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266" r:id="rId5"/>
    <p:sldId id="341" r:id="rId6"/>
    <p:sldId id="291" r:id="rId7"/>
    <p:sldId id="303" r:id="rId8"/>
    <p:sldId id="319" r:id="rId9"/>
    <p:sldId id="339" r:id="rId10"/>
    <p:sldId id="340" r:id="rId11"/>
    <p:sldId id="299" r:id="rId12"/>
    <p:sldId id="290" r:id="rId13"/>
    <p:sldId id="326" r:id="rId14"/>
    <p:sldId id="277" r:id="rId15"/>
    <p:sldId id="282" r:id="rId16"/>
    <p:sldId id="286" r:id="rId17"/>
    <p:sldId id="310" r:id="rId18"/>
    <p:sldId id="295" r:id="rId19"/>
    <p:sldId id="298" r:id="rId20"/>
    <p:sldId id="322" r:id="rId21"/>
  </p:sldIdLst>
  <p:sldSz cx="20104100" cy="11309350"/>
  <p:notesSz cx="20104100" cy="11309350"/>
  <p:embeddedFontLst>
    <p:embeddedFont>
      <p:font typeface="Arial Black" panose="020B0A04020102020204" pitchFamily="34" charset="0"/>
      <p:bold r:id="rId23"/>
    </p:embeddedFont>
    <p:embeddedFont>
      <p:font typeface="Arial Narrow" panose="020B0606020202030204" pitchFamily="34" charset="0"/>
      <p:regular r:id="rId24"/>
      <p:bold r:id="rId25"/>
      <p:italic r:id="rId26"/>
      <p:boldItalic r:id="rId27"/>
    </p:embeddedFont>
  </p:embeddedFontLst>
  <p:defaultTextStyle>
    <a:defPPr>
      <a:defRPr lang="en-US"/>
    </a:defPPr>
    <a:lvl1pPr marL="0" algn="l" defTabSz="913953" rtl="0" eaLnBrk="1" latinLnBrk="0" hangingPunct="1">
      <a:defRPr sz="1800" kern="1200">
        <a:solidFill>
          <a:schemeClr val="tx1"/>
        </a:solidFill>
        <a:latin typeface="+mn-lt"/>
        <a:ea typeface="+mn-ea"/>
        <a:cs typeface="+mn-cs"/>
      </a:defRPr>
    </a:lvl1pPr>
    <a:lvl2pPr marL="456977" algn="l" defTabSz="913953" rtl="0" eaLnBrk="1" latinLnBrk="0" hangingPunct="1">
      <a:defRPr sz="1800" kern="1200">
        <a:solidFill>
          <a:schemeClr val="tx1"/>
        </a:solidFill>
        <a:latin typeface="+mn-lt"/>
        <a:ea typeface="+mn-ea"/>
        <a:cs typeface="+mn-cs"/>
      </a:defRPr>
    </a:lvl2pPr>
    <a:lvl3pPr marL="913953" algn="l" defTabSz="913953" rtl="0" eaLnBrk="1" latinLnBrk="0" hangingPunct="1">
      <a:defRPr sz="1800" kern="1200">
        <a:solidFill>
          <a:schemeClr val="tx1"/>
        </a:solidFill>
        <a:latin typeface="+mn-lt"/>
        <a:ea typeface="+mn-ea"/>
        <a:cs typeface="+mn-cs"/>
      </a:defRPr>
    </a:lvl3pPr>
    <a:lvl4pPr marL="1370930" algn="l" defTabSz="913953" rtl="0" eaLnBrk="1" latinLnBrk="0" hangingPunct="1">
      <a:defRPr sz="1800" kern="1200">
        <a:solidFill>
          <a:schemeClr val="tx1"/>
        </a:solidFill>
        <a:latin typeface="+mn-lt"/>
        <a:ea typeface="+mn-ea"/>
        <a:cs typeface="+mn-cs"/>
      </a:defRPr>
    </a:lvl4pPr>
    <a:lvl5pPr marL="1827908" algn="l" defTabSz="913953" rtl="0" eaLnBrk="1" latinLnBrk="0" hangingPunct="1">
      <a:defRPr sz="1800" kern="1200">
        <a:solidFill>
          <a:schemeClr val="tx1"/>
        </a:solidFill>
        <a:latin typeface="+mn-lt"/>
        <a:ea typeface="+mn-ea"/>
        <a:cs typeface="+mn-cs"/>
      </a:defRPr>
    </a:lvl5pPr>
    <a:lvl6pPr marL="2284885" algn="l" defTabSz="913953" rtl="0" eaLnBrk="1" latinLnBrk="0" hangingPunct="1">
      <a:defRPr sz="1800" kern="1200">
        <a:solidFill>
          <a:schemeClr val="tx1"/>
        </a:solidFill>
        <a:latin typeface="+mn-lt"/>
        <a:ea typeface="+mn-ea"/>
        <a:cs typeface="+mn-cs"/>
      </a:defRPr>
    </a:lvl6pPr>
    <a:lvl7pPr marL="2741861" algn="l" defTabSz="913953" rtl="0" eaLnBrk="1" latinLnBrk="0" hangingPunct="1">
      <a:defRPr sz="1800" kern="1200">
        <a:solidFill>
          <a:schemeClr val="tx1"/>
        </a:solidFill>
        <a:latin typeface="+mn-lt"/>
        <a:ea typeface="+mn-ea"/>
        <a:cs typeface="+mn-cs"/>
      </a:defRPr>
    </a:lvl7pPr>
    <a:lvl8pPr marL="3198838" algn="l" defTabSz="913953" rtl="0" eaLnBrk="1" latinLnBrk="0" hangingPunct="1">
      <a:defRPr sz="1800" kern="1200">
        <a:solidFill>
          <a:schemeClr val="tx1"/>
        </a:solidFill>
        <a:latin typeface="+mn-lt"/>
        <a:ea typeface="+mn-ea"/>
        <a:cs typeface="+mn-cs"/>
      </a:defRPr>
    </a:lvl8pPr>
    <a:lvl9pPr marL="3655815" algn="l" defTabSz="9139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9" userDrawn="1">
          <p15:clr>
            <a:srgbClr val="A4A3A4"/>
          </p15:clr>
        </p15:guide>
        <p15:guide id="2" pos="215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1CC5C-BE48-F676-5D1D-DDBFE8D90ED7}" name="Nicholas Firestine" initials="NF" userId="S::nofirestine@loyola.edu::033d4d1b-7cb2-4f6d-af7d-1912d075946b" providerId="AD"/>
  <p188:author id="{660A3C80-C966-300A-73F3-0289C90B2A01}" name="Andrew Schmutter" initials="" userId="S::avschmutter@loyola.edu::80057aae-0a86-47a5-af6e-995992d477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E30"/>
    <a:srgbClr val="00B3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94"/>
  </p:normalViewPr>
  <p:slideViewPr>
    <p:cSldViewPr>
      <p:cViewPr varScale="1">
        <p:scale>
          <a:sx n="74" d="100"/>
          <a:sy n="74" d="100"/>
        </p:scale>
        <p:origin x="282" y="54"/>
      </p:cViewPr>
      <p:guideLst>
        <p:guide orient="horz" pos="2879"/>
        <p:guide pos="21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Arial Narrow" panose="020B0604020202020204" pitchFamily="34" charset="0"/>
              </a:defRPr>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Arial Narrow" panose="020B0604020202020204" pitchFamily="34" charset="0"/>
              </a:defRPr>
            </a:lvl1pPr>
          </a:lstStyle>
          <a:p>
            <a:fld id="{C19EAEC3-E136-0E4F-B565-676875AF28FE}" type="datetimeFigureOut">
              <a:rPr lang="en-US" smtClean="0"/>
              <a:pPr/>
              <a:t>8/27/2024</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Arial Narrow"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Arial Narrow" panose="020B0604020202020204" pitchFamily="34" charset="0"/>
              </a:defRPr>
            </a:lvl1pPr>
          </a:lstStyle>
          <a:p>
            <a:fld id="{19682FF6-6164-6042-96B5-3F81A442BF8F}" type="slidenum">
              <a:rPr lang="en-US" smtClean="0"/>
              <a:pPr/>
              <a:t>‹#›</a:t>
            </a:fld>
            <a:endParaRPr lang="en-US" dirty="0"/>
          </a:p>
        </p:txBody>
      </p:sp>
    </p:spTree>
    <p:extLst>
      <p:ext uri="{BB962C8B-B14F-4D97-AF65-F5344CB8AC3E}">
        <p14:creationId xmlns:p14="http://schemas.microsoft.com/office/powerpoint/2010/main" val="3994536974"/>
      </p:ext>
    </p:extLst>
  </p:cSld>
  <p:clrMap bg1="lt1" tx1="dk1" bg2="lt2" tx2="dk2" accent1="accent1" accent2="accent2" accent3="accent3" accent4="accent4" accent5="accent5" accent6="accent6" hlink="hlink" folHlink="folHlink"/>
  <p:notesStyle>
    <a:lvl1pPr marL="0" algn="l" defTabSz="913953" rtl="0" eaLnBrk="1" latinLnBrk="0" hangingPunct="1">
      <a:defRPr sz="1199" b="0" i="0" kern="1200">
        <a:solidFill>
          <a:schemeClr val="tx1"/>
        </a:solidFill>
        <a:latin typeface="Arial Narrow" panose="020B0604020202020204" pitchFamily="34" charset="0"/>
        <a:ea typeface="+mn-ea"/>
        <a:cs typeface="+mn-cs"/>
      </a:defRPr>
    </a:lvl1pPr>
    <a:lvl2pPr marL="456977" algn="l" defTabSz="913953" rtl="0" eaLnBrk="1" latinLnBrk="0" hangingPunct="1">
      <a:defRPr sz="1199" b="0" i="0" kern="1200">
        <a:solidFill>
          <a:schemeClr val="tx1"/>
        </a:solidFill>
        <a:latin typeface="Arial Narrow" panose="020B0604020202020204" pitchFamily="34" charset="0"/>
        <a:ea typeface="+mn-ea"/>
        <a:cs typeface="+mn-cs"/>
      </a:defRPr>
    </a:lvl2pPr>
    <a:lvl3pPr marL="913953" algn="l" defTabSz="913953" rtl="0" eaLnBrk="1" latinLnBrk="0" hangingPunct="1">
      <a:defRPr sz="1199" b="0" i="0" kern="1200">
        <a:solidFill>
          <a:schemeClr val="tx1"/>
        </a:solidFill>
        <a:latin typeface="Arial Narrow" panose="020B0604020202020204" pitchFamily="34" charset="0"/>
        <a:ea typeface="+mn-ea"/>
        <a:cs typeface="+mn-cs"/>
      </a:defRPr>
    </a:lvl3pPr>
    <a:lvl4pPr marL="1370930" algn="l" defTabSz="913953" rtl="0" eaLnBrk="1" latinLnBrk="0" hangingPunct="1">
      <a:defRPr sz="1199" b="0" i="0" kern="1200">
        <a:solidFill>
          <a:schemeClr val="tx1"/>
        </a:solidFill>
        <a:latin typeface="Arial Narrow" panose="020B0604020202020204" pitchFamily="34" charset="0"/>
        <a:ea typeface="+mn-ea"/>
        <a:cs typeface="+mn-cs"/>
      </a:defRPr>
    </a:lvl4pPr>
    <a:lvl5pPr marL="1827908" algn="l" defTabSz="913953" rtl="0" eaLnBrk="1" latinLnBrk="0" hangingPunct="1">
      <a:defRPr sz="1199" b="0" i="0" kern="1200">
        <a:solidFill>
          <a:schemeClr val="tx1"/>
        </a:solidFill>
        <a:latin typeface="Arial Narrow" panose="020B0604020202020204" pitchFamily="34" charset="0"/>
        <a:ea typeface="+mn-ea"/>
        <a:cs typeface="+mn-cs"/>
      </a:defRPr>
    </a:lvl5pPr>
    <a:lvl6pPr marL="2284885" algn="l" defTabSz="913953" rtl="0" eaLnBrk="1" latinLnBrk="0" hangingPunct="1">
      <a:defRPr sz="1199" kern="1200">
        <a:solidFill>
          <a:schemeClr val="tx1"/>
        </a:solidFill>
        <a:latin typeface="+mn-lt"/>
        <a:ea typeface="+mn-ea"/>
        <a:cs typeface="+mn-cs"/>
      </a:defRPr>
    </a:lvl6pPr>
    <a:lvl7pPr marL="2741861" algn="l" defTabSz="913953" rtl="0" eaLnBrk="1" latinLnBrk="0" hangingPunct="1">
      <a:defRPr sz="1199" kern="1200">
        <a:solidFill>
          <a:schemeClr val="tx1"/>
        </a:solidFill>
        <a:latin typeface="+mn-lt"/>
        <a:ea typeface="+mn-ea"/>
        <a:cs typeface="+mn-cs"/>
      </a:defRPr>
    </a:lvl7pPr>
    <a:lvl8pPr marL="3198838" algn="l" defTabSz="913953" rtl="0" eaLnBrk="1" latinLnBrk="0" hangingPunct="1">
      <a:defRPr sz="1199" kern="1200">
        <a:solidFill>
          <a:schemeClr val="tx1"/>
        </a:solidFill>
        <a:latin typeface="+mn-lt"/>
        <a:ea typeface="+mn-ea"/>
        <a:cs typeface="+mn-cs"/>
      </a:defRPr>
    </a:lvl8pPr>
    <a:lvl9pPr marL="3655815" algn="l" defTabSz="913953"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pPr/>
              <a:t>8</a:t>
            </a:fld>
            <a:endParaRPr lang="en-US" dirty="0"/>
          </a:p>
        </p:txBody>
      </p:sp>
    </p:spTree>
    <p:extLst>
      <p:ext uri="{BB962C8B-B14F-4D97-AF65-F5344CB8AC3E}">
        <p14:creationId xmlns:p14="http://schemas.microsoft.com/office/powerpoint/2010/main" val="149069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CB3DC8C-D4DA-C046-8093-C93044DDF703}"/>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Click to edit Master subtitle style</a:t>
            </a:r>
          </a:p>
        </p:txBody>
      </p:sp>
      <p:sp>
        <p:nvSpPr>
          <p:cNvPr id="5" name="Title 1">
            <a:extLst>
              <a:ext uri="{FF2B5EF4-FFF2-40B4-BE49-F238E27FC236}">
                <a16:creationId xmlns:a16="http://schemas.microsoft.com/office/drawing/2014/main" id="{9D6EAFF9-D256-914B-B720-9AB77B5D3470}"/>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6600" b="1" i="0" cap="all" baseline="0">
                <a:solidFill>
                  <a:srgbClr val="00B385"/>
                </a:solidFill>
                <a:latin typeface="Arial Black" panose="020B0604020202020204"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A0DEE8-C1B9-174E-B489-FB4ED4378D0F}"/>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675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08E1-99F7-BA4D-B8BD-F5D7F1C1E06A}"/>
              </a:ext>
            </a:extLst>
          </p:cNvPr>
          <p:cNvSpPr>
            <a:spLocks noGrp="1"/>
          </p:cNvSpPr>
          <p:nvPr>
            <p:ph idx="1"/>
          </p:nvPr>
        </p:nvSpPr>
        <p:spPr>
          <a:xfrm>
            <a:off x="8711777" y="1628338"/>
            <a:ext cx="10013658" cy="7544802"/>
          </a:xfrm>
          <a:prstGeom prst="rect">
            <a:avLst/>
          </a:prstGeom>
        </p:spPr>
        <p:txBody>
          <a:bodyPr/>
          <a:lstStyle>
            <a:lvl1pPr>
              <a:defRPr sz="5277" b="0" i="0">
                <a:latin typeface="Arial Narrow" panose="020B0604020202020204" pitchFamily="34" charset="0"/>
              </a:defRPr>
            </a:lvl1pPr>
            <a:lvl2pPr>
              <a:defRPr sz="4617" b="0" i="0">
                <a:latin typeface="Arial Narrow" panose="020B0604020202020204" pitchFamily="34" charset="0"/>
              </a:defRPr>
            </a:lvl2pPr>
            <a:lvl3pPr>
              <a:defRPr sz="3958" b="0" i="0">
                <a:latin typeface="Arial Narrow" panose="020B0604020202020204" pitchFamily="34" charset="0"/>
              </a:defRPr>
            </a:lvl3pPr>
            <a:lvl4pPr>
              <a:defRPr sz="3298" b="0" i="0">
                <a:latin typeface="Arial Narrow" panose="020B0604020202020204" pitchFamily="34" charset="0"/>
              </a:defRPr>
            </a:lvl4pPr>
            <a:lvl5pPr>
              <a:defRPr sz="3298" b="0" i="0">
                <a:latin typeface="Arial Narrow" panose="020B0604020202020204" pitchFamily="34" charset="0"/>
              </a:defRPr>
            </a:lvl5pPr>
            <a:lvl6pPr>
              <a:defRPr sz="3298"/>
            </a:lvl6pPr>
            <a:lvl7pPr>
              <a:defRPr sz="3298"/>
            </a:lvl7pPr>
            <a:lvl8pPr>
              <a:defRPr sz="3298"/>
            </a:lvl8pPr>
            <a:lvl9pPr>
              <a:defRPr sz="32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3861AA0-89AF-3142-957F-E1D12BB512F8}"/>
              </a:ext>
            </a:extLst>
          </p:cNvPr>
          <p:cNvSpPr>
            <a:spLocks noGrp="1"/>
          </p:cNvSpPr>
          <p:nvPr>
            <p:ph type="body" sz="half" idx="2"/>
          </p:nvPr>
        </p:nvSpPr>
        <p:spPr>
          <a:xfrm>
            <a:off x="1385649" y="4523740"/>
            <a:ext cx="6778153" cy="4649399"/>
          </a:xfrm>
          <a:prstGeom prst="rect">
            <a:avLst/>
          </a:prstGeom>
        </p:spPr>
        <p:txBody>
          <a:bodyPr/>
          <a:lstStyle>
            <a:lvl1pPr marL="0" indent="0">
              <a:buNone/>
              <a:defRPr sz="2639" b="0" i="0">
                <a:latin typeface="Arial Narrow" panose="020B0604020202020204" pitchFamily="34" charset="0"/>
              </a:defRPr>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dirty="0"/>
              <a:t>Click to edit Master text styles</a:t>
            </a:r>
          </a:p>
        </p:txBody>
      </p:sp>
      <p:sp>
        <p:nvSpPr>
          <p:cNvPr id="8" name="Title 1">
            <a:extLst>
              <a:ext uri="{FF2B5EF4-FFF2-40B4-BE49-F238E27FC236}">
                <a16:creationId xmlns:a16="http://schemas.microsoft.com/office/drawing/2014/main" id="{1D33E749-31CB-D04F-A6B6-75E745F84106}"/>
              </a:ext>
            </a:extLst>
          </p:cNvPr>
          <p:cNvSpPr>
            <a:spLocks noGrp="1"/>
          </p:cNvSpPr>
          <p:nvPr>
            <p:ph type="ctrTitle"/>
          </p:nvPr>
        </p:nvSpPr>
        <p:spPr>
          <a:xfrm>
            <a:off x="1378667" y="1682005"/>
            <a:ext cx="6785136" cy="2604816"/>
          </a:xfrm>
          <a:prstGeom prst="rect">
            <a:avLst/>
          </a:prstGeom>
        </p:spPr>
        <p:txBody>
          <a:bodyPr anchor="b"/>
          <a:lstStyle>
            <a:lvl1pPr algn="l">
              <a:lnSpc>
                <a:spcPct val="80000"/>
              </a:lnSpc>
              <a:defRPr sz="5937"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0991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18C12A-9C6B-6249-80CE-D951895B7815}"/>
              </a:ext>
            </a:extLst>
          </p:cNvPr>
          <p:cNvSpPr>
            <a:spLocks noGrp="1"/>
          </p:cNvSpPr>
          <p:nvPr>
            <p:ph type="pic" idx="1"/>
          </p:nvPr>
        </p:nvSpPr>
        <p:spPr>
          <a:xfrm>
            <a:off x="8547734" y="1507913"/>
            <a:ext cx="10177701" cy="7790886"/>
          </a:xfrm>
          <a:prstGeom prst="rect">
            <a:avLst/>
          </a:prstGeom>
        </p:spPr>
        <p:txBody>
          <a:bodyPr/>
          <a:lstStyle>
            <a:lvl1pPr marL="0" indent="0">
              <a:buNone/>
              <a:defRPr sz="5277" b="0" i="0">
                <a:latin typeface="Arial Narrow" panose="020B0604020202020204" pitchFamily="34" charset="0"/>
              </a:defRPr>
            </a:lvl1pPr>
            <a:lvl2pPr marL="753969" indent="0">
              <a:buNone/>
              <a:defRPr sz="4617"/>
            </a:lvl2pPr>
            <a:lvl3pPr marL="1507937" indent="0">
              <a:buNone/>
              <a:defRPr sz="3958"/>
            </a:lvl3pPr>
            <a:lvl4pPr marL="2261906" indent="0">
              <a:buNone/>
              <a:defRPr sz="3298"/>
            </a:lvl4pPr>
            <a:lvl5pPr marL="3015874" indent="0">
              <a:buNone/>
              <a:defRPr sz="3298"/>
            </a:lvl5pPr>
            <a:lvl6pPr marL="3769843" indent="0">
              <a:buNone/>
              <a:defRPr sz="3298"/>
            </a:lvl6pPr>
            <a:lvl7pPr marL="4523811" indent="0">
              <a:buNone/>
              <a:defRPr sz="3298"/>
            </a:lvl7pPr>
            <a:lvl8pPr marL="5277780" indent="0">
              <a:buNone/>
              <a:defRPr sz="3298"/>
            </a:lvl8pPr>
            <a:lvl9pPr marL="6031748" indent="0">
              <a:buNone/>
              <a:defRPr sz="3298"/>
            </a:lvl9pPr>
          </a:lstStyle>
          <a:p>
            <a:endParaRPr lang="en-US" dirty="0"/>
          </a:p>
        </p:txBody>
      </p:sp>
      <p:sp>
        <p:nvSpPr>
          <p:cNvPr id="4" name="Text Placeholder 3">
            <a:extLst>
              <a:ext uri="{FF2B5EF4-FFF2-40B4-BE49-F238E27FC236}">
                <a16:creationId xmlns:a16="http://schemas.microsoft.com/office/drawing/2014/main" id="{54C3562A-036A-A643-990F-C9CAAA4036ED}"/>
              </a:ext>
            </a:extLst>
          </p:cNvPr>
          <p:cNvSpPr>
            <a:spLocks noGrp="1"/>
          </p:cNvSpPr>
          <p:nvPr>
            <p:ph type="body" sz="half" idx="2"/>
          </p:nvPr>
        </p:nvSpPr>
        <p:spPr>
          <a:xfrm>
            <a:off x="1385649" y="4398081"/>
            <a:ext cx="6778153" cy="4900718"/>
          </a:xfrm>
          <a:prstGeom prst="rect">
            <a:avLst/>
          </a:prstGeom>
        </p:spPr>
        <p:txBody>
          <a:bodyPr/>
          <a:lstStyle>
            <a:lvl1pPr marL="0" indent="0">
              <a:buNone/>
              <a:defRPr sz="2639" b="0" i="0">
                <a:latin typeface="Arial Narrow" panose="020B0604020202020204" pitchFamily="34" charset="0"/>
              </a:defRPr>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dirty="0"/>
              <a:t>Click to edit Master text styles</a:t>
            </a:r>
          </a:p>
        </p:txBody>
      </p:sp>
      <p:sp>
        <p:nvSpPr>
          <p:cNvPr id="8" name="Title 1">
            <a:extLst>
              <a:ext uri="{FF2B5EF4-FFF2-40B4-BE49-F238E27FC236}">
                <a16:creationId xmlns:a16="http://schemas.microsoft.com/office/drawing/2014/main" id="{DF2464CB-A2A1-9A46-8B5E-E1A74FD477B8}"/>
              </a:ext>
            </a:extLst>
          </p:cNvPr>
          <p:cNvSpPr>
            <a:spLocks noGrp="1"/>
          </p:cNvSpPr>
          <p:nvPr>
            <p:ph type="ctrTitle"/>
          </p:nvPr>
        </p:nvSpPr>
        <p:spPr>
          <a:xfrm>
            <a:off x="1378667" y="1507914"/>
            <a:ext cx="6785136" cy="2604816"/>
          </a:xfrm>
          <a:prstGeom prst="rect">
            <a:avLst/>
          </a:prstGeom>
        </p:spPr>
        <p:txBody>
          <a:bodyPr anchor="b"/>
          <a:lstStyle>
            <a:lvl1pPr algn="l">
              <a:lnSpc>
                <a:spcPct val="80000"/>
              </a:lnSpc>
              <a:defRPr sz="5937"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0974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3" name="bk object 18">
            <a:extLst>
              <a:ext uri="{FF2B5EF4-FFF2-40B4-BE49-F238E27FC236}">
                <a16:creationId xmlns:a16="http://schemas.microsoft.com/office/drawing/2014/main" id="{F73DAB51-A3B5-D945-B8FB-B2850574C68A}"/>
              </a:ext>
            </a:extLst>
          </p:cNvPr>
          <p:cNvSpPr/>
          <p:nvPr userDrawn="1"/>
        </p:nvSpPr>
        <p:spPr>
          <a:xfrm>
            <a:off x="0" y="2"/>
            <a:ext cx="20104100" cy="11319362"/>
          </a:xfrm>
          <a:custGeom>
            <a:avLst/>
            <a:gdLst/>
            <a:ahLst/>
            <a:cxnLst/>
            <a:rect l="l" t="t" r="r" b="b"/>
            <a:pathLst>
              <a:path w="20104100" h="1602104">
                <a:moveTo>
                  <a:pt x="0" y="1602045"/>
                </a:moveTo>
                <a:lnTo>
                  <a:pt x="20104099" y="1602045"/>
                </a:lnTo>
                <a:lnTo>
                  <a:pt x="20104099" y="0"/>
                </a:lnTo>
                <a:lnTo>
                  <a:pt x="0" y="0"/>
                </a:lnTo>
                <a:lnTo>
                  <a:pt x="0" y="1602045"/>
                </a:lnTo>
                <a:close/>
              </a:path>
            </a:pathLst>
          </a:custGeom>
          <a:solidFill>
            <a:srgbClr val="00B385"/>
          </a:solidFill>
        </p:spPr>
        <p:txBody>
          <a:bodyPr wrap="square" lIns="0" tIns="0" rIns="0" bIns="0" rtlCol="0"/>
          <a:lstStyle/>
          <a:p>
            <a:endParaRPr sz="917" b="0" i="0" dirty="0">
              <a:latin typeface="Arial Narrow" panose="020B0604020202020204" pitchFamily="34" charset="0"/>
            </a:endParaRPr>
          </a:p>
        </p:txBody>
      </p:sp>
      <p:pic>
        <p:nvPicPr>
          <p:cNvPr id="4" name="Picture 3">
            <a:extLst>
              <a:ext uri="{FF2B5EF4-FFF2-40B4-BE49-F238E27FC236}">
                <a16:creationId xmlns:a16="http://schemas.microsoft.com/office/drawing/2014/main" id="{DE0CC111-6C66-0546-A075-AA89E7AD17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815" b="71005"/>
          <a:stretch/>
        </p:blipFill>
        <p:spPr>
          <a:xfrm>
            <a:off x="3575052" y="4195592"/>
            <a:ext cx="12115801" cy="3457960"/>
          </a:xfrm>
          <a:prstGeom prst="rect">
            <a:avLst/>
          </a:prstGeom>
        </p:spPr>
      </p:pic>
      <p:sp>
        <p:nvSpPr>
          <p:cNvPr id="5" name="Rectangle 4">
            <a:extLst>
              <a:ext uri="{FF2B5EF4-FFF2-40B4-BE49-F238E27FC236}">
                <a16:creationId xmlns:a16="http://schemas.microsoft.com/office/drawing/2014/main" id="{BD91F8B7-A1B2-CD48-ACD9-4D57076C75EF}"/>
              </a:ext>
            </a:extLst>
          </p:cNvPr>
          <p:cNvSpPr/>
          <p:nvPr userDrawn="1"/>
        </p:nvSpPr>
        <p:spPr>
          <a:xfrm>
            <a:off x="5784849" y="9058171"/>
            <a:ext cx="13349254" cy="1421928"/>
          </a:xfrm>
          <a:prstGeom prst="rect">
            <a:avLst/>
          </a:prstGeom>
        </p:spPr>
        <p:txBody>
          <a:bodyPr wrap="square">
            <a:spAutoFit/>
          </a:bodyPr>
          <a:lstStyle/>
          <a:p>
            <a:pPr algn="r">
              <a:lnSpc>
                <a:spcPct val="80000"/>
              </a:lnSpc>
            </a:pPr>
            <a:r>
              <a:rPr lang="en-US" sz="5400" b="0" i="0" dirty="0">
                <a:solidFill>
                  <a:srgbClr val="FFFFFF"/>
                </a:solidFill>
                <a:latin typeface="Arial Narrow" panose="020B0604020202020204" pitchFamily="34" charset="0"/>
                <a:cs typeface="Arial" panose="020B0604020202020204" pitchFamily="34" charset="0"/>
              </a:rPr>
              <a:t>MORE THAN READY. </a:t>
            </a:r>
          </a:p>
          <a:p>
            <a:pPr algn="r">
              <a:lnSpc>
                <a:spcPct val="80000"/>
              </a:lnSpc>
            </a:pPr>
            <a:r>
              <a:rPr lang="en-US" sz="5400" b="0" i="0" dirty="0">
                <a:solidFill>
                  <a:srgbClr val="FFFFFF"/>
                </a:solidFill>
                <a:latin typeface="Arial Narrow" panose="020B0604020202020204" pitchFamily="34" charset="0"/>
                <a:cs typeface="Arial" panose="020B0604020202020204" pitchFamily="34" charset="0"/>
              </a:rPr>
              <a:t>LOYOLA READY.</a:t>
            </a:r>
            <a:endParaRPr lang="en-US" sz="5400" b="0" i="0" dirty="0">
              <a:solidFill>
                <a:srgbClr val="FFFFFF"/>
              </a:solidFill>
              <a:latin typeface="Arial Narrow" panose="020B0604020202020204" pitchFamily="34" charset="0"/>
            </a:endParaRPr>
          </a:p>
        </p:txBody>
      </p:sp>
      <p:pic>
        <p:nvPicPr>
          <p:cNvPr id="6" name="Picture 5">
            <a:extLst>
              <a:ext uri="{FF2B5EF4-FFF2-40B4-BE49-F238E27FC236}">
                <a16:creationId xmlns:a16="http://schemas.microsoft.com/office/drawing/2014/main" id="{8989E8D1-2D6B-BA46-A86C-8103061632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19" t="25537" r="5167" b="62458"/>
          <a:stretch/>
        </p:blipFill>
        <p:spPr>
          <a:xfrm>
            <a:off x="13328652" y="8121758"/>
            <a:ext cx="6047599" cy="1114318"/>
          </a:xfrm>
          <a:prstGeom prst="rect">
            <a:avLst/>
          </a:prstGeom>
        </p:spPr>
      </p:pic>
      <p:pic>
        <p:nvPicPr>
          <p:cNvPr id="7" name="Picture 6">
            <a:extLst>
              <a:ext uri="{FF2B5EF4-FFF2-40B4-BE49-F238E27FC236}">
                <a16:creationId xmlns:a16="http://schemas.microsoft.com/office/drawing/2014/main" id="{A87A4F86-E662-334E-A5EA-E19085256D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1" y="0"/>
            <a:ext cx="20092818" cy="11309350"/>
          </a:xfrm>
          <a:prstGeom prst="rect">
            <a:avLst/>
          </a:prstGeom>
        </p:spPr>
      </p:pic>
    </p:spTree>
    <p:extLst>
      <p:ext uri="{BB962C8B-B14F-4D97-AF65-F5344CB8AC3E}">
        <p14:creationId xmlns:p14="http://schemas.microsoft.com/office/powerpoint/2010/main" val="10621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CB3DC8C-D4DA-C046-8093-C93044DDF703}"/>
              </a:ext>
            </a:extLst>
          </p:cNvPr>
          <p:cNvSpPr>
            <a:spLocks noGrp="1"/>
          </p:cNvSpPr>
          <p:nvPr>
            <p:ph type="subTitle" idx="1" hasCustomPrompt="1"/>
          </p:nvPr>
        </p:nvSpPr>
        <p:spPr>
          <a:xfrm>
            <a:off x="1005205" y="1768475"/>
            <a:ext cx="18093690" cy="7027685"/>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Click to edit Master content style</a:t>
            </a:r>
          </a:p>
        </p:txBody>
      </p:sp>
    </p:spTree>
    <p:extLst>
      <p:ext uri="{BB962C8B-B14F-4D97-AF65-F5344CB8AC3E}">
        <p14:creationId xmlns:p14="http://schemas.microsoft.com/office/powerpoint/2010/main" val="16018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1005205" y="4289437"/>
            <a:ext cx="18093690" cy="4506723"/>
          </a:xfrm>
          <a:prstGeom prst="rect">
            <a:avLst/>
          </a:prstGeom>
        </p:spPr>
        <p:txBody>
          <a:bodyPr/>
          <a:lstStyle>
            <a:lvl1pPr marL="0" indent="0" algn="ctr">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1005205" y="1507913"/>
            <a:ext cx="18093690" cy="2429416"/>
          </a:xfrm>
          <a:prstGeom prst="rect">
            <a:avLst/>
          </a:prstGeom>
        </p:spPr>
        <p:txBody>
          <a:bodyPr anchor="b"/>
          <a:lstStyle>
            <a:lvl1pPr algn="ctr">
              <a:lnSpc>
                <a:spcPct val="80000"/>
              </a:lnSpc>
              <a:defRPr sz="9895"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5422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B3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C828E-18AA-BA48-B971-A10188902FDC}"/>
              </a:ext>
            </a:extLst>
          </p:cNvPr>
          <p:cNvSpPr/>
          <p:nvPr userDrawn="1"/>
        </p:nvSpPr>
        <p:spPr>
          <a:xfrm>
            <a:off x="0" y="0"/>
            <a:ext cx="20104100" cy="9921875"/>
          </a:xfrm>
          <a:prstGeom prst="rect">
            <a:avLst/>
          </a:prstGeom>
          <a:solidFill>
            <a:srgbClr val="00B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91" tIns="75396" rIns="150791" bIns="75396" numCol="1" spcCol="0" rtlCol="0" fromWordArt="0" anchor="ctr" anchorCtr="0" forceAA="0" compatLnSpc="1">
            <a:prstTxWarp prst="textNoShape">
              <a:avLst/>
            </a:prstTxWarp>
            <a:noAutofit/>
          </a:bodyPr>
          <a:lstStyle/>
          <a:p>
            <a:pPr algn="ctr"/>
            <a:endParaRPr lang="en-US" sz="2968" b="0" i="0" cap="none" spc="0" dirty="0">
              <a:ln w="22225">
                <a:solidFill>
                  <a:schemeClr val="accent2"/>
                </a:solidFill>
                <a:prstDash val="solid"/>
              </a:ln>
              <a:solidFill>
                <a:schemeClr val="accent2">
                  <a:lumMod val="40000"/>
                  <a:lumOff val="60000"/>
                </a:schemeClr>
              </a:solidFill>
              <a:effectLst/>
              <a:latin typeface="Arial Narrow" panose="020B0604020202020204" pitchFamily="34" charset="0"/>
            </a:endParaRPr>
          </a:p>
        </p:txBody>
      </p:sp>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solidFill>
                  <a:schemeClr val="bg1"/>
                </a:solidFill>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chemeClr val="bg1"/>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064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2004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1005205" y="4289437"/>
            <a:ext cx="18093690" cy="4506723"/>
          </a:xfrm>
          <a:prstGeom prst="rect">
            <a:avLst/>
          </a:prstGeom>
        </p:spPr>
        <p:txBody>
          <a:bodyPr/>
          <a:lstStyle>
            <a:lvl1pPr marL="0" indent="0" algn="l">
              <a:buNone/>
              <a:defRPr sz="3958" b="0" i="0">
                <a:latin typeface="Arial Narrow"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3526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1005205" y="4272421"/>
            <a:ext cx="18596293" cy="4775059"/>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1005205" y="1507913"/>
            <a:ext cx="18596293" cy="2429416"/>
          </a:xfrm>
          <a:prstGeom prst="rect">
            <a:avLst/>
          </a:prstGeom>
        </p:spPr>
        <p:txBody>
          <a:bodyPr anchor="b"/>
          <a:lstStyle>
            <a:lvl1pPr algn="ctr">
              <a:lnSpc>
                <a:spcPct val="80000"/>
              </a:lnSpc>
              <a:defRPr sz="9895"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6684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42D89-351A-8041-BB39-149D6EDB37A4}"/>
              </a:ext>
            </a:extLst>
          </p:cNvPr>
          <p:cNvSpPr>
            <a:spLocks noGrp="1"/>
          </p:cNvSpPr>
          <p:nvPr>
            <p:ph sz="half" idx="1"/>
          </p:nvPr>
        </p:nvSpPr>
        <p:spPr>
          <a:xfrm>
            <a:off x="1005205" y="4167942"/>
            <a:ext cx="8209174" cy="5130857"/>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F9D521-BCCA-0D4A-808A-75B138A7302B}"/>
              </a:ext>
            </a:extLst>
          </p:cNvPr>
          <p:cNvSpPr>
            <a:spLocks noGrp="1"/>
          </p:cNvSpPr>
          <p:nvPr>
            <p:ph sz="half" idx="2"/>
          </p:nvPr>
        </p:nvSpPr>
        <p:spPr>
          <a:xfrm>
            <a:off x="9716982" y="4167942"/>
            <a:ext cx="9884516" cy="5130857"/>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53E03B57-17ED-9546-9C9C-B82B9B8BA128}"/>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8325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F6C734-6601-C94F-8E9E-C52BCAEA5A6A}"/>
              </a:ext>
            </a:extLst>
          </p:cNvPr>
          <p:cNvSpPr>
            <a:spLocks noGrp="1"/>
          </p:cNvSpPr>
          <p:nvPr>
            <p:ph type="body" idx="1"/>
          </p:nvPr>
        </p:nvSpPr>
        <p:spPr>
          <a:xfrm>
            <a:off x="1005206" y="4295984"/>
            <a:ext cx="8786510" cy="1107371"/>
          </a:xfrm>
          <a:prstGeom prst="rect">
            <a:avLst/>
          </a:prstGeom>
        </p:spPr>
        <p:txBody>
          <a:bodyPr anchor="b"/>
          <a:lstStyle>
            <a:lvl1pPr marL="0" indent="0">
              <a:buNone/>
              <a:defRPr sz="3958" b="0" i="0">
                <a:latin typeface="Arial Narrow"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1A98EA7-5B92-9849-B2EA-D25C8220F736}"/>
              </a:ext>
            </a:extLst>
          </p:cNvPr>
          <p:cNvSpPr>
            <a:spLocks noGrp="1"/>
          </p:cNvSpPr>
          <p:nvPr>
            <p:ph sz="half" idx="2"/>
          </p:nvPr>
        </p:nvSpPr>
        <p:spPr>
          <a:xfrm>
            <a:off x="1005206" y="5654677"/>
            <a:ext cx="8786510" cy="3644124"/>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D4F93EC-72AF-634D-B3BF-B8F71B5E5B72}"/>
              </a:ext>
            </a:extLst>
          </p:cNvPr>
          <p:cNvSpPr>
            <a:spLocks noGrp="1"/>
          </p:cNvSpPr>
          <p:nvPr>
            <p:ph type="body" idx="10"/>
          </p:nvPr>
        </p:nvSpPr>
        <p:spPr>
          <a:xfrm>
            <a:off x="10052051" y="4295984"/>
            <a:ext cx="8786510" cy="1107371"/>
          </a:xfrm>
          <a:prstGeom prst="rect">
            <a:avLst/>
          </a:prstGeom>
        </p:spPr>
        <p:txBody>
          <a:bodyPr anchor="b"/>
          <a:lstStyle>
            <a:lvl1pPr marL="0" indent="0">
              <a:buNone/>
              <a:defRPr sz="3958" b="0" i="0">
                <a:latin typeface="Arial Narrow"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0D658454-1AA1-E14D-B120-9C15DD01D3D6}"/>
              </a:ext>
            </a:extLst>
          </p:cNvPr>
          <p:cNvSpPr>
            <a:spLocks noGrp="1"/>
          </p:cNvSpPr>
          <p:nvPr>
            <p:ph sz="half" idx="11"/>
          </p:nvPr>
        </p:nvSpPr>
        <p:spPr>
          <a:xfrm>
            <a:off x="10052051" y="5654677"/>
            <a:ext cx="8786510" cy="3644124"/>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33A330ED-03E4-B443-A251-44AEB5FDFB1C}"/>
              </a:ext>
            </a:extLst>
          </p:cNvPr>
          <p:cNvSpPr>
            <a:spLocks noGrp="1"/>
          </p:cNvSpPr>
          <p:nvPr>
            <p:ph type="ctrTitle"/>
          </p:nvPr>
        </p:nvSpPr>
        <p:spPr>
          <a:xfrm>
            <a:off x="1005205" y="1507913"/>
            <a:ext cx="18093690" cy="2429416"/>
          </a:xfrm>
          <a:prstGeom prst="rect">
            <a:avLst/>
          </a:prstGeom>
        </p:spPr>
        <p:txBody>
          <a:bodyPr anchor="b"/>
          <a:lstStyle>
            <a:lvl1pPr algn="l">
              <a:lnSpc>
                <a:spcPct val="80000"/>
              </a:lnSpc>
              <a:defRPr sz="9895"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8759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DAE487-B666-7D4E-AA31-4C7D5CC437C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5827"/>
          <a:stretch/>
        </p:blipFill>
        <p:spPr>
          <a:xfrm>
            <a:off x="5645" y="9706509"/>
            <a:ext cx="20092819" cy="1602841"/>
          </a:xfrm>
          <a:prstGeom prst="rect">
            <a:avLst/>
          </a:prstGeom>
        </p:spPr>
      </p:pic>
      <p:pic>
        <p:nvPicPr>
          <p:cNvPr id="11" name="Picture 10">
            <a:extLst>
              <a:ext uri="{FF2B5EF4-FFF2-40B4-BE49-F238E27FC236}">
                <a16:creationId xmlns:a16="http://schemas.microsoft.com/office/drawing/2014/main" id="{5D4181A7-5C8E-BD4F-9C6D-3763E210103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0322" t="62317" r="12879" b="34193"/>
          <a:stretch/>
        </p:blipFill>
        <p:spPr>
          <a:xfrm>
            <a:off x="11033469" y="15875"/>
            <a:ext cx="9070632" cy="533400"/>
          </a:xfrm>
          <a:prstGeom prst="rect">
            <a:avLst/>
          </a:prstGeom>
        </p:spPr>
      </p:pic>
      <p:sp>
        <p:nvSpPr>
          <p:cNvPr id="3" name="TextBox 2">
            <a:extLst>
              <a:ext uri="{FF2B5EF4-FFF2-40B4-BE49-F238E27FC236}">
                <a16:creationId xmlns:a16="http://schemas.microsoft.com/office/drawing/2014/main" id="{761CA5D3-09AD-88B5-C994-496812A077EA}"/>
              </a:ext>
            </a:extLst>
          </p:cNvPr>
          <p:cNvSpPr txBox="1"/>
          <p:nvPr>
            <p:extLst>
              <p:ext uri="{1162E1C5-73C7-4A58-AE30-91384D911F3F}">
                <p184:classification xmlns:p184="http://schemas.microsoft.com/office/powerpoint/2018/4/main" val="ftr"/>
              </p:ext>
            </p:extLst>
          </p:nvPr>
        </p:nvSpPr>
        <p:spPr>
          <a:xfrm>
            <a:off x="8890762" y="1115695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Loyola University Maryland Internal Use Only</a:t>
            </a:r>
          </a:p>
        </p:txBody>
      </p:sp>
    </p:spTree>
  </p:cSld>
  <p:clrMap bg1="lt1" tx1="dk1" bg2="lt2" tx2="dk2" accent1="accent1" accent2="accent2" accent3="accent3" accent4="accent4" accent5="accent5" accent6="accent6" hlink="hlink" folHlink="folHlink"/>
  <p:sldLayoutIdLst>
    <p:sldLayoutId id="2147483662" r:id="rId1"/>
    <p:sldLayoutId id="2147483674" r:id="rId2"/>
    <p:sldLayoutId id="2147483672" r:id="rId3"/>
    <p:sldLayoutId id="2147483673" r:id="rId4"/>
    <p:sldLayoutId id="2147483665" r:id="rId5"/>
    <p:sldLayoutId id="2147483663" r:id="rId6"/>
    <p:sldLayoutId id="2147483664" r:id="rId7"/>
    <p:sldLayoutId id="2147483666" r:id="rId8"/>
    <p:sldLayoutId id="2147483667" r:id="rId9"/>
    <p:sldLayoutId id="2147483668" r:id="rId10"/>
    <p:sldLayoutId id="2147483670" r:id="rId11"/>
    <p:sldLayoutId id="2147483671" r:id="rId12"/>
    <p:sldLayoutId id="2147483675" r:id="rId13"/>
  </p:sldLayoutIdLst>
  <p:txStyles>
    <p:titleStyle>
      <a:lvl1pPr>
        <a:defRPr>
          <a:latin typeface="+mj-lt"/>
          <a:ea typeface="+mj-ea"/>
          <a:cs typeface="+mj-cs"/>
        </a:defRPr>
      </a:lvl1pPr>
    </p:titleStyle>
    <p:bodyStyle>
      <a:lvl1pPr marL="0">
        <a:defRPr>
          <a:latin typeface="+mn-lt"/>
          <a:ea typeface="+mn-ea"/>
          <a:cs typeface="+mn-cs"/>
        </a:defRPr>
      </a:lvl1pPr>
      <a:lvl2pPr marL="457131">
        <a:defRPr>
          <a:latin typeface="+mn-lt"/>
          <a:ea typeface="+mn-ea"/>
          <a:cs typeface="+mn-cs"/>
        </a:defRPr>
      </a:lvl2pPr>
      <a:lvl3pPr marL="914259">
        <a:defRPr>
          <a:latin typeface="+mn-lt"/>
          <a:ea typeface="+mn-ea"/>
          <a:cs typeface="+mn-cs"/>
        </a:defRPr>
      </a:lvl3pPr>
      <a:lvl4pPr marL="1371390">
        <a:defRPr>
          <a:latin typeface="+mn-lt"/>
          <a:ea typeface="+mn-ea"/>
          <a:cs typeface="+mn-cs"/>
        </a:defRPr>
      </a:lvl4pPr>
      <a:lvl5pPr marL="1828518">
        <a:defRPr>
          <a:latin typeface="+mn-lt"/>
          <a:ea typeface="+mn-ea"/>
          <a:cs typeface="+mn-cs"/>
        </a:defRPr>
      </a:lvl5pPr>
      <a:lvl6pPr marL="2285649">
        <a:defRPr>
          <a:latin typeface="+mn-lt"/>
          <a:ea typeface="+mn-ea"/>
          <a:cs typeface="+mn-cs"/>
        </a:defRPr>
      </a:lvl6pPr>
      <a:lvl7pPr marL="2742778">
        <a:defRPr>
          <a:latin typeface="+mn-lt"/>
          <a:ea typeface="+mn-ea"/>
          <a:cs typeface="+mn-cs"/>
        </a:defRPr>
      </a:lvl7pPr>
      <a:lvl8pPr marL="3199908">
        <a:defRPr>
          <a:latin typeface="+mn-lt"/>
          <a:ea typeface="+mn-ea"/>
          <a:cs typeface="+mn-cs"/>
        </a:defRPr>
      </a:lvl8pPr>
      <a:lvl9pPr marL="3657037">
        <a:defRPr>
          <a:latin typeface="+mn-lt"/>
          <a:ea typeface="+mn-ea"/>
          <a:cs typeface="+mn-cs"/>
        </a:defRPr>
      </a:lvl9pPr>
    </p:bodyStyle>
    <p:otherStyle>
      <a:lvl1pPr marL="0">
        <a:defRPr>
          <a:latin typeface="+mn-lt"/>
          <a:ea typeface="+mn-ea"/>
          <a:cs typeface="+mn-cs"/>
        </a:defRPr>
      </a:lvl1pPr>
      <a:lvl2pPr marL="457131">
        <a:defRPr>
          <a:latin typeface="+mn-lt"/>
          <a:ea typeface="+mn-ea"/>
          <a:cs typeface="+mn-cs"/>
        </a:defRPr>
      </a:lvl2pPr>
      <a:lvl3pPr marL="914259">
        <a:defRPr>
          <a:latin typeface="+mn-lt"/>
          <a:ea typeface="+mn-ea"/>
          <a:cs typeface="+mn-cs"/>
        </a:defRPr>
      </a:lvl3pPr>
      <a:lvl4pPr marL="1371390">
        <a:defRPr>
          <a:latin typeface="+mn-lt"/>
          <a:ea typeface="+mn-ea"/>
          <a:cs typeface="+mn-cs"/>
        </a:defRPr>
      </a:lvl4pPr>
      <a:lvl5pPr marL="1828518">
        <a:defRPr>
          <a:latin typeface="+mn-lt"/>
          <a:ea typeface="+mn-ea"/>
          <a:cs typeface="+mn-cs"/>
        </a:defRPr>
      </a:lvl5pPr>
      <a:lvl6pPr marL="2285649">
        <a:defRPr>
          <a:latin typeface="+mn-lt"/>
          <a:ea typeface="+mn-ea"/>
          <a:cs typeface="+mn-cs"/>
        </a:defRPr>
      </a:lvl6pPr>
      <a:lvl7pPr marL="2742778">
        <a:defRPr>
          <a:latin typeface="+mn-lt"/>
          <a:ea typeface="+mn-ea"/>
          <a:cs typeface="+mn-cs"/>
        </a:defRPr>
      </a:lvl7pPr>
      <a:lvl8pPr marL="3199908">
        <a:defRPr>
          <a:latin typeface="+mn-lt"/>
          <a:ea typeface="+mn-ea"/>
          <a:cs typeface="+mn-cs"/>
        </a:defRPr>
      </a:lvl8pPr>
      <a:lvl9pPr marL="365703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24C26F-2F05-CF1C-4D7D-3967F2202E1C}"/>
              </a:ext>
            </a:extLst>
          </p:cNvPr>
          <p:cNvSpPr/>
          <p:nvPr/>
        </p:nvSpPr>
        <p:spPr>
          <a:xfrm>
            <a:off x="0" y="0"/>
            <a:ext cx="20104100" cy="9769475"/>
          </a:xfrm>
          <a:prstGeom prst="rect">
            <a:avLst/>
          </a:prstGeom>
          <a:solidFill>
            <a:srgbClr val="004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670050" y="3140075"/>
            <a:ext cx="11887200" cy="1935351"/>
          </a:xfrm>
        </p:spPr>
        <p:txBody>
          <a:bodyPr lIns="91440" tIns="45720" rIns="91440" bIns="45720" anchor="ctr"/>
          <a:lstStyle/>
          <a:p>
            <a:r>
              <a:rPr lang="en-US" sz="9900" dirty="0">
                <a:solidFill>
                  <a:schemeClr val="bg1"/>
                </a:solidFill>
              </a:rPr>
              <a:t>Student Bios</a:t>
            </a:r>
          </a:p>
        </p:txBody>
      </p:sp>
      <p:pic>
        <p:nvPicPr>
          <p:cNvPr id="5" name="Picture 4">
            <a:extLst>
              <a:ext uri="{FF2B5EF4-FFF2-40B4-BE49-F238E27FC236}">
                <a16:creationId xmlns:a16="http://schemas.microsoft.com/office/drawing/2014/main" id="{75443D4C-D108-4658-4209-07805B192D69}"/>
              </a:ext>
            </a:extLst>
          </p:cNvPr>
          <p:cNvPicPr>
            <a:picLocks noChangeAspect="1"/>
          </p:cNvPicPr>
          <p:nvPr/>
        </p:nvPicPr>
        <p:blipFill rotWithShape="1">
          <a:blip r:embed="rId2">
            <a:extLst>
              <a:ext uri="{28A0092B-C50C-407E-A947-70E740481C1C}">
                <a14:useLocalDpi xmlns:a14="http://schemas.microsoft.com/office/drawing/2010/main" val="0"/>
              </a:ext>
            </a:extLst>
          </a:blip>
          <a:srcRect l="10322" t="62317" r="12879" b="34193"/>
          <a:stretch/>
        </p:blipFill>
        <p:spPr>
          <a:xfrm>
            <a:off x="11033469" y="15875"/>
            <a:ext cx="9070632" cy="533400"/>
          </a:xfrm>
          <a:prstGeom prst="rect">
            <a:avLst/>
          </a:prstGeom>
        </p:spPr>
      </p:pic>
      <p:pic>
        <p:nvPicPr>
          <p:cNvPr id="7" name="Picture 6">
            <a:extLst>
              <a:ext uri="{FF2B5EF4-FFF2-40B4-BE49-F238E27FC236}">
                <a16:creationId xmlns:a16="http://schemas.microsoft.com/office/drawing/2014/main" id="{B22C093E-7AFA-F1FF-3821-92338D48C1B5}"/>
              </a:ext>
            </a:extLst>
          </p:cNvPr>
          <p:cNvPicPr>
            <a:picLocks noChangeAspect="1"/>
          </p:cNvPicPr>
          <p:nvPr/>
        </p:nvPicPr>
        <p:blipFill rotWithShape="1">
          <a:blip r:embed="rId2">
            <a:extLst>
              <a:ext uri="{28A0092B-C50C-407E-A947-70E740481C1C}">
                <a14:useLocalDpi xmlns:a14="http://schemas.microsoft.com/office/drawing/2010/main" val="0"/>
              </a:ext>
            </a:extLst>
          </a:blip>
          <a:srcRect l="10322" t="62317" r="12879" b="34193"/>
          <a:stretch/>
        </p:blipFill>
        <p:spPr>
          <a:xfrm>
            <a:off x="11033468" y="15875"/>
            <a:ext cx="9070632" cy="533400"/>
          </a:xfrm>
          <a:prstGeom prst="rect">
            <a:avLst/>
          </a:prstGeom>
        </p:spPr>
      </p:pic>
    </p:spTree>
    <p:extLst>
      <p:ext uri="{BB962C8B-B14F-4D97-AF65-F5344CB8AC3E}">
        <p14:creationId xmlns:p14="http://schemas.microsoft.com/office/powerpoint/2010/main" val="18908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61650" y="1772520"/>
            <a:ext cx="8485976" cy="7023640"/>
          </a:xfrm>
        </p:spPr>
        <p:txBody>
          <a:bodyPr lIns="91440" tIns="45720" rIns="91440" bIns="45720" anchor="t"/>
          <a:lstStyle/>
          <a:p>
            <a:r>
              <a:rPr lang="en-US" sz="3950" dirty="0">
                <a:latin typeface="Arial Narrow"/>
              </a:rPr>
              <a:t>Andrew is a fourth-year undergraduate from Cranford, NJ, pursing a Bachelor of Science with a concentration in Finance and Information Systems. He is a Member of Student Government Association and has participated in the Investment Club and the Loyola Consulting Group. Upon graduation, Andrew will be working as a Venture Capital Analyst at </a:t>
            </a:r>
            <a:r>
              <a:rPr lang="en-US" sz="3950" dirty="0" err="1">
                <a:latin typeface="Arial Narrow"/>
              </a:rPr>
              <a:t>StepStone</a:t>
            </a:r>
            <a:r>
              <a:rPr lang="en-US" sz="3950" dirty="0">
                <a:latin typeface="Arial Narrow"/>
              </a:rPr>
              <a:t> Group. In his free time Andrew enjoys hiking and portrait photography</a:t>
            </a:r>
            <a:endParaRPr lang="en-US" dirty="0"/>
          </a:p>
          <a:p>
            <a:endParaRPr lang="en-US" sz="3950" dirty="0">
              <a:latin typeface="Arial Narrow"/>
            </a:endParaRPr>
          </a:p>
          <a:p>
            <a:endParaRPr lang="en-US" sz="3950" dirty="0">
              <a:latin typeface="Arial Narrow"/>
            </a:endParaRPr>
          </a:p>
          <a:p>
            <a:endParaRPr lang="en-US" sz="3950" dirty="0">
              <a:latin typeface="Arial Narrow"/>
            </a:endParaRP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a:latin typeface="Arial Black"/>
              </a:rPr>
              <a:t>Andrew Schmutter</a:t>
            </a:r>
            <a:endParaRPr lang="en-US"/>
          </a:p>
        </p:txBody>
      </p:sp>
      <p:pic>
        <p:nvPicPr>
          <p:cNvPr id="2" name="Picture 1">
            <a:extLst>
              <a:ext uri="{FF2B5EF4-FFF2-40B4-BE49-F238E27FC236}">
                <a16:creationId xmlns:a16="http://schemas.microsoft.com/office/drawing/2014/main" id="{33AE5BCD-86B8-6010-4D1B-2345A01627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04465" y="2219782"/>
            <a:ext cx="4913216" cy="65521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Oliver is a fourth-year undergraduate from Westford, MA, pursing a Bachelor of Science degree with a concentration in Finance and Business Sustainability. He is a member of the Men’s Tennis Team, Loyola’s Student-Athlete Advisory Council, and Loyola’s Chapter of the Financial Management Association. Upon graduation, Oliver will be an Analyst at Scotiabank on their Power &amp; Utilities Investment Banking Team. In his free time Oliver enjoys playing golf.  </a:t>
            </a:r>
            <a:endParaRPr lang="en-US" dirty="0"/>
          </a:p>
          <a:p>
            <a:endParaRPr lang="en-US" sz="3950" dirty="0">
              <a:latin typeface="Arial Narrow"/>
            </a:endParaRPr>
          </a:p>
          <a:p>
            <a:endParaRPr lang="en-US" sz="3950" dirty="0">
              <a:latin typeface="Arial Narrow"/>
            </a:endParaRPr>
          </a:p>
          <a:p>
            <a:endParaRPr lang="en-US" sz="3950" dirty="0">
              <a:latin typeface="Arial Narrow"/>
            </a:endParaRPr>
          </a:p>
          <a:p>
            <a:endParaRPr lang="en-US" sz="3950" dirty="0">
              <a:latin typeface="Arial Narrow"/>
            </a:endParaRPr>
          </a:p>
          <a:p>
            <a:r>
              <a:rPr lang="en-US" sz="3950" dirty="0">
                <a:latin typeface="Arial Narrow"/>
              </a:rPr>
              <a:t>Write to here*</a:t>
            </a: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Oliver Davey</a:t>
            </a:r>
            <a:endParaRPr lang="en-US" dirty="0"/>
          </a:p>
        </p:txBody>
      </p:sp>
      <p:pic>
        <p:nvPicPr>
          <p:cNvPr id="4" name="Picture 3" descr="A person smiling at the camera&#10;&#10;Description automatically generated">
            <a:extLst>
              <a:ext uri="{FF2B5EF4-FFF2-40B4-BE49-F238E27FC236}">
                <a16:creationId xmlns:a16="http://schemas.microsoft.com/office/drawing/2014/main" id="{D734AFD2-5E00-F4D7-C0DA-25DA7EF24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51" y="2204427"/>
            <a:ext cx="4526370" cy="69004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Declan is a fourth-year undergraduate from Baltimore, MD, pursing a Bachelor of Science in Finance. He is a member of Club Lacrosse and sits on the Steering Committee of The Simon Center for Innovation &amp; Entrepreneurship. Upon graduation, Declan will be working as an Analyst at </a:t>
            </a:r>
            <a:r>
              <a:rPr lang="en-US" sz="3950" dirty="0" err="1">
                <a:latin typeface="Arial Narrow"/>
              </a:rPr>
              <a:t>StepStone</a:t>
            </a:r>
            <a:r>
              <a:rPr lang="en-US" sz="3950" dirty="0">
                <a:latin typeface="Arial Narrow"/>
              </a:rPr>
              <a:t> Group. In his free time, he enjoys practicing Jiu-jitsu and reading. </a:t>
            </a:r>
          </a:p>
          <a:p>
            <a:endParaRPr lang="en-US" sz="3950" dirty="0">
              <a:latin typeface="Arial Narrow"/>
            </a:endParaRPr>
          </a:p>
          <a:p>
            <a:endParaRPr lang="en-US" sz="3950">
              <a:latin typeface="Arial Narrow"/>
            </a:endParaRPr>
          </a:p>
          <a:p>
            <a:endParaRPr lang="en-US" sz="3950" dirty="0">
              <a:latin typeface="Arial Narrow"/>
            </a:endParaRPr>
          </a:p>
          <a:p>
            <a:endParaRPr lang="en-US" sz="3950" dirty="0">
              <a:latin typeface="Arial Narrow"/>
            </a:endParaRP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Declan </a:t>
            </a:r>
            <a:r>
              <a:rPr lang="en-US" sz="4000" dirty="0" err="1">
                <a:latin typeface="Arial Black"/>
              </a:rPr>
              <a:t>Budnitz</a:t>
            </a:r>
            <a:endParaRPr lang="en-US" sz="4000" dirty="0" err="1"/>
          </a:p>
        </p:txBody>
      </p:sp>
      <p:pic>
        <p:nvPicPr>
          <p:cNvPr id="4" name="Picture 3" descr="profile image">
            <a:extLst>
              <a:ext uri="{FF2B5EF4-FFF2-40B4-BE49-F238E27FC236}">
                <a16:creationId xmlns:a16="http://schemas.microsoft.com/office/drawing/2014/main" id="{A5541C10-6A64-A840-4B60-CB852B36BB96}"/>
              </a:ext>
            </a:extLst>
          </p:cNvPr>
          <p:cNvPicPr>
            <a:picLocks noChangeAspect="1"/>
          </p:cNvPicPr>
          <p:nvPr/>
        </p:nvPicPr>
        <p:blipFill>
          <a:blip r:embed="rId2"/>
          <a:stretch>
            <a:fillRect/>
          </a:stretch>
        </p:blipFill>
        <p:spPr>
          <a:xfrm>
            <a:off x="1003044" y="2255257"/>
            <a:ext cx="6553781" cy="65487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Caroline is a fourth-year undergraduate from Long Island, NY, pursing a Bachelor of Science in Finance with a minor in Entrepreneurship. She is a member of Women in Business and Letters to Elders​. In her free time, she enjoys real estate, travel, exercise, and baking​</a:t>
            </a:r>
          </a:p>
          <a:p>
            <a:endParaRPr lang="en-US" sz="3950" dirty="0">
              <a:latin typeface="Arial Narrow"/>
            </a:endParaRPr>
          </a:p>
          <a:p>
            <a:endParaRPr lang="en-US" sz="3950" dirty="0">
              <a:latin typeface="Arial Narrow"/>
            </a:endParaRPr>
          </a:p>
          <a:p>
            <a:endParaRPr lang="en-US" sz="3950" dirty="0">
              <a:latin typeface="Arial Narrow"/>
            </a:endParaRP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CAROLIne COTE</a:t>
            </a:r>
            <a:endParaRPr lang="en-US" sz="4000" dirty="0"/>
          </a:p>
        </p:txBody>
      </p:sp>
      <p:pic>
        <p:nvPicPr>
          <p:cNvPr id="8194" name="Picture 2" descr="A person standing in front of a building&#10;&#10;Description automatically generated">
            <a:extLst>
              <a:ext uri="{FF2B5EF4-FFF2-40B4-BE49-F238E27FC236}">
                <a16:creationId xmlns:a16="http://schemas.microsoft.com/office/drawing/2014/main" id="{D13F7EE5-AE03-1BC9-BB51-66B8A848F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05" y="2027457"/>
            <a:ext cx="6608445" cy="662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Richard Clow is a fourth-year undergraduate from Walpole, MA, pursing a Business degree with a concentration in Finance &amp; Information Systems. He is the President of Investment Club, Greyhound Writer, and Rugby Player. Upon graduation, Richard will be starting as a Financial Representative at Fidelity Investment. In his free time, he enjoys hiking, reading, and doing home improvement projects.</a:t>
            </a:r>
            <a:endParaRPr lang="en-US" dirty="0"/>
          </a:p>
          <a:p>
            <a:endParaRPr lang="en-US" sz="3950" dirty="0">
              <a:latin typeface="Arial Narrow"/>
            </a:endParaRPr>
          </a:p>
          <a:p>
            <a:endParaRPr lang="en-US" sz="3950" dirty="0">
              <a:latin typeface="Arial Narrow"/>
            </a:endParaRPr>
          </a:p>
          <a:p>
            <a:endParaRPr lang="en-US" sz="3950" dirty="0">
              <a:latin typeface="Arial Narrow"/>
            </a:endParaRP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Richard Clow</a:t>
            </a:r>
            <a:endParaRPr lang="en-US" dirty="0"/>
          </a:p>
        </p:txBody>
      </p:sp>
      <p:pic>
        <p:nvPicPr>
          <p:cNvPr id="3" name="Picture 2" descr="Profile photo of Richard Clow">
            <a:extLst>
              <a:ext uri="{FF2B5EF4-FFF2-40B4-BE49-F238E27FC236}">
                <a16:creationId xmlns:a16="http://schemas.microsoft.com/office/drawing/2014/main" id="{F236698A-D89C-1B94-FE6B-11802EA1662B}"/>
              </a:ext>
            </a:extLst>
          </p:cNvPr>
          <p:cNvPicPr>
            <a:picLocks noChangeAspect="1"/>
          </p:cNvPicPr>
          <p:nvPr/>
        </p:nvPicPr>
        <p:blipFill>
          <a:blip r:embed="rId2"/>
          <a:stretch>
            <a:fillRect/>
          </a:stretch>
        </p:blipFill>
        <p:spPr>
          <a:xfrm>
            <a:off x="1003142" y="2001710"/>
            <a:ext cx="5861934" cy="58809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Nolan Walchko is a fourth-year undergraduate from Ellicott City, MD, pursing a Bachelor of Science with a concentration in Finance. He is a Member of the </a:t>
            </a:r>
            <a:r>
              <a:rPr lang="en-US" sz="3950" dirty="0" err="1">
                <a:latin typeface="Arial Narrow"/>
              </a:rPr>
              <a:t>Sellinger</a:t>
            </a:r>
            <a:r>
              <a:rPr lang="en-US" sz="3950" dirty="0">
                <a:latin typeface="Arial Narrow"/>
              </a:rPr>
              <a:t>-Student Advisory Board. Upon graduation, Nolan plans to be working as a financial advisor and hopes to pass the Series 7 exam. In his free time, he enjoys watching sports and playing video games. </a:t>
            </a:r>
            <a:endParaRPr lang="en-US" dirty="0"/>
          </a:p>
          <a:p>
            <a:endParaRPr lang="en-US" sz="3950" dirty="0">
              <a:latin typeface="Arial Narrow"/>
            </a:endParaRPr>
          </a:p>
          <a:p>
            <a:endParaRPr lang="en-US" sz="3950" dirty="0">
              <a:latin typeface="Arial Narrow"/>
            </a:endParaRPr>
          </a:p>
          <a:p>
            <a:endParaRPr lang="en-US" sz="3950" dirty="0">
              <a:latin typeface="Arial Narrow"/>
            </a:endParaRP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Nolan Walchko</a:t>
            </a:r>
            <a:endParaRPr lang="en-US" dirty="0"/>
          </a:p>
        </p:txBody>
      </p:sp>
      <p:pic>
        <p:nvPicPr>
          <p:cNvPr id="1028" name="Picture 4" descr="Nolan Walchko">
            <a:extLst>
              <a:ext uri="{FF2B5EF4-FFF2-40B4-BE49-F238E27FC236}">
                <a16:creationId xmlns:a16="http://schemas.microsoft.com/office/drawing/2014/main" id="{9BE09A9E-D7F5-52D1-8E34-FCD3CA481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997075"/>
            <a:ext cx="6713985" cy="6713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Aidan is a fourth-year undergraduate from Fairfield CT, pursing a B.S. with a concentration in Finance. Aidan is a member of the Club Basketball team as well as Chess Club.  Upon graduation, Aidan will be pursuing a job in the financial field. In his free time, he enjoys to be on a golf course as well as being with his family.</a:t>
            </a:r>
          </a:p>
          <a:p>
            <a:endParaRPr lang="en-US" sz="3950" dirty="0">
              <a:latin typeface="Arial Narrow"/>
            </a:endParaRPr>
          </a:p>
          <a:p>
            <a:endParaRPr lang="en-US" sz="3950" dirty="0">
              <a:latin typeface="Arial Narrow"/>
            </a:endParaRPr>
          </a:p>
          <a:p>
            <a:endParaRPr lang="en-US" sz="3950" dirty="0">
              <a:latin typeface="Arial Narrow"/>
            </a:endParaRP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Aidan Harding</a:t>
            </a:r>
            <a:endParaRPr lang="en-US" dirty="0" err="1"/>
          </a:p>
        </p:txBody>
      </p:sp>
      <p:pic>
        <p:nvPicPr>
          <p:cNvPr id="3" name="Picture 2" descr="A person smiling for a picture&#10;&#10;Description automatically generated">
            <a:extLst>
              <a:ext uri="{FF2B5EF4-FFF2-40B4-BE49-F238E27FC236}">
                <a16:creationId xmlns:a16="http://schemas.microsoft.com/office/drawing/2014/main" id="{D3F894AF-93D7-4696-E926-0EAF74683A87}"/>
              </a:ext>
            </a:extLst>
          </p:cNvPr>
          <p:cNvPicPr>
            <a:picLocks noChangeAspect="1"/>
          </p:cNvPicPr>
          <p:nvPr/>
        </p:nvPicPr>
        <p:blipFill>
          <a:blip r:embed="rId2"/>
          <a:stretch>
            <a:fillRect/>
          </a:stretch>
        </p:blipFill>
        <p:spPr>
          <a:xfrm>
            <a:off x="1108022" y="2598834"/>
            <a:ext cx="6124628" cy="61240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Christopher Sidrak</a:t>
            </a:r>
            <a:endParaRPr lang="en-US" dirty="0"/>
          </a:p>
        </p:txBody>
      </p:sp>
      <p:pic>
        <p:nvPicPr>
          <p:cNvPr id="2052" name="Picture 4" descr="profile image">
            <a:extLst>
              <a:ext uri="{FF2B5EF4-FFF2-40B4-BE49-F238E27FC236}">
                <a16:creationId xmlns:a16="http://schemas.microsoft.com/office/drawing/2014/main" id="{4AA07CA2-4CEC-F40E-7705-A918EB225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05" y="2142854"/>
            <a:ext cx="7023641" cy="7023641"/>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2">
            <a:extLst>
              <a:ext uri="{FF2B5EF4-FFF2-40B4-BE49-F238E27FC236}">
                <a16:creationId xmlns:a16="http://schemas.microsoft.com/office/drawing/2014/main" id="{82C2B39A-3055-505F-39B7-23B2DA936E18}"/>
              </a:ext>
            </a:extLst>
          </p:cNvPr>
          <p:cNvSpPr txBox="1">
            <a:spLocks/>
          </p:cNvSpPr>
          <p:nvPr/>
        </p:nvSpPr>
        <p:spPr>
          <a:xfrm>
            <a:off x="10612919" y="1772520"/>
            <a:ext cx="8485976" cy="7023640"/>
          </a:xfrm>
          <a:prstGeom prst="rect">
            <a:avLst/>
          </a:prstGeom>
        </p:spPr>
        <p:txBody>
          <a:bodyPr lIns="91440" tIns="45720" rIns="91440" bIns="45720" anchor="t"/>
          <a:lstStyle>
            <a:lvl1pPr marL="0" indent="0" algn="l">
              <a:buNone/>
              <a:defRPr sz="3958" b="0" i="0">
                <a:latin typeface="Arial Narrow" panose="020B0604020202020204" pitchFamily="34" charset="0"/>
                <a:ea typeface="+mn-ea"/>
                <a:cs typeface="+mn-cs"/>
              </a:defRPr>
            </a:lvl1pPr>
            <a:lvl2pPr marL="753969" indent="0" algn="ctr">
              <a:buNone/>
              <a:defRPr sz="3298">
                <a:latin typeface="+mn-lt"/>
                <a:ea typeface="+mn-ea"/>
                <a:cs typeface="+mn-cs"/>
              </a:defRPr>
            </a:lvl2pPr>
            <a:lvl3pPr marL="1507937" indent="0" algn="ctr">
              <a:buNone/>
              <a:defRPr sz="2968">
                <a:latin typeface="+mn-lt"/>
                <a:ea typeface="+mn-ea"/>
                <a:cs typeface="+mn-cs"/>
              </a:defRPr>
            </a:lvl3pPr>
            <a:lvl4pPr marL="2261906" indent="0" algn="ctr">
              <a:buNone/>
              <a:defRPr sz="2639">
                <a:latin typeface="+mn-lt"/>
                <a:ea typeface="+mn-ea"/>
                <a:cs typeface="+mn-cs"/>
              </a:defRPr>
            </a:lvl4pPr>
            <a:lvl5pPr marL="3015874" indent="0" algn="ctr">
              <a:buNone/>
              <a:defRPr sz="2639">
                <a:latin typeface="+mn-lt"/>
                <a:ea typeface="+mn-ea"/>
                <a:cs typeface="+mn-cs"/>
              </a:defRPr>
            </a:lvl5pPr>
            <a:lvl6pPr marL="3769843" indent="0" algn="ctr">
              <a:buNone/>
              <a:defRPr sz="2639">
                <a:latin typeface="+mn-lt"/>
                <a:ea typeface="+mn-ea"/>
                <a:cs typeface="+mn-cs"/>
              </a:defRPr>
            </a:lvl6pPr>
            <a:lvl7pPr marL="4523811" indent="0" algn="ctr">
              <a:buNone/>
              <a:defRPr sz="2639">
                <a:latin typeface="+mn-lt"/>
                <a:ea typeface="+mn-ea"/>
                <a:cs typeface="+mn-cs"/>
              </a:defRPr>
            </a:lvl7pPr>
            <a:lvl8pPr marL="5277780" indent="0" algn="ctr">
              <a:buNone/>
              <a:defRPr sz="2639">
                <a:latin typeface="+mn-lt"/>
                <a:ea typeface="+mn-ea"/>
                <a:cs typeface="+mn-cs"/>
              </a:defRPr>
            </a:lvl8pPr>
            <a:lvl9pPr marL="6031748" indent="0" algn="ctr">
              <a:buNone/>
              <a:defRPr sz="2639">
                <a:latin typeface="+mn-lt"/>
                <a:ea typeface="+mn-ea"/>
                <a:cs typeface="+mn-cs"/>
              </a:defRPr>
            </a:lvl9pPr>
          </a:lstStyle>
          <a:p>
            <a:pPr defTabSz="914400"/>
            <a:r>
              <a:rPr lang="en-US" sz="3950" kern="0" dirty="0">
                <a:solidFill>
                  <a:sysClr val="windowText" lastClr="000000"/>
                </a:solidFill>
                <a:latin typeface="Arial Narrow"/>
              </a:rPr>
              <a:t>Chris </a:t>
            </a:r>
            <a:r>
              <a:rPr lang="en-US" sz="3950" kern="0" dirty="0" err="1">
                <a:solidFill>
                  <a:sysClr val="windowText" lastClr="000000"/>
                </a:solidFill>
                <a:latin typeface="Arial Narrow"/>
              </a:rPr>
              <a:t>Sidrak</a:t>
            </a:r>
            <a:r>
              <a:rPr lang="en-US" sz="3950" kern="0" dirty="0">
                <a:solidFill>
                  <a:sysClr val="windowText" lastClr="000000"/>
                </a:solidFill>
                <a:latin typeface="Arial Narrow"/>
              </a:rPr>
              <a:t> is a fourth-year undergraduate from Bel air MD, pursing a Bachelors Degree with a concentration in Finance &amp; Information Systems. He is an officer of the Loyola Investment Club and won the 2020-2021 Loyola Intramural Table Tennis award. Upon graduation, Chris will pursue a Full-Time job as a Financial Advisor. In his free time, he enjoys traveling, trying different cuisines, playing table tennis, and spending time with family.</a:t>
            </a:r>
          </a:p>
          <a:p>
            <a:pPr defTabSz="914400"/>
            <a:endParaRPr lang="en-US" sz="3950" kern="0" dirty="0">
              <a:solidFill>
                <a:sysClr val="windowText" lastClr="000000"/>
              </a:solidFill>
              <a:latin typeface="Arial Narrow"/>
            </a:endParaRPr>
          </a:p>
          <a:p>
            <a:pPr defTabSz="914400"/>
            <a:endParaRPr lang="en-US" sz="3950" kern="0" dirty="0">
              <a:solidFill>
                <a:sysClr val="windowText" lastClr="000000"/>
              </a:solidFill>
              <a:latin typeface="Arial Narrow"/>
            </a:endParaRPr>
          </a:p>
          <a:p>
            <a:pPr defTabSz="914400"/>
            <a:endParaRPr lang="en-US" sz="3950" kern="0" dirty="0">
              <a:solidFill>
                <a:sysClr val="windowText" lastClr="000000"/>
              </a:solidFill>
              <a:latin typeface="Arial Narrow"/>
            </a:endParaRPr>
          </a:p>
          <a:p>
            <a:pPr defTabSz="914400"/>
            <a:endParaRPr lang="en-US" sz="3950" kern="0" dirty="0">
              <a:solidFill>
                <a:sysClr val="windowText" lastClr="000000"/>
              </a:solidFill>
              <a:latin typeface="Arial Narrow"/>
            </a:endParaRPr>
          </a:p>
          <a:p>
            <a:pPr defTabSz="914400"/>
            <a:endParaRPr lang="en-US" sz="3950" kern="0" dirty="0">
              <a:solidFill>
                <a:sysClr val="windowText" lastClr="000000"/>
              </a:solidFill>
              <a:latin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Nick is a fourth-year undergraduate from Maryland, pursuing a Bachelor of Science with majors in Finance and Accounting. He is the president of the Accounting Honors Society, Beta Alpha Psi and a Sellinger Scholar. Upon graduation, Nick will be working as an Investment Banking Analyst on the M&amp;A team at Oppenheimer &amp; Co. in New York City. In his free time, Nick enjoys to fish, play poker, and surf.</a:t>
            </a:r>
          </a:p>
          <a:p>
            <a:endParaRPr lang="en-US" sz="3950" dirty="0">
              <a:latin typeface="Arial Narrow"/>
            </a:endParaRP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Nicholas </a:t>
            </a:r>
            <a:r>
              <a:rPr lang="en-US" sz="4000" dirty="0" err="1">
                <a:latin typeface="Arial Black"/>
              </a:rPr>
              <a:t>firestine</a:t>
            </a:r>
            <a:endParaRPr lang="en-US" dirty="0"/>
          </a:p>
        </p:txBody>
      </p:sp>
      <p:pic>
        <p:nvPicPr>
          <p:cNvPr id="72706" name="Picture 2" descr="Nicholas Firestine">
            <a:extLst>
              <a:ext uri="{FF2B5EF4-FFF2-40B4-BE49-F238E27FC236}">
                <a16:creationId xmlns:a16="http://schemas.microsoft.com/office/drawing/2014/main" id="{6834E076-6146-5050-9FA0-60AE63834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05" y="1997075"/>
            <a:ext cx="6248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Max </a:t>
            </a:r>
            <a:r>
              <a:rPr lang="en-US" sz="3950" dirty="0" err="1">
                <a:latin typeface="Arial Narrow"/>
              </a:rPr>
              <a:t>McGillicuddy</a:t>
            </a:r>
            <a:r>
              <a:rPr lang="en-US" sz="3950" dirty="0">
                <a:latin typeface="Arial Narrow"/>
              </a:rPr>
              <a:t> is a fourth-year undergraduate from Connecticut, pursuing a Bachelor of Science with a concentration in Finance and a minor in Innovation and Entrepreneurship. He is also a member of the Loyola Men's Lacrosse team. Upon graduation, Max will be working as a financial analyst at IBM in New York. In his free time, Max loves to spend time with family and friends, as well as travel.</a:t>
            </a:r>
          </a:p>
          <a:p>
            <a:r>
              <a:rPr lang="en-US" sz="3950" dirty="0">
                <a:latin typeface="Arial Narrow"/>
              </a:rPr>
              <a:t>.</a:t>
            </a: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Max </a:t>
            </a:r>
            <a:r>
              <a:rPr lang="en-US" sz="4000" dirty="0" err="1">
                <a:latin typeface="Arial Black"/>
              </a:rPr>
              <a:t>McGillicuddy</a:t>
            </a:r>
            <a:endParaRPr lang="en-US" dirty="0"/>
          </a:p>
        </p:txBody>
      </p:sp>
      <p:pic>
        <p:nvPicPr>
          <p:cNvPr id="3" name="Picture 2" descr="A person in a suit and tie&#10;&#10;Description automatically generated">
            <a:extLst>
              <a:ext uri="{FF2B5EF4-FFF2-40B4-BE49-F238E27FC236}">
                <a16:creationId xmlns:a16="http://schemas.microsoft.com/office/drawing/2014/main" id="{F5DF984F-1E31-A2C8-5BBE-735B51ECBD0A}"/>
              </a:ext>
            </a:extLst>
          </p:cNvPr>
          <p:cNvPicPr>
            <a:picLocks noChangeAspect="1"/>
          </p:cNvPicPr>
          <p:nvPr/>
        </p:nvPicPr>
        <p:blipFill>
          <a:blip r:embed="rId2"/>
          <a:stretch>
            <a:fillRect/>
          </a:stretch>
        </p:blipFill>
        <p:spPr>
          <a:xfrm>
            <a:off x="1393589" y="2061424"/>
            <a:ext cx="4852947" cy="6116971"/>
          </a:xfrm>
          <a:prstGeom prst="rect">
            <a:avLst/>
          </a:prstGeom>
        </p:spPr>
      </p:pic>
    </p:spTree>
    <p:extLst>
      <p:ext uri="{BB962C8B-B14F-4D97-AF65-F5344CB8AC3E}">
        <p14:creationId xmlns:p14="http://schemas.microsoft.com/office/powerpoint/2010/main" val="157186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19"/>
            <a:ext cx="8485976" cy="7539755"/>
          </a:xfrm>
        </p:spPr>
        <p:txBody>
          <a:bodyPr lIns="91440" tIns="45720" rIns="91440" bIns="45720" anchor="t"/>
          <a:lstStyle/>
          <a:p>
            <a:r>
              <a:rPr lang="en-US" sz="3800" dirty="0">
                <a:solidFill>
                  <a:srgbClr val="252525"/>
                </a:solidFill>
                <a:effectLst/>
              </a:rPr>
              <a:t>Joe is a fourth-year undergraduate from Amityville, New York, pursuing a B.S. in Finance with a minor in Marketing. He is a member of Financial Management Association, Investment Club, and Advocates for Inclusion. Upon graduation, Joe will be joining JP Morgan Private Bank as an analyst. In his free time, Joe works closely with the special needs community, as he is the co-founder of Challenger Athletics Soccer, a 501c3 charity with the goal of providing learning and physically disabled children with the opportunity to play soccer.</a:t>
            </a:r>
            <a:endParaRPr lang="en-US" sz="3800" dirty="0">
              <a:latin typeface="Arial Narrow"/>
            </a:endParaRPr>
          </a:p>
          <a:p>
            <a:endParaRPr lang="en-US" sz="380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Joe Crema</a:t>
            </a:r>
            <a:endParaRPr lang="en-US" dirty="0"/>
          </a:p>
        </p:txBody>
      </p:sp>
      <p:pic>
        <p:nvPicPr>
          <p:cNvPr id="2" name="Picture 1" descr="Default Profile Picture Vector Art, Icons, and Graphics for ...">
            <a:extLst>
              <a:ext uri="{FF2B5EF4-FFF2-40B4-BE49-F238E27FC236}">
                <a16:creationId xmlns:a16="http://schemas.microsoft.com/office/drawing/2014/main" id="{33AE5BCD-86B8-6010-4D1B-2345A0162799}"/>
              </a:ext>
            </a:extLst>
          </p:cNvPr>
          <p:cNvPicPr>
            <a:picLocks noChangeAspect="1"/>
          </p:cNvPicPr>
          <p:nvPr/>
        </p:nvPicPr>
        <p:blipFill>
          <a:blip r:embed="rId2"/>
          <a:stretch>
            <a:fillRect/>
          </a:stretch>
        </p:blipFill>
        <p:spPr>
          <a:xfrm>
            <a:off x="1003142" y="2219782"/>
            <a:ext cx="6515862" cy="6552135"/>
          </a:xfrm>
          <a:prstGeom prst="rect">
            <a:avLst/>
          </a:prstGeom>
        </p:spPr>
      </p:pic>
      <p:pic>
        <p:nvPicPr>
          <p:cNvPr id="7" name="Picture 6" descr="A person in a suit smiling&#10;&#10;Description automatically generated">
            <a:extLst>
              <a:ext uri="{FF2B5EF4-FFF2-40B4-BE49-F238E27FC236}">
                <a16:creationId xmlns:a16="http://schemas.microsoft.com/office/drawing/2014/main" id="{92C97696-67F2-6242-6381-5A4D67709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42" y="2188706"/>
            <a:ext cx="7298970" cy="59805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John is a fourth-year undergraduate from New Jersey, pursing two bachelor’s degrees in Finance and Information Systems.  He is a member of the Investment Banking club, Sellinger Scholars Board, and Club eSports . Upon graduation, John will be moving to Charlotte, NC and joining Wells Fargo as an analyst in their Supra Sovereign Agency debt origination team.  In his free time, he enjoys poker, skiing, and cooking</a:t>
            </a: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John Regan</a:t>
            </a:r>
            <a:endParaRPr lang="en-US" dirty="0"/>
          </a:p>
        </p:txBody>
      </p:sp>
      <p:pic>
        <p:nvPicPr>
          <p:cNvPr id="8" name="Picture 7">
            <a:extLst>
              <a:ext uri="{FF2B5EF4-FFF2-40B4-BE49-F238E27FC236}">
                <a16:creationId xmlns:a16="http://schemas.microsoft.com/office/drawing/2014/main" id="{D0700D70-611D-2FEC-739A-EBB99F350746}"/>
              </a:ext>
            </a:extLst>
          </p:cNvPr>
          <p:cNvPicPr>
            <a:picLocks noChangeAspect="1"/>
          </p:cNvPicPr>
          <p:nvPr/>
        </p:nvPicPr>
        <p:blipFill>
          <a:blip r:embed="rId2"/>
          <a:stretch>
            <a:fillRect/>
          </a:stretch>
        </p:blipFill>
        <p:spPr>
          <a:xfrm>
            <a:off x="1005205" y="2198240"/>
            <a:ext cx="4122837" cy="6172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Alex is a fourth-year undergraduate from Pittsburgh, pursuing a Bachelor of Science in Finance and Information Systems and Data Analytics, and minoring in Mathematics. He has been a member of the Men’s Swim team for the past four years and is involved on campus as the treasurer of Loyola’s Knights of Columbus council and a volunteer at the campus chapel. Upon graduation from Loyola, Alex will be joining SMBC, where he previously interned. In his free time, Alex enjoys playing guitar, biking, and fishing.</a:t>
            </a: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latin typeface="Arial Black"/>
              </a:rPr>
              <a:t>Alex Grahor</a:t>
            </a:r>
            <a:endParaRPr lang="en-US" dirty="0"/>
          </a:p>
        </p:txBody>
      </p:sp>
      <p:pic>
        <p:nvPicPr>
          <p:cNvPr id="6" name="Picture 5" descr="A person in a suit and tie&#10;&#10;Description automatically generated">
            <a:extLst>
              <a:ext uri="{FF2B5EF4-FFF2-40B4-BE49-F238E27FC236}">
                <a16:creationId xmlns:a16="http://schemas.microsoft.com/office/drawing/2014/main" id="{A16C804F-4D25-58F3-BFAC-DC61273111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761" y="2219781"/>
            <a:ext cx="4368623" cy="65521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err="1">
                <a:latin typeface="Arial Narrow"/>
              </a:rPr>
              <a:t>Adetunji</a:t>
            </a:r>
            <a:r>
              <a:rPr lang="en-US" sz="3950" dirty="0">
                <a:latin typeface="Arial Narrow"/>
              </a:rPr>
              <a:t> Adesina is a senior undergraduate student from Providence, Rhode Island, pursuing a Bachelor of Science with a Double Major in Finance and International Business. He is involved in </a:t>
            </a:r>
            <a:r>
              <a:rPr lang="en-US" sz="3950" dirty="0" err="1">
                <a:latin typeface="Arial Narrow"/>
              </a:rPr>
              <a:t>Sellinger</a:t>
            </a:r>
            <a:r>
              <a:rPr lang="en-US" sz="3950" dirty="0">
                <a:latin typeface="Arial Narrow"/>
              </a:rPr>
              <a:t> Scholars, Financial Management Association, and the Office of Loyola Residence Life. Upon graduation, </a:t>
            </a:r>
            <a:r>
              <a:rPr lang="en-US" sz="3950" dirty="0" err="1">
                <a:latin typeface="Arial Narrow"/>
              </a:rPr>
              <a:t>Adetunji</a:t>
            </a:r>
            <a:r>
              <a:rPr lang="en-US" sz="3950" dirty="0">
                <a:latin typeface="Arial Narrow"/>
              </a:rPr>
              <a:t> plans to join Bank of America in the Summer of 2024. In his free time, he enjoys watching crime documentaries, playing video games, and spending time with family.</a:t>
            </a: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4" y="803374"/>
            <a:ext cx="9732645" cy="969604"/>
          </a:xfrm>
        </p:spPr>
        <p:txBody>
          <a:bodyPr lIns="91440" tIns="45720" rIns="91440" bIns="45720" anchor="b"/>
          <a:lstStyle/>
          <a:p>
            <a:r>
              <a:rPr lang="en-US" sz="4000" dirty="0">
                <a:latin typeface="Arial Black"/>
              </a:rPr>
              <a:t>Adesina (</a:t>
            </a:r>
            <a:r>
              <a:rPr lang="en-US" sz="4000" dirty="0" err="1">
                <a:latin typeface="Arial Black"/>
              </a:rPr>
              <a:t>Tjaay</a:t>
            </a:r>
            <a:r>
              <a:rPr lang="en-US" sz="4000" dirty="0">
                <a:latin typeface="Arial Black"/>
              </a:rPr>
              <a:t>) </a:t>
            </a:r>
            <a:r>
              <a:rPr lang="en-US" sz="4000" dirty="0" err="1">
                <a:latin typeface="Arial Black"/>
              </a:rPr>
              <a:t>Adetunji</a:t>
            </a:r>
            <a:endParaRPr lang="en-US" dirty="0"/>
          </a:p>
        </p:txBody>
      </p:sp>
      <p:pic>
        <p:nvPicPr>
          <p:cNvPr id="26626" name="Picture 2" descr="Profile photo of Adesina (Tjaay) Adetunji">
            <a:extLst>
              <a:ext uri="{FF2B5EF4-FFF2-40B4-BE49-F238E27FC236}">
                <a16:creationId xmlns:a16="http://schemas.microsoft.com/office/drawing/2014/main" id="{7113FFB5-958F-B8FE-274C-E3AF1132E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2242960"/>
            <a:ext cx="65532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2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his arms crossed&#10;&#10;Description automatically generated">
            <a:extLst>
              <a:ext uri="{FF2B5EF4-FFF2-40B4-BE49-F238E27FC236}">
                <a16:creationId xmlns:a16="http://schemas.microsoft.com/office/drawing/2014/main" id="{B5F03613-94AA-DC64-B4FB-EA86E8AEBCC2}"/>
              </a:ext>
            </a:extLst>
          </p:cNvPr>
          <p:cNvPicPr>
            <a:picLocks noChangeAspect="1"/>
          </p:cNvPicPr>
          <p:nvPr/>
        </p:nvPicPr>
        <p:blipFill rotWithShape="1">
          <a:blip r:embed="rId3">
            <a:extLst>
              <a:ext uri="{28A0092B-C50C-407E-A947-70E740481C1C}">
                <a14:useLocalDpi xmlns:a14="http://schemas.microsoft.com/office/drawing/2010/main" val="0"/>
              </a:ext>
            </a:extLst>
          </a:blip>
          <a:srcRect t="5686" r="2965" b="26299"/>
          <a:stretch/>
        </p:blipFill>
        <p:spPr>
          <a:xfrm>
            <a:off x="1005205" y="1997075"/>
            <a:ext cx="6515862" cy="6863892"/>
          </a:xfrm>
          <a:prstGeom prst="rect">
            <a:avLst/>
          </a:prstGeom>
        </p:spPr>
      </p:pic>
      <p:sp>
        <p:nvSpPr>
          <p:cNvPr id="2" name="Subtitle 12">
            <a:extLst>
              <a:ext uri="{FF2B5EF4-FFF2-40B4-BE49-F238E27FC236}">
                <a16:creationId xmlns:a16="http://schemas.microsoft.com/office/drawing/2014/main" id="{F44B7A5F-BA81-D200-2A9C-C34E5A54FBE5}"/>
              </a:ext>
            </a:extLst>
          </p:cNvPr>
          <p:cNvSpPr txBox="1">
            <a:spLocks/>
          </p:cNvSpPr>
          <p:nvPr/>
        </p:nvSpPr>
        <p:spPr>
          <a:xfrm>
            <a:off x="10612919" y="1772520"/>
            <a:ext cx="8485976" cy="7023640"/>
          </a:xfrm>
          <a:prstGeom prst="rect">
            <a:avLst/>
          </a:prstGeom>
        </p:spPr>
        <p:txBody>
          <a:bodyPr lIns="91440" tIns="45720" rIns="91440" bIns="45720" anchor="t"/>
          <a:lstStyle>
            <a:lvl1pPr marL="0" indent="0" algn="l">
              <a:buNone/>
              <a:defRPr sz="3958" b="0" i="0">
                <a:latin typeface="Arial Narrow" panose="020B0604020202020204" pitchFamily="34" charset="0"/>
                <a:ea typeface="+mn-ea"/>
                <a:cs typeface="+mn-cs"/>
              </a:defRPr>
            </a:lvl1pPr>
            <a:lvl2pPr marL="753969" indent="0" algn="ctr">
              <a:buNone/>
              <a:defRPr sz="3298">
                <a:latin typeface="+mn-lt"/>
                <a:ea typeface="+mn-ea"/>
                <a:cs typeface="+mn-cs"/>
              </a:defRPr>
            </a:lvl2pPr>
            <a:lvl3pPr marL="1507937" indent="0" algn="ctr">
              <a:buNone/>
              <a:defRPr sz="2968">
                <a:latin typeface="+mn-lt"/>
                <a:ea typeface="+mn-ea"/>
                <a:cs typeface="+mn-cs"/>
              </a:defRPr>
            </a:lvl3pPr>
            <a:lvl4pPr marL="2261906" indent="0" algn="ctr">
              <a:buNone/>
              <a:defRPr sz="2639">
                <a:latin typeface="+mn-lt"/>
                <a:ea typeface="+mn-ea"/>
                <a:cs typeface="+mn-cs"/>
              </a:defRPr>
            </a:lvl4pPr>
            <a:lvl5pPr marL="3015874" indent="0" algn="ctr">
              <a:buNone/>
              <a:defRPr sz="2639">
                <a:latin typeface="+mn-lt"/>
                <a:ea typeface="+mn-ea"/>
                <a:cs typeface="+mn-cs"/>
              </a:defRPr>
            </a:lvl5pPr>
            <a:lvl6pPr marL="3769843" indent="0" algn="ctr">
              <a:buNone/>
              <a:defRPr sz="2639">
                <a:latin typeface="+mn-lt"/>
                <a:ea typeface="+mn-ea"/>
                <a:cs typeface="+mn-cs"/>
              </a:defRPr>
            </a:lvl6pPr>
            <a:lvl7pPr marL="4523811" indent="0" algn="ctr">
              <a:buNone/>
              <a:defRPr sz="2639">
                <a:latin typeface="+mn-lt"/>
                <a:ea typeface="+mn-ea"/>
                <a:cs typeface="+mn-cs"/>
              </a:defRPr>
            </a:lvl7pPr>
            <a:lvl8pPr marL="5277780" indent="0" algn="ctr">
              <a:buNone/>
              <a:defRPr sz="2639">
                <a:latin typeface="+mn-lt"/>
                <a:ea typeface="+mn-ea"/>
                <a:cs typeface="+mn-cs"/>
              </a:defRPr>
            </a:lvl8pPr>
            <a:lvl9pPr marL="6031748" indent="0" algn="ctr">
              <a:buNone/>
              <a:defRPr sz="2639">
                <a:latin typeface="+mn-lt"/>
                <a:ea typeface="+mn-ea"/>
                <a:cs typeface="+mn-cs"/>
              </a:defRPr>
            </a:lvl9pPr>
          </a:lstStyle>
          <a:p>
            <a:pPr defTabSz="914400"/>
            <a:r>
              <a:rPr lang="en-US" sz="3950" kern="0" dirty="0">
                <a:solidFill>
                  <a:sysClr val="windowText" lastClr="000000"/>
                </a:solidFill>
                <a:latin typeface="Arial Narrow"/>
              </a:rPr>
              <a:t>Cam is a fourth-year undergraduate from Wilmington, Delaware pursing a BS in Finance and Leadership &amp; Organizational Effectiveness. At Loyola, he works Gameday Operations for the Athletics department, is a member of Financial Management Association, Club Soccer, and Male Practice Player for both the D1 Women’s Basketball and Soccer teams. Upon graduation, Cam will be returning to JPMorgan Chase &amp; Co. In his free time, he enjoys spending time with friends, watching sports, and staying active.</a:t>
            </a:r>
          </a:p>
          <a:p>
            <a:pPr defTabSz="914400"/>
            <a:endParaRPr lang="en-US" sz="3950" kern="0" dirty="0">
              <a:solidFill>
                <a:sysClr val="windowText" lastClr="000000"/>
              </a:solidFill>
              <a:latin typeface="Arial Narrow"/>
            </a:endParaRPr>
          </a:p>
          <a:p>
            <a:pPr defTabSz="914400"/>
            <a:endParaRPr lang="en-US" sz="3950" kern="0" dirty="0">
              <a:solidFill>
                <a:sysClr val="windowText" lastClr="000000"/>
              </a:solidFill>
              <a:latin typeface="Arial Narrow"/>
            </a:endParaRPr>
          </a:p>
        </p:txBody>
      </p:sp>
      <p:sp>
        <p:nvSpPr>
          <p:cNvPr id="10" name="Title 11">
            <a:extLst>
              <a:ext uri="{FF2B5EF4-FFF2-40B4-BE49-F238E27FC236}">
                <a16:creationId xmlns:a16="http://schemas.microsoft.com/office/drawing/2014/main" id="{F4FEC25D-37E7-FF5F-1577-9084848B4F6D}"/>
              </a:ext>
            </a:extLst>
          </p:cNvPr>
          <p:cNvSpPr txBox="1">
            <a:spLocks/>
          </p:cNvSpPr>
          <p:nvPr/>
        </p:nvSpPr>
        <p:spPr>
          <a:xfrm>
            <a:off x="1005205" y="803374"/>
            <a:ext cx="8100326" cy="969604"/>
          </a:xfrm>
          <a:prstGeom prst="rect">
            <a:avLst/>
          </a:prstGeom>
        </p:spPr>
        <p:txBody>
          <a:bodyPr lIns="91440" tIns="45720" rIns="91440" bIns="45720" anchor="b"/>
          <a:lstStyle>
            <a:lvl1pPr algn="l">
              <a:lnSpc>
                <a:spcPct val="80000"/>
              </a:lnSpc>
              <a:defRPr sz="6600" b="1" i="0" cap="all" baseline="0">
                <a:solidFill>
                  <a:srgbClr val="00B385"/>
                </a:solidFill>
                <a:latin typeface="Arial Black" panose="020B0604020202020204" pitchFamily="34" charset="0"/>
                <a:ea typeface="+mj-ea"/>
                <a:cs typeface="+mj-cs"/>
              </a:defRPr>
            </a:lvl1pPr>
          </a:lstStyle>
          <a:p>
            <a:pPr defTabSz="914400"/>
            <a:r>
              <a:rPr lang="en-US" sz="4000" kern="0" dirty="0">
                <a:latin typeface="Arial Black"/>
              </a:rPr>
              <a:t>Cameron </a:t>
            </a:r>
            <a:r>
              <a:rPr lang="en-US" sz="4000" kern="0" dirty="0" err="1">
                <a:latin typeface="Arial Black"/>
              </a:rPr>
              <a:t>wallace</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3E1EE5E5-0D42-1F40-9E6B-6AB9BAA94211}"/>
              </a:ext>
            </a:extLst>
          </p:cNvPr>
          <p:cNvSpPr>
            <a:spLocks noGrp="1"/>
          </p:cNvSpPr>
          <p:nvPr>
            <p:ph type="subTitle" idx="1"/>
          </p:nvPr>
        </p:nvSpPr>
        <p:spPr>
          <a:xfrm>
            <a:off x="10612919" y="1772520"/>
            <a:ext cx="8485976" cy="7023640"/>
          </a:xfrm>
        </p:spPr>
        <p:txBody>
          <a:bodyPr lIns="91440" tIns="45720" rIns="91440" bIns="45720" anchor="t"/>
          <a:lstStyle/>
          <a:p>
            <a:r>
              <a:rPr lang="en-US" sz="3950" dirty="0">
                <a:latin typeface="Arial Narrow"/>
              </a:rPr>
              <a:t>Zainab </a:t>
            </a:r>
            <a:r>
              <a:rPr lang="en-US" sz="3950" dirty="0" err="1">
                <a:latin typeface="Arial Narrow"/>
              </a:rPr>
              <a:t>Oladejo</a:t>
            </a:r>
            <a:r>
              <a:rPr lang="en-US" sz="3950" dirty="0">
                <a:latin typeface="Arial Narrow"/>
              </a:rPr>
              <a:t> is a fourth-year undergraduate from Harford Maryland, pursing a Bachelors with a concentration in Finance and a double minor in Accounting, Information System and Data Analytics. She is involved in FMA, ALANA, WIB and peer conduct board. Upon graduation, Zainab will be working at Morgan Stanley. In her free time, she likes to hike, travel, spend time with family, and explore new things.</a:t>
            </a:r>
          </a:p>
          <a:p>
            <a:endParaRPr lang="en-US" sz="3950" dirty="0">
              <a:latin typeface="Arial Narrow"/>
            </a:endParaRPr>
          </a:p>
        </p:txBody>
      </p:sp>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1005205" y="803374"/>
            <a:ext cx="8100326" cy="969604"/>
          </a:xfrm>
        </p:spPr>
        <p:txBody>
          <a:bodyPr lIns="91440" tIns="45720" rIns="91440" bIns="45720" anchor="b"/>
          <a:lstStyle/>
          <a:p>
            <a:r>
              <a:rPr lang="en-US" sz="4000" dirty="0">
                <a:solidFill>
                  <a:srgbClr val="00B385"/>
                </a:solidFill>
                <a:latin typeface="Arial Black"/>
              </a:rPr>
              <a:t>Zainab </a:t>
            </a:r>
            <a:r>
              <a:rPr lang="en-US" sz="4000" dirty="0" err="1">
                <a:solidFill>
                  <a:srgbClr val="00B385"/>
                </a:solidFill>
                <a:latin typeface="Arial Black"/>
              </a:rPr>
              <a:t>Oladejo</a:t>
            </a:r>
            <a:endParaRPr lang="en-US" dirty="0"/>
          </a:p>
        </p:txBody>
      </p:sp>
      <p:pic>
        <p:nvPicPr>
          <p:cNvPr id="2" name="Picture 1" descr="A person with long black hair&#10;&#10;Description automatically generated">
            <a:extLst>
              <a:ext uri="{FF2B5EF4-FFF2-40B4-BE49-F238E27FC236}">
                <a16:creationId xmlns:a16="http://schemas.microsoft.com/office/drawing/2014/main" id="{D4865FA1-A89E-FB4F-3591-40E4CBAB36F1}"/>
              </a:ext>
            </a:extLst>
          </p:cNvPr>
          <p:cNvPicPr>
            <a:picLocks noChangeAspect="1"/>
          </p:cNvPicPr>
          <p:nvPr/>
        </p:nvPicPr>
        <p:blipFill rotWithShape="1">
          <a:blip r:embed="rId2"/>
          <a:srcRect t="4079" b="-261"/>
          <a:stretch/>
        </p:blipFill>
        <p:spPr>
          <a:xfrm>
            <a:off x="1289050" y="1773252"/>
            <a:ext cx="4836406" cy="7027387"/>
          </a:xfrm>
          <a:prstGeom prst="rect">
            <a:avLst/>
          </a:prstGeom>
        </p:spPr>
      </p:pic>
    </p:spTree>
    <p:extLst>
      <p:ext uri="{BB962C8B-B14F-4D97-AF65-F5344CB8AC3E}">
        <p14:creationId xmlns:p14="http://schemas.microsoft.com/office/powerpoint/2010/main" val="4029829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AF2C227DCB1145962587643061A9B5" ma:contentTypeVersion="10" ma:contentTypeDescription="Create a new document." ma:contentTypeScope="" ma:versionID="33285120ee8317c9991417ec0be324a2">
  <xsd:schema xmlns:xsd="http://www.w3.org/2001/XMLSchema" xmlns:xs="http://www.w3.org/2001/XMLSchema" xmlns:p="http://schemas.microsoft.com/office/2006/metadata/properties" xmlns:ns2="cbed33ca-faa6-4c7f-a445-a31c3913a81a" xmlns:ns3="7d9dd051-bf1f-4048-900d-bd26ebb84baf" targetNamespace="http://schemas.microsoft.com/office/2006/metadata/properties" ma:root="true" ma:fieldsID="17527b7d1ab0fe8d5f942af328a1420e" ns2:_="" ns3:_="">
    <xsd:import namespace="cbed33ca-faa6-4c7f-a445-a31c3913a81a"/>
    <xsd:import namespace="7d9dd051-bf1f-4048-900d-bd26ebb84b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d33ca-faa6-4c7f-a445-a31c3913a8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9dd051-bf1f-4048-900d-bd26ebb84ba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243615-F504-48F4-A7B6-2D90D555A851}">
  <ds:schemaRefs>
    <ds:schemaRef ds:uri="http://schemas.microsoft.com/sharepoint/v3/contenttype/forms"/>
  </ds:schemaRefs>
</ds:datastoreItem>
</file>

<file path=customXml/itemProps2.xml><?xml version="1.0" encoding="utf-8"?>
<ds:datastoreItem xmlns:ds="http://schemas.openxmlformats.org/officeDocument/2006/customXml" ds:itemID="{FD68CC0C-0063-4BF2-B014-F0C395F91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d33ca-faa6-4c7f-a445-a31c3913a81a"/>
    <ds:schemaRef ds:uri="7d9dd051-bf1f-4048-900d-bd26ebb84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10936E-4D45-4367-A069-135F69A6FAEA}">
  <ds:schemaRefs>
    <ds:schemaRef ds:uri="http://schemas.microsoft.com/office/2006/metadata/properties"/>
    <ds:schemaRef ds:uri="7d9dd051-bf1f-4048-900d-bd26ebb84baf"/>
    <ds:schemaRef ds:uri="http://schemas.microsoft.com/office/2006/documentManagement/types"/>
    <ds:schemaRef ds:uri="http://www.w3.org/XML/1998/namespace"/>
    <ds:schemaRef ds:uri="http://purl.org/dc/terms/"/>
    <ds:schemaRef ds:uri="cbed33ca-faa6-4c7f-a445-a31c3913a81a"/>
    <ds:schemaRef ds:uri="http://schemas.openxmlformats.org/package/2006/metadata/core-properti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384</TotalTime>
  <Words>1284</Words>
  <Application>Microsoft Office PowerPoint</Application>
  <PresentationFormat>Custom</PresentationFormat>
  <Paragraphs>56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Student Bios</vt:lpstr>
      <vt:lpstr>Nicholas firestine</vt:lpstr>
      <vt:lpstr>Max McGillicuddy</vt:lpstr>
      <vt:lpstr>Joe Crema</vt:lpstr>
      <vt:lpstr>John Regan</vt:lpstr>
      <vt:lpstr>Alex Grahor</vt:lpstr>
      <vt:lpstr>Adesina (Tjaay) Adetunji</vt:lpstr>
      <vt:lpstr>PowerPoint Presentation</vt:lpstr>
      <vt:lpstr>Zainab Oladejo</vt:lpstr>
      <vt:lpstr>Andrew Schmutter</vt:lpstr>
      <vt:lpstr>Oliver Davey</vt:lpstr>
      <vt:lpstr>Declan Budnitz</vt:lpstr>
      <vt:lpstr>CAROLIne COTE</vt:lpstr>
      <vt:lpstr>Richard Clow</vt:lpstr>
      <vt:lpstr>Nolan Walchko</vt:lpstr>
      <vt:lpstr>Aidan Harding</vt:lpstr>
      <vt:lpstr>Christopher Sidrak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Young</dc:creator>
  <cp:lastModifiedBy>Frank D'Souza</cp:lastModifiedBy>
  <cp:revision>16</cp:revision>
  <dcterms:created xsi:type="dcterms:W3CDTF">2020-01-14T17:25:59Z</dcterms:created>
  <dcterms:modified xsi:type="dcterms:W3CDTF">2024-08-27T19:37:25Z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0x010100BEAF2C227DCB1145962587643061A9B5</vt:lpwstr>
  </property>
  <property fmtid="{D5CDD505-2E9C-101B-9397-08002B2CF9AE}" pid="3" name="MSIP_Label_6da50fe2-ad8e-4b2e-b16c-4bb0954d6763_Enabled">
    <vt:lpwstr>true</vt:lpwstr>
  </property>
  <property fmtid="{D5CDD505-2E9C-101B-9397-08002B2CF9AE}" pid="4" name="MSIP_Label_6da50fe2-ad8e-4b2e-b16c-4bb0954d6763_SetDate">
    <vt:lpwstr>2023-03-21T17:30:41Z</vt:lpwstr>
  </property>
  <property fmtid="{D5CDD505-2E9C-101B-9397-08002B2CF9AE}" pid="5" name="MSIP_Label_6da50fe2-ad8e-4b2e-b16c-4bb0954d6763_Method">
    <vt:lpwstr>Standard</vt:lpwstr>
  </property>
  <property fmtid="{D5CDD505-2E9C-101B-9397-08002B2CF9AE}" pid="6" name="MSIP_Label_6da50fe2-ad8e-4b2e-b16c-4bb0954d6763_Name">
    <vt:lpwstr>Internal</vt:lpwstr>
  </property>
  <property fmtid="{D5CDD505-2E9C-101B-9397-08002B2CF9AE}" pid="7" name="MSIP_Label_6da50fe2-ad8e-4b2e-b16c-4bb0954d6763_SiteId">
    <vt:lpwstr>30ae0a8f-3cdf-44fd-af34-278bf639b85d</vt:lpwstr>
  </property>
  <property fmtid="{D5CDD505-2E9C-101B-9397-08002B2CF9AE}" pid="8" name="MSIP_Label_6da50fe2-ad8e-4b2e-b16c-4bb0954d6763_ActionId">
    <vt:lpwstr>5e460e2b-b971-463c-9765-e431d5ae1651</vt:lpwstr>
  </property>
  <property fmtid="{D5CDD505-2E9C-101B-9397-08002B2CF9AE}" pid="9" name="MSIP_Label_6da50fe2-ad8e-4b2e-b16c-4bb0954d6763_ContentBits">
    <vt:lpwstr>2</vt:lpwstr>
  </property>
  <property fmtid="{D5CDD505-2E9C-101B-9397-08002B2CF9AE}" pid="10" name="ClassificationContentMarkingFooterLocations">
    <vt:lpwstr>Office Theme:3</vt:lpwstr>
  </property>
  <property fmtid="{D5CDD505-2E9C-101B-9397-08002B2CF9AE}" pid="11" name="ClassificationContentMarkingFooterText">
    <vt:lpwstr>Loyola University Maryland Internal Use Only</vt:lpwstr>
  </property>
</Properties>
</file>