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45"/>
  </p:notesMasterIdLst>
  <p:handoutMasterIdLst>
    <p:handoutMasterId r:id="rId46"/>
  </p:handoutMasterIdLst>
  <p:sldIdLst>
    <p:sldId id="323" r:id="rId5"/>
    <p:sldId id="304" r:id="rId6"/>
    <p:sldId id="282" r:id="rId7"/>
    <p:sldId id="314" r:id="rId8"/>
    <p:sldId id="328" r:id="rId9"/>
    <p:sldId id="330" r:id="rId10"/>
    <p:sldId id="327" r:id="rId11"/>
    <p:sldId id="1344" r:id="rId12"/>
    <p:sldId id="1345" r:id="rId13"/>
    <p:sldId id="315" r:id="rId14"/>
    <p:sldId id="331" r:id="rId15"/>
    <p:sldId id="332" r:id="rId16"/>
    <p:sldId id="1342" r:id="rId17"/>
    <p:sldId id="333" r:id="rId18"/>
    <p:sldId id="334" r:id="rId19"/>
    <p:sldId id="335" r:id="rId20"/>
    <p:sldId id="308" r:id="rId21"/>
    <p:sldId id="325" r:id="rId22"/>
    <p:sldId id="1341" r:id="rId23"/>
    <p:sldId id="336" r:id="rId24"/>
    <p:sldId id="338" r:id="rId25"/>
    <p:sldId id="339" r:id="rId26"/>
    <p:sldId id="1352" r:id="rId27"/>
    <p:sldId id="1353" r:id="rId28"/>
    <p:sldId id="1346" r:id="rId29"/>
    <p:sldId id="326" r:id="rId30"/>
    <p:sldId id="1354" r:id="rId31"/>
    <p:sldId id="1351" r:id="rId32"/>
    <p:sldId id="1355" r:id="rId33"/>
    <p:sldId id="1356" r:id="rId34"/>
    <p:sldId id="1357" r:id="rId35"/>
    <p:sldId id="1358" r:id="rId36"/>
    <p:sldId id="1350" r:id="rId37"/>
    <p:sldId id="1359" r:id="rId38"/>
    <p:sldId id="291" r:id="rId39"/>
    <p:sldId id="1340" r:id="rId40"/>
    <p:sldId id="1360" r:id="rId41"/>
    <p:sldId id="1362" r:id="rId42"/>
    <p:sldId id="1363" r:id="rId43"/>
    <p:sldId id="1361" r:id="rId44"/>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D6BFA4E4-BEF0-9185-E2E7-46BC60FD86B3}" name="Sydney Quantock" initials="SQ" userId="S::squantock@loyola.edu::88b44b5b-f444-4248-9297-8e20bf9b40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0989B1"/>
    <a:srgbClr val="029676"/>
    <a:srgbClr val="202C8F"/>
    <a:srgbClr val="FDFBF6"/>
    <a:srgbClr val="AAC4E9"/>
    <a:srgbClr val="F5CDCE"/>
    <a:srgbClr val="DF8C8C"/>
    <a:srgbClr val="D4D593"/>
    <a:srgbClr val="E6F0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6CA942-55A5-4102-982D-467F25CA23A9}" v="442" dt="2024-10-18T18:58:33.421"/>
    <p1510:client id="{B175B8FF-CE5F-49F5-95FC-8AD779BE5AEF}" v="695" dt="2024-10-18T18:46:11.362"/>
  </p1510:revLst>
</p1510:revInfo>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Tiscione" userId="99b92673-dc74-41be-ac4a-7d59e91f5dde" providerId="ADAL" clId="{B175B8FF-CE5F-49F5-95FC-8AD779BE5AEF}"/>
    <pc:docChg chg="undo custSel addSld delSld modSld sldOrd">
      <pc:chgData name="David Tiscione" userId="99b92673-dc74-41be-ac4a-7d59e91f5dde" providerId="ADAL" clId="{B175B8FF-CE5F-49F5-95FC-8AD779BE5AEF}" dt="2024-10-18T18:46:11.362" v="3004" actId="20577"/>
      <pc:docMkLst>
        <pc:docMk/>
      </pc:docMkLst>
      <pc:sldChg chg="modNotesTx">
        <pc:chgData name="David Tiscione" userId="99b92673-dc74-41be-ac4a-7d59e91f5dde" providerId="ADAL" clId="{B175B8FF-CE5F-49F5-95FC-8AD779BE5AEF}" dt="2024-10-17T18:45:09.494" v="171" actId="20577"/>
        <pc:sldMkLst>
          <pc:docMk/>
          <pc:sldMk cId="685681062" sldId="282"/>
        </pc:sldMkLst>
      </pc:sldChg>
      <pc:sldChg chg="modSp mod">
        <pc:chgData name="David Tiscione" userId="99b92673-dc74-41be-ac4a-7d59e91f5dde" providerId="ADAL" clId="{B175B8FF-CE5F-49F5-95FC-8AD779BE5AEF}" dt="2024-10-17T18:48:26.021" v="195" actId="14100"/>
        <pc:sldMkLst>
          <pc:docMk/>
          <pc:sldMk cId="2241772588" sldId="291"/>
        </pc:sldMkLst>
        <pc:spChg chg="mod">
          <ac:chgData name="David Tiscione" userId="99b92673-dc74-41be-ac4a-7d59e91f5dde" providerId="ADAL" clId="{B175B8FF-CE5F-49F5-95FC-8AD779BE5AEF}" dt="2024-10-17T18:47:23.202" v="194" actId="14100"/>
          <ac:spMkLst>
            <pc:docMk/>
            <pc:sldMk cId="2241772588" sldId="291"/>
            <ac:spMk id="6" creationId="{EFFB8435-A5A8-4874-8B84-30CE16E0742D}"/>
          </ac:spMkLst>
        </pc:spChg>
        <pc:spChg chg="mod">
          <ac:chgData name="David Tiscione" userId="99b92673-dc74-41be-ac4a-7d59e91f5dde" providerId="ADAL" clId="{B175B8FF-CE5F-49F5-95FC-8AD779BE5AEF}" dt="2024-10-17T18:46:10.904" v="176" actId="14100"/>
          <ac:spMkLst>
            <pc:docMk/>
            <pc:sldMk cId="2241772588" sldId="291"/>
            <ac:spMk id="34" creationId="{820E86AE-94C5-46FB-9E73-51586E50D23B}"/>
          </ac:spMkLst>
        </pc:spChg>
        <pc:spChg chg="mod">
          <ac:chgData name="David Tiscione" userId="99b92673-dc74-41be-ac4a-7d59e91f5dde" providerId="ADAL" clId="{B175B8FF-CE5F-49F5-95FC-8AD779BE5AEF}" dt="2024-10-17T18:46:16.892" v="177" actId="14100"/>
          <ac:spMkLst>
            <pc:docMk/>
            <pc:sldMk cId="2241772588" sldId="291"/>
            <ac:spMk id="38" creationId="{08B56A50-CF45-43DC-B726-4317ADB7AA57}"/>
          </ac:spMkLst>
        </pc:spChg>
        <pc:spChg chg="mod">
          <ac:chgData name="David Tiscione" userId="99b92673-dc74-41be-ac4a-7d59e91f5dde" providerId="ADAL" clId="{B175B8FF-CE5F-49F5-95FC-8AD779BE5AEF}" dt="2024-10-17T18:46:20.309" v="178" actId="14100"/>
          <ac:spMkLst>
            <pc:docMk/>
            <pc:sldMk cId="2241772588" sldId="291"/>
            <ac:spMk id="40" creationId="{7EB7608C-D234-4432-AA80-B70B193F9A16}"/>
          </ac:spMkLst>
        </pc:spChg>
        <pc:spChg chg="mod">
          <ac:chgData name="David Tiscione" userId="99b92673-dc74-41be-ac4a-7d59e91f5dde" providerId="ADAL" clId="{B175B8FF-CE5F-49F5-95FC-8AD779BE5AEF}" dt="2024-10-17T18:48:26.021" v="195" actId="14100"/>
          <ac:spMkLst>
            <pc:docMk/>
            <pc:sldMk cId="2241772588" sldId="291"/>
            <ac:spMk id="44" creationId="{DC3B284F-760E-463E-B48F-B30DCB7EDD94}"/>
          </ac:spMkLst>
        </pc:spChg>
        <pc:spChg chg="mod">
          <ac:chgData name="David Tiscione" userId="99b92673-dc74-41be-ac4a-7d59e91f5dde" providerId="ADAL" clId="{B175B8FF-CE5F-49F5-95FC-8AD779BE5AEF}" dt="2024-10-17T18:46:40.337" v="184" actId="14100"/>
          <ac:spMkLst>
            <pc:docMk/>
            <pc:sldMk cId="2241772588" sldId="291"/>
            <ac:spMk id="68" creationId="{559379D6-3949-4A08-A2CF-E26B9EC74DAB}"/>
          </ac:spMkLst>
        </pc:spChg>
        <pc:spChg chg="mod">
          <ac:chgData name="David Tiscione" userId="99b92673-dc74-41be-ac4a-7d59e91f5dde" providerId="ADAL" clId="{B175B8FF-CE5F-49F5-95FC-8AD779BE5AEF}" dt="2024-10-17T18:46:37.328" v="183" actId="14100"/>
          <ac:spMkLst>
            <pc:docMk/>
            <pc:sldMk cId="2241772588" sldId="291"/>
            <ac:spMk id="70" creationId="{BBE541AC-91BF-48BE-A671-478B1DA3EF57}"/>
          </ac:spMkLst>
        </pc:spChg>
        <pc:spChg chg="mod">
          <ac:chgData name="David Tiscione" userId="99b92673-dc74-41be-ac4a-7d59e91f5dde" providerId="ADAL" clId="{B175B8FF-CE5F-49F5-95FC-8AD779BE5AEF}" dt="2024-10-17T18:46:32.639" v="182" actId="14100"/>
          <ac:spMkLst>
            <pc:docMk/>
            <pc:sldMk cId="2241772588" sldId="291"/>
            <ac:spMk id="72" creationId="{ABA24024-9C22-4D9E-A4C0-837079B7FA85}"/>
          </ac:spMkLst>
        </pc:spChg>
        <pc:spChg chg="mod">
          <ac:chgData name="David Tiscione" userId="99b92673-dc74-41be-ac4a-7d59e91f5dde" providerId="ADAL" clId="{B175B8FF-CE5F-49F5-95FC-8AD779BE5AEF}" dt="2024-10-17T18:46:29.305" v="181" actId="14100"/>
          <ac:spMkLst>
            <pc:docMk/>
            <pc:sldMk cId="2241772588" sldId="291"/>
            <ac:spMk id="74" creationId="{336117A8-3CF5-474D-8E5D-3407EF6EB380}"/>
          </ac:spMkLst>
        </pc:spChg>
        <pc:spChg chg="mod">
          <ac:chgData name="David Tiscione" userId="99b92673-dc74-41be-ac4a-7d59e91f5dde" providerId="ADAL" clId="{B175B8FF-CE5F-49F5-95FC-8AD779BE5AEF}" dt="2024-10-17T18:46:55.156" v="186" actId="14100"/>
          <ac:spMkLst>
            <pc:docMk/>
            <pc:sldMk cId="2241772588" sldId="291"/>
            <ac:spMk id="85" creationId="{BE562A6E-57A9-4F81-9135-D361F76A486E}"/>
          </ac:spMkLst>
        </pc:spChg>
        <pc:cxnChg chg="mod">
          <ac:chgData name="David Tiscione" userId="99b92673-dc74-41be-ac4a-7d59e91f5dde" providerId="ADAL" clId="{B175B8FF-CE5F-49F5-95FC-8AD779BE5AEF}" dt="2024-10-17T18:48:26.021" v="195" actId="14100"/>
          <ac:cxnSpMkLst>
            <pc:docMk/>
            <pc:sldMk cId="2241772588" sldId="291"/>
            <ac:cxnSpMk id="46" creationId="{1A274AA5-5A13-4D50-96F0-B01375E10FF2}"/>
          </ac:cxnSpMkLst>
        </pc:cxnChg>
        <pc:cxnChg chg="mod">
          <ac:chgData name="David Tiscione" userId="99b92673-dc74-41be-ac4a-7d59e91f5dde" providerId="ADAL" clId="{B175B8FF-CE5F-49F5-95FC-8AD779BE5AEF}" dt="2024-10-17T18:46:16.892" v="177" actId="14100"/>
          <ac:cxnSpMkLst>
            <pc:docMk/>
            <pc:sldMk cId="2241772588" sldId="291"/>
            <ac:cxnSpMk id="62" creationId="{A3579F4E-A219-45CD-8F9B-E20EA282E4FA}"/>
          </ac:cxnSpMkLst>
        </pc:cxnChg>
        <pc:cxnChg chg="mod">
          <ac:chgData name="David Tiscione" userId="99b92673-dc74-41be-ac4a-7d59e91f5dde" providerId="ADAL" clId="{B175B8FF-CE5F-49F5-95FC-8AD779BE5AEF}" dt="2024-10-17T18:46:40.337" v="184" actId="14100"/>
          <ac:cxnSpMkLst>
            <pc:docMk/>
            <pc:sldMk cId="2241772588" sldId="291"/>
            <ac:cxnSpMk id="91" creationId="{FE4E37A6-9514-4844-997F-D3B2007ACB25}"/>
          </ac:cxnSpMkLst>
        </pc:cxnChg>
      </pc:sldChg>
      <pc:sldChg chg="del">
        <pc:chgData name="David Tiscione" userId="99b92673-dc74-41be-ac4a-7d59e91f5dde" providerId="ADAL" clId="{B175B8FF-CE5F-49F5-95FC-8AD779BE5AEF}" dt="2024-10-17T18:46:01.305" v="175" actId="47"/>
        <pc:sldMkLst>
          <pc:docMk/>
          <pc:sldMk cId="1973173046" sldId="297"/>
        </pc:sldMkLst>
      </pc:sldChg>
      <pc:sldChg chg="modSp mod">
        <pc:chgData name="David Tiscione" userId="99b92673-dc74-41be-ac4a-7d59e91f5dde" providerId="ADAL" clId="{B175B8FF-CE5F-49F5-95FC-8AD779BE5AEF}" dt="2024-10-18T18:43:25.855" v="2971" actId="20577"/>
        <pc:sldMkLst>
          <pc:docMk/>
          <pc:sldMk cId="3913219759" sldId="304"/>
        </pc:sldMkLst>
        <pc:spChg chg="mod">
          <ac:chgData name="David Tiscione" userId="99b92673-dc74-41be-ac4a-7d59e91f5dde" providerId="ADAL" clId="{B175B8FF-CE5F-49F5-95FC-8AD779BE5AEF}" dt="2024-10-18T18:43:25.855" v="2971" actId="20577"/>
          <ac:spMkLst>
            <pc:docMk/>
            <pc:sldMk cId="3913219759" sldId="304"/>
            <ac:spMk id="3" creationId="{D4D22962-3C7F-E480-5C35-7F4860A098E1}"/>
          </ac:spMkLst>
        </pc:spChg>
      </pc:sldChg>
      <pc:sldChg chg="addSp delSp modSp add mod modClrScheme chgLayout">
        <pc:chgData name="David Tiscione" userId="99b92673-dc74-41be-ac4a-7d59e91f5dde" providerId="ADAL" clId="{B175B8FF-CE5F-49F5-95FC-8AD779BE5AEF}" dt="2024-10-18T13:56:56.356" v="261" actId="207"/>
        <pc:sldMkLst>
          <pc:docMk/>
          <pc:sldMk cId="1249502883" sldId="308"/>
        </pc:sldMkLst>
        <pc:spChg chg="del mod ord">
          <ac:chgData name="David Tiscione" userId="99b92673-dc74-41be-ac4a-7d59e91f5dde" providerId="ADAL" clId="{B175B8FF-CE5F-49F5-95FC-8AD779BE5AEF}" dt="2024-10-18T13:54:31.969" v="258" actId="478"/>
          <ac:spMkLst>
            <pc:docMk/>
            <pc:sldMk cId="1249502883" sldId="308"/>
            <ac:spMk id="2" creationId="{D0487EF4-F783-3F88-AACB-DD5FFD073D5F}"/>
          </ac:spMkLst>
        </pc:spChg>
        <pc:spChg chg="mod ord">
          <ac:chgData name="David Tiscione" userId="99b92673-dc74-41be-ac4a-7d59e91f5dde" providerId="ADAL" clId="{B175B8FF-CE5F-49F5-95FC-8AD779BE5AEF}" dt="2024-10-18T13:54:25.235" v="256" actId="700"/>
          <ac:spMkLst>
            <pc:docMk/>
            <pc:sldMk cId="1249502883" sldId="308"/>
            <ac:spMk id="3" creationId="{D5E43EC1-6D50-EDD7-C8C0-9105A4413D8A}"/>
          </ac:spMkLst>
        </pc:spChg>
        <pc:spChg chg="add mod ord">
          <ac:chgData name="David Tiscione" userId="99b92673-dc74-41be-ac4a-7d59e91f5dde" providerId="ADAL" clId="{B175B8FF-CE5F-49F5-95FC-8AD779BE5AEF}" dt="2024-10-18T13:56:56.356" v="261" actId="207"/>
          <ac:spMkLst>
            <pc:docMk/>
            <pc:sldMk cId="1249502883" sldId="308"/>
            <ac:spMk id="4" creationId="{4BF13A6B-0CC1-2827-B156-9950406F7B17}"/>
          </ac:spMkLst>
        </pc:spChg>
      </pc:sldChg>
      <pc:sldChg chg="modSp mod">
        <pc:chgData name="David Tiscione" userId="99b92673-dc74-41be-ac4a-7d59e91f5dde" providerId="ADAL" clId="{B175B8FF-CE5F-49F5-95FC-8AD779BE5AEF}" dt="2024-10-17T18:44:13.646" v="17" actId="20577"/>
        <pc:sldMkLst>
          <pc:docMk/>
          <pc:sldMk cId="2051888531" sldId="323"/>
        </pc:sldMkLst>
        <pc:spChg chg="mod">
          <ac:chgData name="David Tiscione" userId="99b92673-dc74-41be-ac4a-7d59e91f5dde" providerId="ADAL" clId="{B175B8FF-CE5F-49F5-95FC-8AD779BE5AEF}" dt="2024-10-17T18:44:13.646" v="17" actId="20577"/>
          <ac:spMkLst>
            <pc:docMk/>
            <pc:sldMk cId="2051888531" sldId="323"/>
            <ac:spMk id="3" creationId="{38D9BE58-1E75-FD6A-37EE-F2D391EE5F16}"/>
          </ac:spMkLst>
        </pc:spChg>
        <pc:spChg chg="mod">
          <ac:chgData name="David Tiscione" userId="99b92673-dc74-41be-ac4a-7d59e91f5dde" providerId="ADAL" clId="{B175B8FF-CE5F-49F5-95FC-8AD779BE5AEF}" dt="2024-10-17T18:44:03.287" v="13" actId="20577"/>
          <ac:spMkLst>
            <pc:docMk/>
            <pc:sldMk cId="2051888531" sldId="323"/>
            <ac:spMk id="4" creationId="{101B3127-2C67-DE56-6935-3385B7FD1908}"/>
          </ac:spMkLst>
        </pc:spChg>
      </pc:sldChg>
      <pc:sldChg chg="del">
        <pc:chgData name="David Tiscione" userId="99b92673-dc74-41be-ac4a-7d59e91f5dde" providerId="ADAL" clId="{B175B8FF-CE5F-49F5-95FC-8AD779BE5AEF}" dt="2024-10-17T18:44:30.845" v="18" actId="47"/>
        <pc:sldMkLst>
          <pc:docMk/>
          <pc:sldMk cId="2722018079" sldId="325"/>
        </pc:sldMkLst>
      </pc:sldChg>
      <pc:sldChg chg="modSp add mod modClrScheme chgLayout">
        <pc:chgData name="David Tiscione" userId="99b92673-dc74-41be-ac4a-7d59e91f5dde" providerId="ADAL" clId="{B175B8FF-CE5F-49F5-95FC-8AD779BE5AEF}" dt="2024-10-18T13:57:45.972" v="275" actId="207"/>
        <pc:sldMkLst>
          <pc:docMk/>
          <pc:sldMk cId="3960293137" sldId="325"/>
        </pc:sldMkLst>
        <pc:spChg chg="mod ord">
          <ac:chgData name="David Tiscione" userId="99b92673-dc74-41be-ac4a-7d59e91f5dde" providerId="ADAL" clId="{B175B8FF-CE5F-49F5-95FC-8AD779BE5AEF}" dt="2024-10-18T13:57:45.972" v="275" actId="207"/>
          <ac:spMkLst>
            <pc:docMk/>
            <pc:sldMk cId="3960293137" sldId="325"/>
            <ac:spMk id="2" creationId="{DB9C7CDE-FF43-4A22-CAB6-64E9D3BE598B}"/>
          </ac:spMkLst>
        </pc:spChg>
        <pc:spChg chg="mod ord">
          <ac:chgData name="David Tiscione" userId="99b92673-dc74-41be-ac4a-7d59e91f5dde" providerId="ADAL" clId="{B175B8FF-CE5F-49F5-95FC-8AD779BE5AEF}" dt="2024-10-18T13:57:24.999" v="269" actId="14100"/>
          <ac:spMkLst>
            <pc:docMk/>
            <pc:sldMk cId="3960293137" sldId="325"/>
            <ac:spMk id="3" creationId="{F5108455-6D85-78EE-B857-5C64C92EBB16}"/>
          </ac:spMkLst>
        </pc:spChg>
      </pc:sldChg>
      <pc:sldChg chg="del">
        <pc:chgData name="David Tiscione" userId="99b92673-dc74-41be-ac4a-7d59e91f5dde" providerId="ADAL" clId="{B175B8FF-CE5F-49F5-95FC-8AD779BE5AEF}" dt="2024-10-17T18:45:57.148" v="173" actId="47"/>
        <pc:sldMkLst>
          <pc:docMk/>
          <pc:sldMk cId="1345507767" sldId="326"/>
        </pc:sldMkLst>
      </pc:sldChg>
      <pc:sldChg chg="addSp delSp modSp add mod modClrScheme chgLayout">
        <pc:chgData name="David Tiscione" userId="99b92673-dc74-41be-ac4a-7d59e91f5dde" providerId="ADAL" clId="{B175B8FF-CE5F-49F5-95FC-8AD779BE5AEF}" dt="2024-10-18T15:18:31.934" v="605" actId="27636"/>
        <pc:sldMkLst>
          <pc:docMk/>
          <pc:sldMk cId="2567495447" sldId="326"/>
        </pc:sldMkLst>
        <pc:spChg chg="mod ord">
          <ac:chgData name="David Tiscione" userId="99b92673-dc74-41be-ac4a-7d59e91f5dde" providerId="ADAL" clId="{B175B8FF-CE5F-49F5-95FC-8AD779BE5AEF}" dt="2024-10-18T15:18:31.934" v="605" actId="27636"/>
          <ac:spMkLst>
            <pc:docMk/>
            <pc:sldMk cId="2567495447" sldId="326"/>
            <ac:spMk id="2" creationId="{8A65C1C5-4B61-4FC5-883B-1416CE9E9B15}"/>
          </ac:spMkLst>
        </pc:spChg>
        <pc:spChg chg="mod ord">
          <ac:chgData name="David Tiscione" userId="99b92673-dc74-41be-ac4a-7d59e91f5dde" providerId="ADAL" clId="{B175B8FF-CE5F-49F5-95FC-8AD779BE5AEF}" dt="2024-10-18T15:18:27.843" v="603" actId="20577"/>
          <ac:spMkLst>
            <pc:docMk/>
            <pc:sldMk cId="2567495447" sldId="326"/>
            <ac:spMk id="3" creationId="{2BC2B8D2-70F0-791C-C595-05CF1A412154}"/>
          </ac:spMkLst>
        </pc:spChg>
        <pc:spChg chg="add del mod">
          <ac:chgData name="David Tiscione" userId="99b92673-dc74-41be-ac4a-7d59e91f5dde" providerId="ADAL" clId="{B175B8FF-CE5F-49F5-95FC-8AD779BE5AEF}" dt="2024-10-18T14:03:00.961" v="287" actId="26606"/>
          <ac:spMkLst>
            <pc:docMk/>
            <pc:sldMk cId="2567495447" sldId="326"/>
            <ac:spMk id="8" creationId="{443213D7-95E5-E8E0-4A34-49206FB1AFB1}"/>
          </ac:spMkLst>
        </pc:spChg>
        <pc:spChg chg="add mod">
          <ac:chgData name="David Tiscione" userId="99b92673-dc74-41be-ac4a-7d59e91f5dde" providerId="ADAL" clId="{B175B8FF-CE5F-49F5-95FC-8AD779BE5AEF}" dt="2024-10-18T14:22:02.507" v="290" actId="26606"/>
          <ac:spMkLst>
            <pc:docMk/>
            <pc:sldMk cId="2567495447" sldId="326"/>
            <ac:spMk id="10" creationId="{1C082FFF-0F6A-6292-B4E3-2CF37AB1141D}"/>
          </ac:spMkLst>
        </pc:spChg>
        <pc:spChg chg="add del mod">
          <ac:chgData name="David Tiscione" userId="99b92673-dc74-41be-ac4a-7d59e91f5dde" providerId="ADAL" clId="{B175B8FF-CE5F-49F5-95FC-8AD779BE5AEF}" dt="2024-10-18T14:21:54.426" v="288" actId="478"/>
          <ac:spMkLst>
            <pc:docMk/>
            <pc:sldMk cId="2567495447" sldId="326"/>
            <ac:spMk id="15" creationId="{0959B56D-D5D7-AB76-9C31-C4A5650A4FB7}"/>
          </ac:spMkLst>
        </pc:spChg>
      </pc:sldChg>
      <pc:sldChg chg="del">
        <pc:chgData name="David Tiscione" userId="99b92673-dc74-41be-ac4a-7d59e91f5dde" providerId="ADAL" clId="{B175B8FF-CE5F-49F5-95FC-8AD779BE5AEF}" dt="2024-10-17T18:45:59.630" v="174" actId="47"/>
        <pc:sldMkLst>
          <pc:docMk/>
          <pc:sldMk cId="2566344938" sldId="329"/>
        </pc:sldMkLst>
      </pc:sldChg>
      <pc:sldChg chg="ord">
        <pc:chgData name="David Tiscione" userId="99b92673-dc74-41be-ac4a-7d59e91f5dde" providerId="ADAL" clId="{B175B8FF-CE5F-49F5-95FC-8AD779BE5AEF}" dt="2024-10-18T18:44:16.876" v="2975"/>
        <pc:sldMkLst>
          <pc:docMk/>
          <pc:sldMk cId="130552093" sldId="335"/>
        </pc:sldMkLst>
      </pc:sldChg>
      <pc:sldChg chg="modSp mod">
        <pc:chgData name="David Tiscione" userId="99b92673-dc74-41be-ac4a-7d59e91f5dde" providerId="ADAL" clId="{B175B8FF-CE5F-49F5-95FC-8AD779BE5AEF}" dt="2024-10-18T13:37:25.209" v="202" actId="1076"/>
        <pc:sldMkLst>
          <pc:docMk/>
          <pc:sldMk cId="3616082384" sldId="1341"/>
        </pc:sldMkLst>
        <pc:spChg chg="mod">
          <ac:chgData name="David Tiscione" userId="99b92673-dc74-41be-ac4a-7d59e91f5dde" providerId="ADAL" clId="{B175B8FF-CE5F-49F5-95FC-8AD779BE5AEF}" dt="2024-10-18T13:37:25.209" v="202" actId="1076"/>
          <ac:spMkLst>
            <pc:docMk/>
            <pc:sldMk cId="3616082384" sldId="1341"/>
            <ac:spMk id="3" creationId="{195343FA-F5C6-6E9C-C457-DD9EEE2BA6E7}"/>
          </ac:spMkLst>
        </pc:spChg>
      </pc:sldChg>
      <pc:sldChg chg="del">
        <pc:chgData name="David Tiscione" userId="99b92673-dc74-41be-ac4a-7d59e91f5dde" providerId="ADAL" clId="{B175B8FF-CE5F-49F5-95FC-8AD779BE5AEF}" dt="2024-10-17T18:45:55.090" v="172" actId="47"/>
        <pc:sldMkLst>
          <pc:docMk/>
          <pc:sldMk cId="2185762567" sldId="1343"/>
        </pc:sldMkLst>
      </pc:sldChg>
      <pc:sldChg chg="addSp delSp modSp new mod ord modClrScheme chgLayout">
        <pc:chgData name="David Tiscione" userId="99b92673-dc74-41be-ac4a-7d59e91f5dde" providerId="ADAL" clId="{B175B8FF-CE5F-49F5-95FC-8AD779BE5AEF}" dt="2024-10-18T15:12:34.151" v="501" actId="20577"/>
        <pc:sldMkLst>
          <pc:docMk/>
          <pc:sldMk cId="3910587200" sldId="1346"/>
        </pc:sldMkLst>
        <pc:spChg chg="del mod ord">
          <ac:chgData name="David Tiscione" userId="99b92673-dc74-41be-ac4a-7d59e91f5dde" providerId="ADAL" clId="{B175B8FF-CE5F-49F5-95FC-8AD779BE5AEF}" dt="2024-10-18T13:38:17.394" v="204" actId="700"/>
          <ac:spMkLst>
            <pc:docMk/>
            <pc:sldMk cId="3910587200" sldId="1346"/>
            <ac:spMk id="2" creationId="{FEC3219D-50A9-DCF4-9E32-8644EC9CA158}"/>
          </ac:spMkLst>
        </pc:spChg>
        <pc:spChg chg="mod ord">
          <ac:chgData name="David Tiscione" userId="99b92673-dc74-41be-ac4a-7d59e91f5dde" providerId="ADAL" clId="{B175B8FF-CE5F-49F5-95FC-8AD779BE5AEF}" dt="2024-10-18T15:10:16.773" v="477" actId="26606"/>
          <ac:spMkLst>
            <pc:docMk/>
            <pc:sldMk cId="3910587200" sldId="1346"/>
            <ac:spMk id="3" creationId="{03313472-F951-D5AA-B55F-2FF1CD15EEA5}"/>
          </ac:spMkLst>
        </pc:spChg>
        <pc:spChg chg="del mod ord">
          <ac:chgData name="David Tiscione" userId="99b92673-dc74-41be-ac4a-7d59e91f5dde" providerId="ADAL" clId="{B175B8FF-CE5F-49F5-95FC-8AD779BE5AEF}" dt="2024-10-18T13:38:17.394" v="204" actId="700"/>
          <ac:spMkLst>
            <pc:docMk/>
            <pc:sldMk cId="3910587200" sldId="1346"/>
            <ac:spMk id="4" creationId="{90BF6EE6-89A3-4739-9C83-2B7D90051AB5}"/>
          </ac:spMkLst>
        </pc:spChg>
        <pc:spChg chg="del">
          <ac:chgData name="David Tiscione" userId="99b92673-dc74-41be-ac4a-7d59e91f5dde" providerId="ADAL" clId="{B175B8FF-CE5F-49F5-95FC-8AD779BE5AEF}" dt="2024-10-18T13:38:17.394" v="204" actId="700"/>
          <ac:spMkLst>
            <pc:docMk/>
            <pc:sldMk cId="3910587200" sldId="1346"/>
            <ac:spMk id="5" creationId="{EDB707A7-D0A9-9101-2EFD-CB6BA87702F3}"/>
          </ac:spMkLst>
        </pc:spChg>
        <pc:spChg chg="add mod ord">
          <ac:chgData name="David Tiscione" userId="99b92673-dc74-41be-ac4a-7d59e91f5dde" providerId="ADAL" clId="{B175B8FF-CE5F-49F5-95FC-8AD779BE5AEF}" dt="2024-10-18T15:12:34.151" v="501" actId="20577"/>
          <ac:spMkLst>
            <pc:docMk/>
            <pc:sldMk cId="3910587200" sldId="1346"/>
            <ac:spMk id="6" creationId="{D6B482E9-7BF1-17EF-BDF2-529D8EA3A512}"/>
          </ac:spMkLst>
        </pc:spChg>
        <pc:spChg chg="add mod ord">
          <ac:chgData name="David Tiscione" userId="99b92673-dc74-41be-ac4a-7d59e91f5dde" providerId="ADAL" clId="{B175B8FF-CE5F-49F5-95FC-8AD779BE5AEF}" dt="2024-10-18T15:11:12.639" v="495" actId="20577"/>
          <ac:spMkLst>
            <pc:docMk/>
            <pc:sldMk cId="3910587200" sldId="1346"/>
            <ac:spMk id="7" creationId="{69CCE3A8-56C9-AA57-B65E-E38D501CF6BA}"/>
          </ac:spMkLst>
        </pc:spChg>
      </pc:sldChg>
      <pc:sldChg chg="modSp add del mod">
        <pc:chgData name="David Tiscione" userId="99b92673-dc74-41be-ac4a-7d59e91f5dde" providerId="ADAL" clId="{B175B8FF-CE5F-49F5-95FC-8AD779BE5AEF}" dt="2024-10-18T15:50:18.386" v="2038" actId="47"/>
        <pc:sldMkLst>
          <pc:docMk/>
          <pc:sldMk cId="3710868273" sldId="1347"/>
        </pc:sldMkLst>
        <pc:spChg chg="mod">
          <ac:chgData name="David Tiscione" userId="99b92673-dc74-41be-ac4a-7d59e91f5dde" providerId="ADAL" clId="{B175B8FF-CE5F-49F5-95FC-8AD779BE5AEF}" dt="2024-10-18T13:40:49.509" v="209"/>
          <ac:spMkLst>
            <pc:docMk/>
            <pc:sldMk cId="3710868273" sldId="1347"/>
            <ac:spMk id="6" creationId="{D6B482E9-7BF1-17EF-BDF2-529D8EA3A512}"/>
          </ac:spMkLst>
        </pc:spChg>
      </pc:sldChg>
      <pc:sldChg chg="modSp add del mod">
        <pc:chgData name="David Tiscione" userId="99b92673-dc74-41be-ac4a-7d59e91f5dde" providerId="ADAL" clId="{B175B8FF-CE5F-49F5-95FC-8AD779BE5AEF}" dt="2024-10-18T14:33:42.844" v="307" actId="47"/>
        <pc:sldMkLst>
          <pc:docMk/>
          <pc:sldMk cId="3472657629" sldId="1348"/>
        </pc:sldMkLst>
        <pc:spChg chg="mod">
          <ac:chgData name="David Tiscione" userId="99b92673-dc74-41be-ac4a-7d59e91f5dde" providerId="ADAL" clId="{B175B8FF-CE5F-49F5-95FC-8AD779BE5AEF}" dt="2024-10-18T13:51:46.384" v="231" actId="20577"/>
          <ac:spMkLst>
            <pc:docMk/>
            <pc:sldMk cId="3472657629" sldId="1348"/>
            <ac:spMk id="6" creationId="{D6B482E9-7BF1-17EF-BDF2-529D8EA3A512}"/>
          </ac:spMkLst>
        </pc:spChg>
        <pc:spChg chg="mod">
          <ac:chgData name="David Tiscione" userId="99b92673-dc74-41be-ac4a-7d59e91f5dde" providerId="ADAL" clId="{B175B8FF-CE5F-49F5-95FC-8AD779BE5AEF}" dt="2024-10-18T13:51:56.203" v="254" actId="20577"/>
          <ac:spMkLst>
            <pc:docMk/>
            <pc:sldMk cId="3472657629" sldId="1348"/>
            <ac:spMk id="7" creationId="{69CCE3A8-56C9-AA57-B65E-E38D501CF6BA}"/>
          </ac:spMkLst>
        </pc:spChg>
      </pc:sldChg>
      <pc:sldChg chg="modSp add del mod">
        <pc:chgData name="David Tiscione" userId="99b92673-dc74-41be-ac4a-7d59e91f5dde" providerId="ADAL" clId="{B175B8FF-CE5F-49F5-95FC-8AD779BE5AEF}" dt="2024-10-18T15:16:26.359" v="595" actId="47"/>
        <pc:sldMkLst>
          <pc:docMk/>
          <pc:sldMk cId="1083702920" sldId="1349"/>
        </pc:sldMkLst>
        <pc:spChg chg="mod">
          <ac:chgData name="David Tiscione" userId="99b92673-dc74-41be-ac4a-7d59e91f5dde" providerId="ADAL" clId="{B175B8FF-CE5F-49F5-95FC-8AD779BE5AEF}" dt="2024-10-18T14:23:17.878" v="305" actId="207"/>
          <ac:spMkLst>
            <pc:docMk/>
            <pc:sldMk cId="1083702920" sldId="1349"/>
            <ac:spMk id="2" creationId="{8A65C1C5-4B61-4FC5-883B-1416CE9E9B15}"/>
          </ac:spMkLst>
        </pc:spChg>
      </pc:sldChg>
      <pc:sldChg chg="modSp add del mod">
        <pc:chgData name="David Tiscione" userId="99b92673-dc74-41be-ac4a-7d59e91f5dde" providerId="ADAL" clId="{B175B8FF-CE5F-49F5-95FC-8AD779BE5AEF}" dt="2024-10-18T14:23:10.175" v="302"/>
        <pc:sldMkLst>
          <pc:docMk/>
          <pc:sldMk cId="2106542466" sldId="1350"/>
        </pc:sldMkLst>
        <pc:spChg chg="mod">
          <ac:chgData name="David Tiscione" userId="99b92673-dc74-41be-ac4a-7d59e91f5dde" providerId="ADAL" clId="{B175B8FF-CE5F-49F5-95FC-8AD779BE5AEF}" dt="2024-10-18T14:23:10.175" v="302"/>
          <ac:spMkLst>
            <pc:docMk/>
            <pc:sldMk cId="2106542466" sldId="1350"/>
            <ac:spMk id="2" creationId="{8A65C1C5-4B61-4FC5-883B-1416CE9E9B15}"/>
          </ac:spMkLst>
        </pc:spChg>
      </pc:sldChg>
      <pc:sldChg chg="modSp add mod">
        <pc:chgData name="David Tiscione" userId="99b92673-dc74-41be-ac4a-7d59e91f5dde" providerId="ADAL" clId="{B175B8FF-CE5F-49F5-95FC-8AD779BE5AEF}" dt="2024-10-18T15:50:23.298" v="2039" actId="207"/>
        <pc:sldMkLst>
          <pc:docMk/>
          <pc:sldMk cId="3658237851" sldId="1350"/>
        </pc:sldMkLst>
        <pc:spChg chg="mod">
          <ac:chgData name="David Tiscione" userId="99b92673-dc74-41be-ac4a-7d59e91f5dde" providerId="ADAL" clId="{B175B8FF-CE5F-49F5-95FC-8AD779BE5AEF}" dt="2024-10-18T14:33:57.667" v="331" actId="20577"/>
          <ac:spMkLst>
            <pc:docMk/>
            <pc:sldMk cId="3658237851" sldId="1350"/>
            <ac:spMk id="6" creationId="{D6B482E9-7BF1-17EF-BDF2-529D8EA3A512}"/>
          </ac:spMkLst>
        </pc:spChg>
        <pc:spChg chg="mod">
          <ac:chgData name="David Tiscione" userId="99b92673-dc74-41be-ac4a-7d59e91f5dde" providerId="ADAL" clId="{B175B8FF-CE5F-49F5-95FC-8AD779BE5AEF}" dt="2024-10-18T15:50:23.298" v="2039" actId="207"/>
          <ac:spMkLst>
            <pc:docMk/>
            <pc:sldMk cId="3658237851" sldId="1350"/>
            <ac:spMk id="7" creationId="{69CCE3A8-56C9-AA57-B65E-E38D501CF6BA}"/>
          </ac:spMkLst>
        </pc:spChg>
      </pc:sldChg>
      <pc:sldChg chg="modSp add mod">
        <pc:chgData name="David Tiscione" userId="99b92673-dc74-41be-ac4a-7d59e91f5dde" providerId="ADAL" clId="{B175B8FF-CE5F-49F5-95FC-8AD779BE5AEF}" dt="2024-10-18T15:16:23.376" v="594" actId="20577"/>
        <pc:sldMkLst>
          <pc:docMk/>
          <pc:sldMk cId="2279423047" sldId="1351"/>
        </pc:sldMkLst>
        <pc:spChg chg="mod">
          <ac:chgData name="David Tiscione" userId="99b92673-dc74-41be-ac4a-7d59e91f5dde" providerId="ADAL" clId="{B175B8FF-CE5F-49F5-95FC-8AD779BE5AEF}" dt="2024-10-18T15:16:23.376" v="594" actId="20577"/>
          <ac:spMkLst>
            <pc:docMk/>
            <pc:sldMk cId="2279423047" sldId="1351"/>
            <ac:spMk id="2" creationId="{8A65C1C5-4B61-4FC5-883B-1416CE9E9B15}"/>
          </ac:spMkLst>
        </pc:spChg>
        <pc:spChg chg="mod">
          <ac:chgData name="David Tiscione" userId="99b92673-dc74-41be-ac4a-7d59e91f5dde" providerId="ADAL" clId="{B175B8FF-CE5F-49F5-95FC-8AD779BE5AEF}" dt="2024-10-18T15:13:03.253" v="527" actId="20577"/>
          <ac:spMkLst>
            <pc:docMk/>
            <pc:sldMk cId="2279423047" sldId="1351"/>
            <ac:spMk id="3" creationId="{2BC2B8D2-70F0-791C-C595-05CF1A412154}"/>
          </ac:spMkLst>
        </pc:spChg>
      </pc:sldChg>
      <pc:sldChg chg="addSp delSp modSp new mod ord">
        <pc:chgData name="David Tiscione" userId="99b92673-dc74-41be-ac4a-7d59e91f5dde" providerId="ADAL" clId="{B175B8FF-CE5F-49F5-95FC-8AD779BE5AEF}" dt="2024-10-18T15:20:00.405" v="754" actId="26606"/>
        <pc:sldMkLst>
          <pc:docMk/>
          <pc:sldMk cId="1471640478" sldId="1352"/>
        </pc:sldMkLst>
        <pc:spChg chg="mod">
          <ac:chgData name="David Tiscione" userId="99b92673-dc74-41be-ac4a-7d59e91f5dde" providerId="ADAL" clId="{B175B8FF-CE5F-49F5-95FC-8AD779BE5AEF}" dt="2024-10-18T15:20:00.405" v="754" actId="26606"/>
          <ac:spMkLst>
            <pc:docMk/>
            <pc:sldMk cId="1471640478" sldId="1352"/>
            <ac:spMk id="2" creationId="{A2273558-533D-E5A5-26D1-77DE9C454AA4}"/>
          </ac:spMkLst>
        </pc:spChg>
        <pc:spChg chg="del mod">
          <ac:chgData name="David Tiscione" userId="99b92673-dc74-41be-ac4a-7d59e91f5dde" providerId="ADAL" clId="{B175B8FF-CE5F-49F5-95FC-8AD779BE5AEF}" dt="2024-10-18T15:20:00.405" v="754" actId="26606"/>
          <ac:spMkLst>
            <pc:docMk/>
            <pc:sldMk cId="1471640478" sldId="1352"/>
            <ac:spMk id="3" creationId="{1E71D42E-355A-1D7C-99EE-5AF9C87F0B83}"/>
          </ac:spMkLst>
        </pc:spChg>
        <pc:spChg chg="mod">
          <ac:chgData name="David Tiscione" userId="99b92673-dc74-41be-ac4a-7d59e91f5dde" providerId="ADAL" clId="{B175B8FF-CE5F-49F5-95FC-8AD779BE5AEF}" dt="2024-10-18T15:20:00.405" v="754" actId="26606"/>
          <ac:spMkLst>
            <pc:docMk/>
            <pc:sldMk cId="1471640478" sldId="1352"/>
            <ac:spMk id="4" creationId="{14410CD2-F0CA-31B5-5AA7-E7A4DDD045A1}"/>
          </ac:spMkLst>
        </pc:spChg>
        <pc:graphicFrameChg chg="add">
          <ac:chgData name="David Tiscione" userId="99b92673-dc74-41be-ac4a-7d59e91f5dde" providerId="ADAL" clId="{B175B8FF-CE5F-49F5-95FC-8AD779BE5AEF}" dt="2024-10-18T15:20:00.405" v="754" actId="26606"/>
          <ac:graphicFrameMkLst>
            <pc:docMk/>
            <pc:sldMk cId="1471640478" sldId="1352"/>
            <ac:graphicFrameMk id="6" creationId="{DFCCAFDC-6CB0-2AE4-73B4-112B4AAB98BC}"/>
          </ac:graphicFrameMkLst>
        </pc:graphicFrameChg>
      </pc:sldChg>
      <pc:sldChg chg="new del">
        <pc:chgData name="David Tiscione" userId="99b92673-dc74-41be-ac4a-7d59e91f5dde" providerId="ADAL" clId="{B175B8FF-CE5F-49F5-95FC-8AD779BE5AEF}" dt="2024-10-18T15:20:07.929" v="756" actId="47"/>
        <pc:sldMkLst>
          <pc:docMk/>
          <pc:sldMk cId="819738313" sldId="1353"/>
        </pc:sldMkLst>
      </pc:sldChg>
      <pc:sldChg chg="modSp add">
        <pc:chgData name="David Tiscione" userId="99b92673-dc74-41be-ac4a-7d59e91f5dde" providerId="ADAL" clId="{B175B8FF-CE5F-49F5-95FC-8AD779BE5AEF}" dt="2024-10-18T15:21:37.735" v="959" actId="20577"/>
        <pc:sldMkLst>
          <pc:docMk/>
          <pc:sldMk cId="3515217744" sldId="1353"/>
        </pc:sldMkLst>
        <pc:graphicFrameChg chg="mod">
          <ac:chgData name="David Tiscione" userId="99b92673-dc74-41be-ac4a-7d59e91f5dde" providerId="ADAL" clId="{B175B8FF-CE5F-49F5-95FC-8AD779BE5AEF}" dt="2024-10-18T15:21:37.735" v="959" actId="20577"/>
          <ac:graphicFrameMkLst>
            <pc:docMk/>
            <pc:sldMk cId="3515217744" sldId="1353"/>
            <ac:graphicFrameMk id="6" creationId="{DFCCAFDC-6CB0-2AE4-73B4-112B4AAB98BC}"/>
          </ac:graphicFrameMkLst>
        </pc:graphicFrameChg>
      </pc:sldChg>
      <pc:sldChg chg="modSp new mod">
        <pc:chgData name="David Tiscione" userId="99b92673-dc74-41be-ac4a-7d59e91f5dde" providerId="ADAL" clId="{B175B8FF-CE5F-49F5-95FC-8AD779BE5AEF}" dt="2024-10-18T15:32:46.126" v="1300" actId="20577"/>
        <pc:sldMkLst>
          <pc:docMk/>
          <pc:sldMk cId="2221741136" sldId="1354"/>
        </pc:sldMkLst>
        <pc:spChg chg="mod">
          <ac:chgData name="David Tiscione" userId="99b92673-dc74-41be-ac4a-7d59e91f5dde" providerId="ADAL" clId="{B175B8FF-CE5F-49F5-95FC-8AD779BE5AEF}" dt="2024-10-18T15:24:18.428" v="983" actId="20577"/>
          <ac:spMkLst>
            <pc:docMk/>
            <pc:sldMk cId="2221741136" sldId="1354"/>
            <ac:spMk id="2" creationId="{F0779F86-2C38-187E-AEAD-124234AE69A4}"/>
          </ac:spMkLst>
        </pc:spChg>
        <pc:spChg chg="mod">
          <ac:chgData name="David Tiscione" userId="99b92673-dc74-41be-ac4a-7d59e91f5dde" providerId="ADAL" clId="{B175B8FF-CE5F-49F5-95FC-8AD779BE5AEF}" dt="2024-10-18T15:32:46.126" v="1300" actId="20577"/>
          <ac:spMkLst>
            <pc:docMk/>
            <pc:sldMk cId="2221741136" sldId="1354"/>
            <ac:spMk id="3" creationId="{BE59D865-458C-4FBE-E601-1DF69CD516E4}"/>
          </ac:spMkLst>
        </pc:spChg>
      </pc:sldChg>
      <pc:sldChg chg="modSp new mod">
        <pc:chgData name="David Tiscione" userId="99b92673-dc74-41be-ac4a-7d59e91f5dde" providerId="ADAL" clId="{B175B8FF-CE5F-49F5-95FC-8AD779BE5AEF}" dt="2024-10-18T15:42:40.921" v="1609"/>
        <pc:sldMkLst>
          <pc:docMk/>
          <pc:sldMk cId="3509731173" sldId="1355"/>
        </pc:sldMkLst>
        <pc:spChg chg="mod">
          <ac:chgData name="David Tiscione" userId="99b92673-dc74-41be-ac4a-7d59e91f5dde" providerId="ADAL" clId="{B175B8FF-CE5F-49F5-95FC-8AD779BE5AEF}" dt="2024-10-18T15:42:40.921" v="1609"/>
          <ac:spMkLst>
            <pc:docMk/>
            <pc:sldMk cId="3509731173" sldId="1355"/>
            <ac:spMk id="2" creationId="{B94DBBCD-77AB-96D6-AF3C-0278C4336094}"/>
          </ac:spMkLst>
        </pc:spChg>
        <pc:spChg chg="mod">
          <ac:chgData name="David Tiscione" userId="99b92673-dc74-41be-ac4a-7d59e91f5dde" providerId="ADAL" clId="{B175B8FF-CE5F-49F5-95FC-8AD779BE5AEF}" dt="2024-10-18T15:39:56.314" v="1529" actId="33524"/>
          <ac:spMkLst>
            <pc:docMk/>
            <pc:sldMk cId="3509731173" sldId="1355"/>
            <ac:spMk id="3" creationId="{2EAF0EB0-665F-B35C-7203-423722B77FE5}"/>
          </ac:spMkLst>
        </pc:spChg>
      </pc:sldChg>
      <pc:sldChg chg="modSp add mod">
        <pc:chgData name="David Tiscione" userId="99b92673-dc74-41be-ac4a-7d59e91f5dde" providerId="ADAL" clId="{B175B8FF-CE5F-49F5-95FC-8AD779BE5AEF}" dt="2024-10-18T15:49:50.416" v="2037" actId="20577"/>
        <pc:sldMkLst>
          <pc:docMk/>
          <pc:sldMk cId="2707917969" sldId="1356"/>
        </pc:sldMkLst>
        <pc:spChg chg="mod">
          <ac:chgData name="David Tiscione" userId="99b92673-dc74-41be-ac4a-7d59e91f5dde" providerId="ADAL" clId="{B175B8FF-CE5F-49F5-95FC-8AD779BE5AEF}" dt="2024-10-18T15:42:37.164" v="1608" actId="20577"/>
          <ac:spMkLst>
            <pc:docMk/>
            <pc:sldMk cId="2707917969" sldId="1356"/>
            <ac:spMk id="2" creationId="{B94DBBCD-77AB-96D6-AF3C-0278C4336094}"/>
          </ac:spMkLst>
        </pc:spChg>
        <pc:spChg chg="mod">
          <ac:chgData name="David Tiscione" userId="99b92673-dc74-41be-ac4a-7d59e91f5dde" providerId="ADAL" clId="{B175B8FF-CE5F-49F5-95FC-8AD779BE5AEF}" dt="2024-10-18T15:49:50.416" v="2037" actId="20577"/>
          <ac:spMkLst>
            <pc:docMk/>
            <pc:sldMk cId="2707917969" sldId="1356"/>
            <ac:spMk id="3" creationId="{2EAF0EB0-665F-B35C-7203-423722B77FE5}"/>
          </ac:spMkLst>
        </pc:spChg>
      </pc:sldChg>
      <pc:sldChg chg="modSp add mod">
        <pc:chgData name="David Tiscione" userId="99b92673-dc74-41be-ac4a-7d59e91f5dde" providerId="ADAL" clId="{B175B8FF-CE5F-49F5-95FC-8AD779BE5AEF}" dt="2024-10-18T15:54:18.586" v="2332" actId="20577"/>
        <pc:sldMkLst>
          <pc:docMk/>
          <pc:sldMk cId="3699087752" sldId="1357"/>
        </pc:sldMkLst>
        <pc:spChg chg="mod">
          <ac:chgData name="David Tiscione" userId="99b92673-dc74-41be-ac4a-7d59e91f5dde" providerId="ADAL" clId="{B175B8FF-CE5F-49F5-95FC-8AD779BE5AEF}" dt="2024-10-18T15:54:18.586" v="2332" actId="20577"/>
          <ac:spMkLst>
            <pc:docMk/>
            <pc:sldMk cId="3699087752" sldId="1357"/>
            <ac:spMk id="3" creationId="{2EAF0EB0-665F-B35C-7203-423722B77FE5}"/>
          </ac:spMkLst>
        </pc:spChg>
      </pc:sldChg>
      <pc:sldChg chg="modSp add mod">
        <pc:chgData name="David Tiscione" userId="99b92673-dc74-41be-ac4a-7d59e91f5dde" providerId="ADAL" clId="{B175B8FF-CE5F-49F5-95FC-8AD779BE5AEF}" dt="2024-10-18T15:56:27.370" v="2511" actId="20577"/>
        <pc:sldMkLst>
          <pc:docMk/>
          <pc:sldMk cId="915970018" sldId="1358"/>
        </pc:sldMkLst>
        <pc:spChg chg="mod">
          <ac:chgData name="David Tiscione" userId="99b92673-dc74-41be-ac4a-7d59e91f5dde" providerId="ADAL" clId="{B175B8FF-CE5F-49F5-95FC-8AD779BE5AEF}" dt="2024-10-18T15:54:52.241" v="2339" actId="20577"/>
          <ac:spMkLst>
            <pc:docMk/>
            <pc:sldMk cId="915970018" sldId="1358"/>
            <ac:spMk id="2" creationId="{B94DBBCD-77AB-96D6-AF3C-0278C4336094}"/>
          </ac:spMkLst>
        </pc:spChg>
        <pc:spChg chg="mod">
          <ac:chgData name="David Tiscione" userId="99b92673-dc74-41be-ac4a-7d59e91f5dde" providerId="ADAL" clId="{B175B8FF-CE5F-49F5-95FC-8AD779BE5AEF}" dt="2024-10-18T15:56:27.370" v="2511" actId="20577"/>
          <ac:spMkLst>
            <pc:docMk/>
            <pc:sldMk cId="915970018" sldId="1358"/>
            <ac:spMk id="3" creationId="{2EAF0EB0-665F-B35C-7203-423722B77FE5}"/>
          </ac:spMkLst>
        </pc:spChg>
      </pc:sldChg>
      <pc:sldChg chg="modSp new mod">
        <pc:chgData name="David Tiscione" userId="99b92673-dc74-41be-ac4a-7d59e91f5dde" providerId="ADAL" clId="{B175B8FF-CE5F-49F5-95FC-8AD779BE5AEF}" dt="2024-10-18T18:43:02.554" v="2955" actId="20577"/>
        <pc:sldMkLst>
          <pc:docMk/>
          <pc:sldMk cId="2938912081" sldId="1359"/>
        </pc:sldMkLst>
        <pc:spChg chg="mod">
          <ac:chgData name="David Tiscione" userId="99b92673-dc74-41be-ac4a-7d59e91f5dde" providerId="ADAL" clId="{B175B8FF-CE5F-49F5-95FC-8AD779BE5AEF}" dt="2024-10-18T18:36:08.619" v="2546" actId="20577"/>
          <ac:spMkLst>
            <pc:docMk/>
            <pc:sldMk cId="2938912081" sldId="1359"/>
            <ac:spMk id="2" creationId="{82648AD0-14A3-0DBE-E400-8A7744F8EFB0}"/>
          </ac:spMkLst>
        </pc:spChg>
        <pc:spChg chg="mod">
          <ac:chgData name="David Tiscione" userId="99b92673-dc74-41be-ac4a-7d59e91f5dde" providerId="ADAL" clId="{B175B8FF-CE5F-49F5-95FC-8AD779BE5AEF}" dt="2024-10-18T18:43:02.554" v="2955" actId="20577"/>
          <ac:spMkLst>
            <pc:docMk/>
            <pc:sldMk cId="2938912081" sldId="1359"/>
            <ac:spMk id="3" creationId="{54784D44-5F3E-22B8-33FC-C5C6CFC13287}"/>
          </ac:spMkLst>
        </pc:spChg>
      </pc:sldChg>
      <pc:sldChg chg="addSp delSp modSp new mod modClrScheme chgLayout">
        <pc:chgData name="David Tiscione" userId="99b92673-dc74-41be-ac4a-7d59e91f5dde" providerId="ADAL" clId="{B175B8FF-CE5F-49F5-95FC-8AD779BE5AEF}" dt="2024-10-18T18:45:51.008" v="2987" actId="20577"/>
        <pc:sldMkLst>
          <pc:docMk/>
          <pc:sldMk cId="3053314630" sldId="1360"/>
        </pc:sldMkLst>
        <pc:spChg chg="del">
          <ac:chgData name="David Tiscione" userId="99b92673-dc74-41be-ac4a-7d59e91f5dde" providerId="ADAL" clId="{B175B8FF-CE5F-49F5-95FC-8AD779BE5AEF}" dt="2024-10-18T18:45:47.064" v="2977" actId="700"/>
          <ac:spMkLst>
            <pc:docMk/>
            <pc:sldMk cId="3053314630" sldId="1360"/>
            <ac:spMk id="2" creationId="{AA8A492D-0464-0B1C-9183-0110933912AA}"/>
          </ac:spMkLst>
        </pc:spChg>
        <pc:spChg chg="add mod">
          <ac:chgData name="David Tiscione" userId="99b92673-dc74-41be-ac4a-7d59e91f5dde" providerId="ADAL" clId="{B175B8FF-CE5F-49F5-95FC-8AD779BE5AEF}" dt="2024-10-18T18:45:51.008" v="2987" actId="20577"/>
          <ac:spMkLst>
            <pc:docMk/>
            <pc:sldMk cId="3053314630" sldId="1360"/>
            <ac:spMk id="3" creationId="{5585F33E-183E-2EE1-6794-98CEEBB564FD}"/>
          </ac:spMkLst>
        </pc:spChg>
        <pc:spChg chg="add mod">
          <ac:chgData name="David Tiscione" userId="99b92673-dc74-41be-ac4a-7d59e91f5dde" providerId="ADAL" clId="{B175B8FF-CE5F-49F5-95FC-8AD779BE5AEF}" dt="2024-10-18T18:45:47.064" v="2977" actId="700"/>
          <ac:spMkLst>
            <pc:docMk/>
            <pc:sldMk cId="3053314630" sldId="1360"/>
            <ac:spMk id="4" creationId="{28543D59-028A-957F-33E3-0D95E0E98BA1}"/>
          </ac:spMkLst>
        </pc:spChg>
      </pc:sldChg>
      <pc:sldChg chg="modSp new mod">
        <pc:chgData name="David Tiscione" userId="99b92673-dc74-41be-ac4a-7d59e91f5dde" providerId="ADAL" clId="{B175B8FF-CE5F-49F5-95FC-8AD779BE5AEF}" dt="2024-10-18T18:46:11.362" v="3004" actId="20577"/>
        <pc:sldMkLst>
          <pc:docMk/>
          <pc:sldMk cId="2240274702" sldId="1361"/>
        </pc:sldMkLst>
        <pc:spChg chg="mod">
          <ac:chgData name="David Tiscione" userId="99b92673-dc74-41be-ac4a-7d59e91f5dde" providerId="ADAL" clId="{B175B8FF-CE5F-49F5-95FC-8AD779BE5AEF}" dt="2024-10-18T18:46:11.362" v="3004" actId="20577"/>
          <ac:spMkLst>
            <pc:docMk/>
            <pc:sldMk cId="2240274702" sldId="1361"/>
            <ac:spMk id="2" creationId="{494C42B9-183B-5262-223C-0092896EA739}"/>
          </ac:spMkLst>
        </pc:spChg>
      </pc:sldChg>
      <pc:sldMasterChg chg="delSldLayout">
        <pc:chgData name="David Tiscione" userId="99b92673-dc74-41be-ac4a-7d59e91f5dde" providerId="ADAL" clId="{B175B8FF-CE5F-49F5-95FC-8AD779BE5AEF}" dt="2024-10-17T18:45:59.630" v="174" actId="47"/>
        <pc:sldMasterMkLst>
          <pc:docMk/>
          <pc:sldMasterMk cId="154833434" sldId="2147483650"/>
        </pc:sldMasterMkLst>
        <pc:sldLayoutChg chg="del">
          <pc:chgData name="David Tiscione" userId="99b92673-dc74-41be-ac4a-7d59e91f5dde" providerId="ADAL" clId="{B175B8FF-CE5F-49F5-95FC-8AD779BE5AEF}" dt="2024-10-17T18:45:59.630" v="174" actId="47"/>
          <pc:sldLayoutMkLst>
            <pc:docMk/>
            <pc:sldMasterMk cId="154833434" sldId="2147483650"/>
            <pc:sldLayoutMk cId="3439622319" sldId="2147483693"/>
          </pc:sldLayoutMkLst>
        </pc:sldLayoutChg>
      </pc:sldMasterChg>
    </pc:docChg>
  </pc:docChgLst>
  <pc:docChgLst>
    <pc:chgData name="Sydney Quantock" userId="88b44b5b-f444-4248-9297-8e20bf9b405f" providerId="ADAL" clId="{B16CA942-55A5-4102-982D-467F25CA23A9}"/>
    <pc:docChg chg="custSel addSld modSld">
      <pc:chgData name="Sydney Quantock" userId="88b44b5b-f444-4248-9297-8e20bf9b405f" providerId="ADAL" clId="{B16CA942-55A5-4102-982D-467F25CA23A9}" dt="2024-10-18T18:58:33.422" v="442"/>
      <pc:docMkLst>
        <pc:docMk/>
      </pc:docMkLst>
      <pc:sldChg chg="delSp modSp new mod">
        <pc:chgData name="Sydney Quantock" userId="88b44b5b-f444-4248-9297-8e20bf9b405f" providerId="ADAL" clId="{B16CA942-55A5-4102-982D-467F25CA23A9}" dt="2024-10-18T18:52:07.653" v="36" actId="1076"/>
        <pc:sldMkLst>
          <pc:docMk/>
          <pc:sldMk cId="3064914758" sldId="1362"/>
        </pc:sldMkLst>
        <pc:spChg chg="mod">
          <ac:chgData name="Sydney Quantock" userId="88b44b5b-f444-4248-9297-8e20bf9b405f" providerId="ADAL" clId="{B16CA942-55A5-4102-982D-467F25CA23A9}" dt="2024-10-18T18:51:56.438" v="32" actId="1076"/>
          <ac:spMkLst>
            <pc:docMk/>
            <pc:sldMk cId="3064914758" sldId="1362"/>
            <ac:spMk id="2" creationId="{6FFF5FF2-4943-3A74-C9B7-E2179E5131F5}"/>
          </ac:spMkLst>
        </pc:spChg>
        <pc:spChg chg="mod">
          <ac:chgData name="Sydney Quantock" userId="88b44b5b-f444-4248-9297-8e20bf9b405f" providerId="ADAL" clId="{B16CA942-55A5-4102-982D-467F25CA23A9}" dt="2024-10-18T18:52:07.653" v="36" actId="1076"/>
          <ac:spMkLst>
            <pc:docMk/>
            <pc:sldMk cId="3064914758" sldId="1362"/>
            <ac:spMk id="3" creationId="{EF355BA0-C0DF-960F-5D40-3D2F67C334F6}"/>
          </ac:spMkLst>
        </pc:spChg>
        <pc:spChg chg="del mod">
          <ac:chgData name="Sydney Quantock" userId="88b44b5b-f444-4248-9297-8e20bf9b405f" providerId="ADAL" clId="{B16CA942-55A5-4102-982D-467F25CA23A9}" dt="2024-10-18T18:51:02.065" v="16" actId="478"/>
          <ac:spMkLst>
            <pc:docMk/>
            <pc:sldMk cId="3064914758" sldId="1362"/>
            <ac:spMk id="4" creationId="{C9C6F4C8-61C4-20F9-2EB8-37F54BA0437A}"/>
          </ac:spMkLst>
        </pc:spChg>
      </pc:sldChg>
      <pc:sldChg chg="modSp add mod modNotesTx">
        <pc:chgData name="Sydney Quantock" userId="88b44b5b-f444-4248-9297-8e20bf9b405f" providerId="ADAL" clId="{B16CA942-55A5-4102-982D-467F25CA23A9}" dt="2024-10-18T18:58:33.422" v="442"/>
        <pc:sldMkLst>
          <pc:docMk/>
          <pc:sldMk cId="4138590748" sldId="1363"/>
        </pc:sldMkLst>
        <pc:spChg chg="mod">
          <ac:chgData name="Sydney Quantock" userId="88b44b5b-f444-4248-9297-8e20bf9b405f" providerId="ADAL" clId="{B16CA942-55A5-4102-982D-467F25CA23A9}" dt="2024-10-18T18:58:09.235" v="441" actId="20577"/>
          <ac:spMkLst>
            <pc:docMk/>
            <pc:sldMk cId="4138590748" sldId="1363"/>
            <ac:spMk id="2" creationId="{6FFF5FF2-4943-3A74-C9B7-E2179E5131F5}"/>
          </ac:spMkLst>
        </pc:spChg>
        <pc:spChg chg="mod">
          <ac:chgData name="Sydney Quantock" userId="88b44b5b-f444-4248-9297-8e20bf9b405f" providerId="ADAL" clId="{B16CA942-55A5-4102-982D-467F25CA23A9}" dt="2024-10-18T18:58:03.392" v="430" actId="1076"/>
          <ac:spMkLst>
            <pc:docMk/>
            <pc:sldMk cId="4138590748" sldId="1363"/>
            <ac:spMk id="3" creationId="{EF355BA0-C0DF-960F-5D40-3D2F67C334F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95868F-7C3B-4ACD-B325-3BB403905840}"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EB65551-6B99-4FC6-A9FC-F590BDFB3674}">
      <dgm:prSet phldrT="[Text]"/>
      <dgm:spPr/>
      <dgm:t>
        <a:bodyPr/>
        <a:lstStyle/>
        <a:p>
          <a:r>
            <a:rPr lang="en-US"/>
            <a:t>No outcome from injunction</a:t>
          </a:r>
        </a:p>
      </dgm:t>
    </dgm:pt>
    <dgm:pt modelId="{3B82578B-DCE3-408C-9489-A7DC3AD76E66}" type="parTrans" cxnId="{49093960-0FF1-4104-AAF0-0966C511C349}">
      <dgm:prSet/>
      <dgm:spPr/>
      <dgm:t>
        <a:bodyPr/>
        <a:lstStyle/>
        <a:p>
          <a:endParaRPr lang="en-US"/>
        </a:p>
      </dgm:t>
    </dgm:pt>
    <dgm:pt modelId="{5F360A1A-EF4C-488C-9E07-EB2B7654917F}" type="sibTrans" cxnId="{49093960-0FF1-4104-AAF0-0966C511C349}">
      <dgm:prSet/>
      <dgm:spPr/>
      <dgm:t>
        <a:bodyPr/>
        <a:lstStyle/>
        <a:p>
          <a:endParaRPr lang="en-US"/>
        </a:p>
      </dgm:t>
    </dgm:pt>
    <dgm:pt modelId="{9A859007-2750-4DFE-AF83-88B15A8DB8E7}">
      <dgm:prSet phldrT="[Text]"/>
      <dgm:spPr/>
      <dgm:t>
        <a:bodyPr/>
        <a:lstStyle/>
        <a:p>
          <a:r>
            <a:rPr lang="en-US"/>
            <a:t>-Incidents falling under 2020 jurisdiction- Last year’s policy</a:t>
          </a:r>
        </a:p>
        <a:p>
          <a:r>
            <a:rPr lang="en-US"/>
            <a:t>-Incidents outside of 2020 jurisdiction- Sex-based Harassment and Discrimination Policy</a:t>
          </a:r>
        </a:p>
      </dgm:t>
    </dgm:pt>
    <dgm:pt modelId="{CEF0B1DE-3797-4D41-A46C-60F40E782A06}" type="parTrans" cxnId="{E60D65E6-8C3F-4D1B-B8A1-035ADA351408}">
      <dgm:prSet/>
      <dgm:spPr/>
      <dgm:t>
        <a:bodyPr/>
        <a:lstStyle/>
        <a:p>
          <a:endParaRPr lang="en-US"/>
        </a:p>
      </dgm:t>
    </dgm:pt>
    <dgm:pt modelId="{ED2FE97D-E396-4585-93CB-CB60BE81640E}" type="sibTrans" cxnId="{E60D65E6-8C3F-4D1B-B8A1-035ADA351408}">
      <dgm:prSet/>
      <dgm:spPr/>
      <dgm:t>
        <a:bodyPr/>
        <a:lstStyle/>
        <a:p>
          <a:endParaRPr lang="en-US"/>
        </a:p>
      </dgm:t>
    </dgm:pt>
    <dgm:pt modelId="{53A95D80-865F-4F45-A888-F09724A383CE}" type="pres">
      <dgm:prSet presAssocID="{7295868F-7C3B-4ACD-B325-3BB403905840}" presName="Name0" presStyleCnt="0">
        <dgm:presLayoutVars>
          <dgm:dir/>
          <dgm:resizeHandles val="exact"/>
        </dgm:presLayoutVars>
      </dgm:prSet>
      <dgm:spPr/>
    </dgm:pt>
    <dgm:pt modelId="{DD885822-114A-46A0-9782-9916076645EC}" type="pres">
      <dgm:prSet presAssocID="{6EB65551-6B99-4FC6-A9FC-F590BDFB3674}" presName="node" presStyleLbl="node1" presStyleIdx="0" presStyleCnt="2">
        <dgm:presLayoutVars>
          <dgm:bulletEnabled val="1"/>
        </dgm:presLayoutVars>
      </dgm:prSet>
      <dgm:spPr/>
    </dgm:pt>
    <dgm:pt modelId="{22E8A8F1-4689-42E7-A153-B58C23629FCF}" type="pres">
      <dgm:prSet presAssocID="{5F360A1A-EF4C-488C-9E07-EB2B7654917F}" presName="sibTrans" presStyleLbl="sibTrans2D1" presStyleIdx="0" presStyleCnt="1"/>
      <dgm:spPr/>
    </dgm:pt>
    <dgm:pt modelId="{FA6D4C0D-9AFA-4359-BB2D-DF1B759DD096}" type="pres">
      <dgm:prSet presAssocID="{5F360A1A-EF4C-488C-9E07-EB2B7654917F}" presName="connectorText" presStyleLbl="sibTrans2D1" presStyleIdx="0" presStyleCnt="1"/>
      <dgm:spPr/>
    </dgm:pt>
    <dgm:pt modelId="{28973669-66BD-4EBB-8AF3-8FA37BA88953}" type="pres">
      <dgm:prSet presAssocID="{9A859007-2750-4DFE-AF83-88B15A8DB8E7}" presName="node" presStyleLbl="node1" presStyleIdx="1" presStyleCnt="2">
        <dgm:presLayoutVars>
          <dgm:bulletEnabled val="1"/>
        </dgm:presLayoutVars>
      </dgm:prSet>
      <dgm:spPr/>
    </dgm:pt>
  </dgm:ptLst>
  <dgm:cxnLst>
    <dgm:cxn modelId="{8C119D10-F757-4CEE-B861-6B2DD49DB998}" type="presOf" srcId="{7295868F-7C3B-4ACD-B325-3BB403905840}" destId="{53A95D80-865F-4F45-A888-F09724A383CE}" srcOrd="0" destOrd="0" presId="urn:microsoft.com/office/officeart/2005/8/layout/process1"/>
    <dgm:cxn modelId="{C60D291D-5CF7-4C0F-A236-88B1B9A1CC51}" type="presOf" srcId="{9A859007-2750-4DFE-AF83-88B15A8DB8E7}" destId="{28973669-66BD-4EBB-8AF3-8FA37BA88953}" srcOrd="0" destOrd="0" presId="urn:microsoft.com/office/officeart/2005/8/layout/process1"/>
    <dgm:cxn modelId="{49093960-0FF1-4104-AAF0-0966C511C349}" srcId="{7295868F-7C3B-4ACD-B325-3BB403905840}" destId="{6EB65551-6B99-4FC6-A9FC-F590BDFB3674}" srcOrd="0" destOrd="0" parTransId="{3B82578B-DCE3-408C-9489-A7DC3AD76E66}" sibTransId="{5F360A1A-EF4C-488C-9E07-EB2B7654917F}"/>
    <dgm:cxn modelId="{52441B6A-5975-4B9E-954D-14463DBCA24E}" type="presOf" srcId="{6EB65551-6B99-4FC6-A9FC-F590BDFB3674}" destId="{DD885822-114A-46A0-9782-9916076645EC}" srcOrd="0" destOrd="0" presId="urn:microsoft.com/office/officeart/2005/8/layout/process1"/>
    <dgm:cxn modelId="{3CAAFB50-7548-4FEE-9871-B2052C8329C3}" type="presOf" srcId="{5F360A1A-EF4C-488C-9E07-EB2B7654917F}" destId="{FA6D4C0D-9AFA-4359-BB2D-DF1B759DD096}" srcOrd="1" destOrd="0" presId="urn:microsoft.com/office/officeart/2005/8/layout/process1"/>
    <dgm:cxn modelId="{3B079497-87B0-4E9A-8C3F-8092FD24C365}" type="presOf" srcId="{5F360A1A-EF4C-488C-9E07-EB2B7654917F}" destId="{22E8A8F1-4689-42E7-A153-B58C23629FCF}" srcOrd="0" destOrd="0" presId="urn:microsoft.com/office/officeart/2005/8/layout/process1"/>
    <dgm:cxn modelId="{E60D65E6-8C3F-4D1B-B8A1-035ADA351408}" srcId="{7295868F-7C3B-4ACD-B325-3BB403905840}" destId="{9A859007-2750-4DFE-AF83-88B15A8DB8E7}" srcOrd="1" destOrd="0" parTransId="{CEF0B1DE-3797-4D41-A46C-60F40E782A06}" sibTransId="{ED2FE97D-E396-4585-93CB-CB60BE81640E}"/>
    <dgm:cxn modelId="{85F83DE0-1B15-4F94-B7DA-9D9E060535D3}" type="presParOf" srcId="{53A95D80-865F-4F45-A888-F09724A383CE}" destId="{DD885822-114A-46A0-9782-9916076645EC}" srcOrd="0" destOrd="0" presId="urn:microsoft.com/office/officeart/2005/8/layout/process1"/>
    <dgm:cxn modelId="{80EE5DC2-9468-4E0E-9718-603AE43EA615}" type="presParOf" srcId="{53A95D80-865F-4F45-A888-F09724A383CE}" destId="{22E8A8F1-4689-42E7-A153-B58C23629FCF}" srcOrd="1" destOrd="0" presId="urn:microsoft.com/office/officeart/2005/8/layout/process1"/>
    <dgm:cxn modelId="{E67E89CD-A6C9-4BA8-BFF2-7B4E5BD5986E}" type="presParOf" srcId="{22E8A8F1-4689-42E7-A153-B58C23629FCF}" destId="{FA6D4C0D-9AFA-4359-BB2D-DF1B759DD096}" srcOrd="0" destOrd="0" presId="urn:microsoft.com/office/officeart/2005/8/layout/process1"/>
    <dgm:cxn modelId="{2CC618ED-A41D-4949-9AFC-12AA2419582B}" type="presParOf" srcId="{53A95D80-865F-4F45-A888-F09724A383CE}" destId="{28973669-66BD-4EBB-8AF3-8FA37BA88953}"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95868F-7C3B-4ACD-B325-3BB403905840}"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EB65551-6B99-4FC6-A9FC-F590BDFB3674}">
      <dgm:prSet phldrT="[Text]"/>
      <dgm:spPr/>
      <dgm:t>
        <a:bodyPr/>
        <a:lstStyle/>
        <a:p>
          <a:r>
            <a:rPr lang="en-US"/>
            <a:t>Injunction is lifted</a:t>
          </a:r>
        </a:p>
      </dgm:t>
    </dgm:pt>
    <dgm:pt modelId="{3B82578B-DCE3-408C-9489-A7DC3AD76E66}" type="parTrans" cxnId="{49093960-0FF1-4104-AAF0-0966C511C349}">
      <dgm:prSet/>
      <dgm:spPr/>
      <dgm:t>
        <a:bodyPr/>
        <a:lstStyle/>
        <a:p>
          <a:endParaRPr lang="en-US"/>
        </a:p>
      </dgm:t>
    </dgm:pt>
    <dgm:pt modelId="{5F360A1A-EF4C-488C-9E07-EB2B7654917F}" type="sibTrans" cxnId="{49093960-0FF1-4104-AAF0-0966C511C349}">
      <dgm:prSet/>
      <dgm:spPr/>
      <dgm:t>
        <a:bodyPr/>
        <a:lstStyle/>
        <a:p>
          <a:endParaRPr lang="en-US"/>
        </a:p>
      </dgm:t>
    </dgm:pt>
    <dgm:pt modelId="{9A859007-2750-4DFE-AF83-88B15A8DB8E7}">
      <dgm:prSet phldrT="[Text]"/>
      <dgm:spPr/>
      <dgm:t>
        <a:bodyPr/>
        <a:lstStyle/>
        <a:p>
          <a:r>
            <a:rPr lang="en-US"/>
            <a:t>-Incidents occurring on or after August 1, 2024- Sex-based Harassment and Discrimination Policy</a:t>
          </a:r>
        </a:p>
        <a:p>
          <a:r>
            <a:rPr lang="en-US"/>
            <a:t>-Incidents occurring prior to August 1, 2024- Policy in place at time of incident</a:t>
          </a:r>
        </a:p>
      </dgm:t>
    </dgm:pt>
    <dgm:pt modelId="{CEF0B1DE-3797-4D41-A46C-60F40E782A06}" type="parTrans" cxnId="{E60D65E6-8C3F-4D1B-B8A1-035ADA351408}">
      <dgm:prSet/>
      <dgm:spPr/>
      <dgm:t>
        <a:bodyPr/>
        <a:lstStyle/>
        <a:p>
          <a:endParaRPr lang="en-US"/>
        </a:p>
      </dgm:t>
    </dgm:pt>
    <dgm:pt modelId="{ED2FE97D-E396-4585-93CB-CB60BE81640E}" type="sibTrans" cxnId="{E60D65E6-8C3F-4D1B-B8A1-035ADA351408}">
      <dgm:prSet/>
      <dgm:spPr/>
      <dgm:t>
        <a:bodyPr/>
        <a:lstStyle/>
        <a:p>
          <a:endParaRPr lang="en-US"/>
        </a:p>
      </dgm:t>
    </dgm:pt>
    <dgm:pt modelId="{53A95D80-865F-4F45-A888-F09724A383CE}" type="pres">
      <dgm:prSet presAssocID="{7295868F-7C3B-4ACD-B325-3BB403905840}" presName="Name0" presStyleCnt="0">
        <dgm:presLayoutVars>
          <dgm:dir/>
          <dgm:resizeHandles val="exact"/>
        </dgm:presLayoutVars>
      </dgm:prSet>
      <dgm:spPr/>
    </dgm:pt>
    <dgm:pt modelId="{DD885822-114A-46A0-9782-9916076645EC}" type="pres">
      <dgm:prSet presAssocID="{6EB65551-6B99-4FC6-A9FC-F590BDFB3674}" presName="node" presStyleLbl="node1" presStyleIdx="0" presStyleCnt="2">
        <dgm:presLayoutVars>
          <dgm:bulletEnabled val="1"/>
        </dgm:presLayoutVars>
      </dgm:prSet>
      <dgm:spPr/>
    </dgm:pt>
    <dgm:pt modelId="{22E8A8F1-4689-42E7-A153-B58C23629FCF}" type="pres">
      <dgm:prSet presAssocID="{5F360A1A-EF4C-488C-9E07-EB2B7654917F}" presName="sibTrans" presStyleLbl="sibTrans2D1" presStyleIdx="0" presStyleCnt="1"/>
      <dgm:spPr/>
    </dgm:pt>
    <dgm:pt modelId="{FA6D4C0D-9AFA-4359-BB2D-DF1B759DD096}" type="pres">
      <dgm:prSet presAssocID="{5F360A1A-EF4C-488C-9E07-EB2B7654917F}" presName="connectorText" presStyleLbl="sibTrans2D1" presStyleIdx="0" presStyleCnt="1"/>
      <dgm:spPr/>
    </dgm:pt>
    <dgm:pt modelId="{28973669-66BD-4EBB-8AF3-8FA37BA88953}" type="pres">
      <dgm:prSet presAssocID="{9A859007-2750-4DFE-AF83-88B15A8DB8E7}" presName="node" presStyleLbl="node1" presStyleIdx="1" presStyleCnt="2">
        <dgm:presLayoutVars>
          <dgm:bulletEnabled val="1"/>
        </dgm:presLayoutVars>
      </dgm:prSet>
      <dgm:spPr/>
    </dgm:pt>
  </dgm:ptLst>
  <dgm:cxnLst>
    <dgm:cxn modelId="{8C119D10-F757-4CEE-B861-6B2DD49DB998}" type="presOf" srcId="{7295868F-7C3B-4ACD-B325-3BB403905840}" destId="{53A95D80-865F-4F45-A888-F09724A383CE}" srcOrd="0" destOrd="0" presId="urn:microsoft.com/office/officeart/2005/8/layout/process1"/>
    <dgm:cxn modelId="{C60D291D-5CF7-4C0F-A236-88B1B9A1CC51}" type="presOf" srcId="{9A859007-2750-4DFE-AF83-88B15A8DB8E7}" destId="{28973669-66BD-4EBB-8AF3-8FA37BA88953}" srcOrd="0" destOrd="0" presId="urn:microsoft.com/office/officeart/2005/8/layout/process1"/>
    <dgm:cxn modelId="{49093960-0FF1-4104-AAF0-0966C511C349}" srcId="{7295868F-7C3B-4ACD-B325-3BB403905840}" destId="{6EB65551-6B99-4FC6-A9FC-F590BDFB3674}" srcOrd="0" destOrd="0" parTransId="{3B82578B-DCE3-408C-9489-A7DC3AD76E66}" sibTransId="{5F360A1A-EF4C-488C-9E07-EB2B7654917F}"/>
    <dgm:cxn modelId="{52441B6A-5975-4B9E-954D-14463DBCA24E}" type="presOf" srcId="{6EB65551-6B99-4FC6-A9FC-F590BDFB3674}" destId="{DD885822-114A-46A0-9782-9916076645EC}" srcOrd="0" destOrd="0" presId="urn:microsoft.com/office/officeart/2005/8/layout/process1"/>
    <dgm:cxn modelId="{3CAAFB50-7548-4FEE-9871-B2052C8329C3}" type="presOf" srcId="{5F360A1A-EF4C-488C-9E07-EB2B7654917F}" destId="{FA6D4C0D-9AFA-4359-BB2D-DF1B759DD096}" srcOrd="1" destOrd="0" presId="urn:microsoft.com/office/officeart/2005/8/layout/process1"/>
    <dgm:cxn modelId="{3B079497-87B0-4E9A-8C3F-8092FD24C365}" type="presOf" srcId="{5F360A1A-EF4C-488C-9E07-EB2B7654917F}" destId="{22E8A8F1-4689-42E7-A153-B58C23629FCF}" srcOrd="0" destOrd="0" presId="urn:microsoft.com/office/officeart/2005/8/layout/process1"/>
    <dgm:cxn modelId="{E60D65E6-8C3F-4D1B-B8A1-035ADA351408}" srcId="{7295868F-7C3B-4ACD-B325-3BB403905840}" destId="{9A859007-2750-4DFE-AF83-88B15A8DB8E7}" srcOrd="1" destOrd="0" parTransId="{CEF0B1DE-3797-4D41-A46C-60F40E782A06}" sibTransId="{ED2FE97D-E396-4585-93CB-CB60BE81640E}"/>
    <dgm:cxn modelId="{85F83DE0-1B15-4F94-B7DA-9D9E060535D3}" type="presParOf" srcId="{53A95D80-865F-4F45-A888-F09724A383CE}" destId="{DD885822-114A-46A0-9782-9916076645EC}" srcOrd="0" destOrd="0" presId="urn:microsoft.com/office/officeart/2005/8/layout/process1"/>
    <dgm:cxn modelId="{80EE5DC2-9468-4E0E-9718-603AE43EA615}" type="presParOf" srcId="{53A95D80-865F-4F45-A888-F09724A383CE}" destId="{22E8A8F1-4689-42E7-A153-B58C23629FCF}" srcOrd="1" destOrd="0" presId="urn:microsoft.com/office/officeart/2005/8/layout/process1"/>
    <dgm:cxn modelId="{E67E89CD-A6C9-4BA8-BFF2-7B4E5BD5986E}" type="presParOf" srcId="{22E8A8F1-4689-42E7-A153-B58C23629FCF}" destId="{FA6D4C0D-9AFA-4359-BB2D-DF1B759DD096}" srcOrd="0" destOrd="0" presId="urn:microsoft.com/office/officeart/2005/8/layout/process1"/>
    <dgm:cxn modelId="{2CC618ED-A41D-4949-9AFC-12AA2419582B}" type="presParOf" srcId="{53A95D80-865F-4F45-A888-F09724A383CE}" destId="{28973669-66BD-4EBB-8AF3-8FA37BA88953}"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95868F-7C3B-4ACD-B325-3BB403905840}"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EB65551-6B99-4FC6-A9FC-F590BDFB3674}">
      <dgm:prSet phldrT="[Text]" custT="1"/>
      <dgm:spPr/>
      <dgm:t>
        <a:bodyPr/>
        <a:lstStyle/>
        <a:p>
          <a:r>
            <a:rPr lang="en-US" sz="1400" kern="1200">
              <a:solidFill>
                <a:prstClr val="white"/>
              </a:solidFill>
              <a:latin typeface="Sabon Next LT"/>
              <a:ea typeface="+mn-ea"/>
              <a:cs typeface="+mn-cs"/>
            </a:rPr>
            <a:t>Injunction is made permanent for some or all of final rule</a:t>
          </a:r>
        </a:p>
      </dgm:t>
    </dgm:pt>
    <dgm:pt modelId="{3B82578B-DCE3-408C-9489-A7DC3AD76E66}" type="parTrans" cxnId="{49093960-0FF1-4104-AAF0-0966C511C349}">
      <dgm:prSet/>
      <dgm:spPr/>
      <dgm:t>
        <a:bodyPr/>
        <a:lstStyle/>
        <a:p>
          <a:endParaRPr lang="en-US"/>
        </a:p>
      </dgm:t>
    </dgm:pt>
    <dgm:pt modelId="{5F360A1A-EF4C-488C-9E07-EB2B7654917F}" type="sibTrans" cxnId="{49093960-0FF1-4104-AAF0-0966C511C349}">
      <dgm:prSet/>
      <dgm:spPr/>
      <dgm:t>
        <a:bodyPr/>
        <a:lstStyle/>
        <a:p>
          <a:endParaRPr lang="en-US"/>
        </a:p>
      </dgm:t>
    </dgm:pt>
    <dgm:pt modelId="{9A859007-2750-4DFE-AF83-88B15A8DB8E7}">
      <dgm:prSet phldrT="[Text]" custT="1"/>
      <dgm:spPr/>
      <dgm:t>
        <a:bodyPr/>
        <a:lstStyle/>
        <a:p>
          <a:r>
            <a:rPr lang="en-US" sz="1400" kern="1200">
              <a:solidFill>
                <a:prstClr val="white"/>
              </a:solidFill>
              <a:latin typeface="Sabon Next LT"/>
              <a:ea typeface="+mn-ea"/>
              <a:cs typeface="+mn-cs"/>
            </a:rPr>
            <a:t>-Likely revert to last year’s policy with nuances</a:t>
          </a:r>
        </a:p>
      </dgm:t>
    </dgm:pt>
    <dgm:pt modelId="{CEF0B1DE-3797-4D41-A46C-60F40E782A06}" type="parTrans" cxnId="{E60D65E6-8C3F-4D1B-B8A1-035ADA351408}">
      <dgm:prSet/>
      <dgm:spPr/>
      <dgm:t>
        <a:bodyPr/>
        <a:lstStyle/>
        <a:p>
          <a:endParaRPr lang="en-US"/>
        </a:p>
      </dgm:t>
    </dgm:pt>
    <dgm:pt modelId="{ED2FE97D-E396-4585-93CB-CB60BE81640E}" type="sibTrans" cxnId="{E60D65E6-8C3F-4D1B-B8A1-035ADA351408}">
      <dgm:prSet/>
      <dgm:spPr/>
      <dgm:t>
        <a:bodyPr/>
        <a:lstStyle/>
        <a:p>
          <a:endParaRPr lang="en-US"/>
        </a:p>
      </dgm:t>
    </dgm:pt>
    <dgm:pt modelId="{53A95D80-865F-4F45-A888-F09724A383CE}" type="pres">
      <dgm:prSet presAssocID="{7295868F-7C3B-4ACD-B325-3BB403905840}" presName="Name0" presStyleCnt="0">
        <dgm:presLayoutVars>
          <dgm:dir/>
          <dgm:resizeHandles val="exact"/>
        </dgm:presLayoutVars>
      </dgm:prSet>
      <dgm:spPr/>
    </dgm:pt>
    <dgm:pt modelId="{DD885822-114A-46A0-9782-9916076645EC}" type="pres">
      <dgm:prSet presAssocID="{6EB65551-6B99-4FC6-A9FC-F590BDFB3674}" presName="node" presStyleLbl="node1" presStyleIdx="0" presStyleCnt="2">
        <dgm:presLayoutVars>
          <dgm:bulletEnabled val="1"/>
        </dgm:presLayoutVars>
      </dgm:prSet>
      <dgm:spPr/>
    </dgm:pt>
    <dgm:pt modelId="{22E8A8F1-4689-42E7-A153-B58C23629FCF}" type="pres">
      <dgm:prSet presAssocID="{5F360A1A-EF4C-488C-9E07-EB2B7654917F}" presName="sibTrans" presStyleLbl="sibTrans2D1" presStyleIdx="0" presStyleCnt="1"/>
      <dgm:spPr/>
    </dgm:pt>
    <dgm:pt modelId="{FA6D4C0D-9AFA-4359-BB2D-DF1B759DD096}" type="pres">
      <dgm:prSet presAssocID="{5F360A1A-EF4C-488C-9E07-EB2B7654917F}" presName="connectorText" presStyleLbl="sibTrans2D1" presStyleIdx="0" presStyleCnt="1"/>
      <dgm:spPr/>
    </dgm:pt>
    <dgm:pt modelId="{28973669-66BD-4EBB-8AF3-8FA37BA88953}" type="pres">
      <dgm:prSet presAssocID="{9A859007-2750-4DFE-AF83-88B15A8DB8E7}" presName="node" presStyleLbl="node1" presStyleIdx="1" presStyleCnt="2">
        <dgm:presLayoutVars>
          <dgm:bulletEnabled val="1"/>
        </dgm:presLayoutVars>
      </dgm:prSet>
      <dgm:spPr/>
    </dgm:pt>
  </dgm:ptLst>
  <dgm:cxnLst>
    <dgm:cxn modelId="{8C119D10-F757-4CEE-B861-6B2DD49DB998}" type="presOf" srcId="{7295868F-7C3B-4ACD-B325-3BB403905840}" destId="{53A95D80-865F-4F45-A888-F09724A383CE}" srcOrd="0" destOrd="0" presId="urn:microsoft.com/office/officeart/2005/8/layout/process1"/>
    <dgm:cxn modelId="{C60D291D-5CF7-4C0F-A236-88B1B9A1CC51}" type="presOf" srcId="{9A859007-2750-4DFE-AF83-88B15A8DB8E7}" destId="{28973669-66BD-4EBB-8AF3-8FA37BA88953}" srcOrd="0" destOrd="0" presId="urn:microsoft.com/office/officeart/2005/8/layout/process1"/>
    <dgm:cxn modelId="{49093960-0FF1-4104-AAF0-0966C511C349}" srcId="{7295868F-7C3B-4ACD-B325-3BB403905840}" destId="{6EB65551-6B99-4FC6-A9FC-F590BDFB3674}" srcOrd="0" destOrd="0" parTransId="{3B82578B-DCE3-408C-9489-A7DC3AD76E66}" sibTransId="{5F360A1A-EF4C-488C-9E07-EB2B7654917F}"/>
    <dgm:cxn modelId="{52441B6A-5975-4B9E-954D-14463DBCA24E}" type="presOf" srcId="{6EB65551-6B99-4FC6-A9FC-F590BDFB3674}" destId="{DD885822-114A-46A0-9782-9916076645EC}" srcOrd="0" destOrd="0" presId="urn:microsoft.com/office/officeart/2005/8/layout/process1"/>
    <dgm:cxn modelId="{3CAAFB50-7548-4FEE-9871-B2052C8329C3}" type="presOf" srcId="{5F360A1A-EF4C-488C-9E07-EB2B7654917F}" destId="{FA6D4C0D-9AFA-4359-BB2D-DF1B759DD096}" srcOrd="1" destOrd="0" presId="urn:microsoft.com/office/officeart/2005/8/layout/process1"/>
    <dgm:cxn modelId="{3B079497-87B0-4E9A-8C3F-8092FD24C365}" type="presOf" srcId="{5F360A1A-EF4C-488C-9E07-EB2B7654917F}" destId="{22E8A8F1-4689-42E7-A153-B58C23629FCF}" srcOrd="0" destOrd="0" presId="urn:microsoft.com/office/officeart/2005/8/layout/process1"/>
    <dgm:cxn modelId="{E60D65E6-8C3F-4D1B-B8A1-035ADA351408}" srcId="{7295868F-7C3B-4ACD-B325-3BB403905840}" destId="{9A859007-2750-4DFE-AF83-88B15A8DB8E7}" srcOrd="1" destOrd="0" parTransId="{CEF0B1DE-3797-4D41-A46C-60F40E782A06}" sibTransId="{ED2FE97D-E396-4585-93CB-CB60BE81640E}"/>
    <dgm:cxn modelId="{85F83DE0-1B15-4F94-B7DA-9D9E060535D3}" type="presParOf" srcId="{53A95D80-865F-4F45-A888-F09724A383CE}" destId="{DD885822-114A-46A0-9782-9916076645EC}" srcOrd="0" destOrd="0" presId="urn:microsoft.com/office/officeart/2005/8/layout/process1"/>
    <dgm:cxn modelId="{80EE5DC2-9468-4E0E-9718-603AE43EA615}" type="presParOf" srcId="{53A95D80-865F-4F45-A888-F09724A383CE}" destId="{22E8A8F1-4689-42E7-A153-B58C23629FCF}" srcOrd="1" destOrd="0" presId="urn:microsoft.com/office/officeart/2005/8/layout/process1"/>
    <dgm:cxn modelId="{E67E89CD-A6C9-4BA8-BFF2-7B4E5BD5986E}" type="presParOf" srcId="{22E8A8F1-4689-42E7-A153-B58C23629FCF}" destId="{FA6D4C0D-9AFA-4359-BB2D-DF1B759DD096}" srcOrd="0" destOrd="0" presId="urn:microsoft.com/office/officeart/2005/8/layout/process1"/>
    <dgm:cxn modelId="{2CC618ED-A41D-4949-9AFC-12AA2419582B}" type="presParOf" srcId="{53A95D80-865F-4F45-A888-F09724A383CE}" destId="{28973669-66BD-4EBB-8AF3-8FA37BA88953}" srcOrd="2"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CA38EE-5AE8-4DCD-9D9B-7ED7B9529A0D}" type="doc">
      <dgm:prSet loTypeId="urn:microsoft.com/office/officeart/2005/8/layout/vList5" loCatId="list" qsTypeId="urn:microsoft.com/office/officeart/2005/8/quickstyle/simple2" qsCatId="simple" csTypeId="urn:microsoft.com/office/officeart/2005/8/colors/accent3_2" csCatId="accent3"/>
      <dgm:spPr/>
      <dgm:t>
        <a:bodyPr/>
        <a:lstStyle/>
        <a:p>
          <a:endParaRPr lang="en-US"/>
        </a:p>
      </dgm:t>
    </dgm:pt>
    <dgm:pt modelId="{ED2316DE-AF71-4519-8F7A-5CACA783A052}">
      <dgm:prSet/>
      <dgm:spPr/>
      <dgm:t>
        <a:bodyPr/>
        <a:lstStyle/>
        <a:p>
          <a:r>
            <a:rPr lang="en-US"/>
            <a:t>106.45</a:t>
          </a:r>
        </a:p>
      </dgm:t>
    </dgm:pt>
    <dgm:pt modelId="{B77FD719-2EFB-410B-9C17-BB988CF6FBD5}" type="parTrans" cxnId="{A073DD69-9D5C-42CC-ABA0-AF926553DC43}">
      <dgm:prSet/>
      <dgm:spPr/>
      <dgm:t>
        <a:bodyPr/>
        <a:lstStyle/>
        <a:p>
          <a:endParaRPr lang="en-US"/>
        </a:p>
      </dgm:t>
    </dgm:pt>
    <dgm:pt modelId="{FD178BD3-BB74-4F9B-BAA0-F66DD2CBB8C4}" type="sibTrans" cxnId="{A073DD69-9D5C-42CC-ABA0-AF926553DC43}">
      <dgm:prSet/>
      <dgm:spPr/>
      <dgm:t>
        <a:bodyPr/>
        <a:lstStyle/>
        <a:p>
          <a:endParaRPr lang="en-US"/>
        </a:p>
      </dgm:t>
    </dgm:pt>
    <dgm:pt modelId="{65149F4E-9757-494E-851B-FE7A73B86FD5}">
      <dgm:prSet/>
      <dgm:spPr/>
      <dgm:t>
        <a:bodyPr/>
        <a:lstStyle/>
        <a:p>
          <a:r>
            <a:rPr lang="en-US"/>
            <a:t>Sex discrimination (including sex-based harassment between employees) not including sex-based harassment with student party</a:t>
          </a:r>
        </a:p>
      </dgm:t>
    </dgm:pt>
    <dgm:pt modelId="{DF3D7E1B-54EB-4F13-97B5-D1B3B0097437}" type="parTrans" cxnId="{8FDF66B7-2F85-4914-A222-74AA65D24F0F}">
      <dgm:prSet/>
      <dgm:spPr/>
      <dgm:t>
        <a:bodyPr/>
        <a:lstStyle/>
        <a:p>
          <a:endParaRPr lang="en-US"/>
        </a:p>
      </dgm:t>
    </dgm:pt>
    <dgm:pt modelId="{E5A75ECE-9F65-4202-99B9-250247730F77}" type="sibTrans" cxnId="{8FDF66B7-2F85-4914-A222-74AA65D24F0F}">
      <dgm:prSet/>
      <dgm:spPr/>
      <dgm:t>
        <a:bodyPr/>
        <a:lstStyle/>
        <a:p>
          <a:endParaRPr lang="en-US"/>
        </a:p>
      </dgm:t>
    </dgm:pt>
    <dgm:pt modelId="{7B7BA058-C6F2-4466-87CB-01A9FC481803}">
      <dgm:prSet/>
      <dgm:spPr/>
      <dgm:t>
        <a:bodyPr/>
        <a:lstStyle/>
        <a:p>
          <a:r>
            <a:rPr lang="en-US"/>
            <a:t>106.46</a:t>
          </a:r>
        </a:p>
      </dgm:t>
    </dgm:pt>
    <dgm:pt modelId="{724D4505-0A31-4DF8-8917-75FD0A1256E9}" type="parTrans" cxnId="{5762746F-5838-46EB-8553-9659E5A44D86}">
      <dgm:prSet/>
      <dgm:spPr/>
      <dgm:t>
        <a:bodyPr/>
        <a:lstStyle/>
        <a:p>
          <a:endParaRPr lang="en-US"/>
        </a:p>
      </dgm:t>
    </dgm:pt>
    <dgm:pt modelId="{F0FA6A44-A7BC-449E-8A3D-80811777CC80}" type="sibTrans" cxnId="{5762746F-5838-46EB-8553-9659E5A44D86}">
      <dgm:prSet/>
      <dgm:spPr/>
      <dgm:t>
        <a:bodyPr/>
        <a:lstStyle/>
        <a:p>
          <a:endParaRPr lang="en-US"/>
        </a:p>
      </dgm:t>
    </dgm:pt>
    <dgm:pt modelId="{A3D53642-04A3-421E-B94D-EA0839D09899}">
      <dgm:prSet/>
      <dgm:spPr/>
      <dgm:t>
        <a:bodyPr/>
        <a:lstStyle/>
        <a:p>
          <a:r>
            <a:rPr lang="en-US"/>
            <a:t>Sex-based harassment with a student party</a:t>
          </a:r>
        </a:p>
      </dgm:t>
    </dgm:pt>
    <dgm:pt modelId="{7A9EDC93-A401-46E0-B52C-DC8CBED8E4F3}" type="parTrans" cxnId="{CD9AC6B8-1D1C-42A1-8FF2-FE735C5FA75E}">
      <dgm:prSet/>
      <dgm:spPr/>
      <dgm:t>
        <a:bodyPr/>
        <a:lstStyle/>
        <a:p>
          <a:endParaRPr lang="en-US"/>
        </a:p>
      </dgm:t>
    </dgm:pt>
    <dgm:pt modelId="{E83B5FCF-D155-4366-932B-123118147102}" type="sibTrans" cxnId="{CD9AC6B8-1D1C-42A1-8FF2-FE735C5FA75E}">
      <dgm:prSet/>
      <dgm:spPr/>
      <dgm:t>
        <a:bodyPr/>
        <a:lstStyle/>
        <a:p>
          <a:endParaRPr lang="en-US"/>
        </a:p>
      </dgm:t>
    </dgm:pt>
    <dgm:pt modelId="{75AE461B-8F93-4ADC-B99D-F391AEE20445}" type="pres">
      <dgm:prSet presAssocID="{74CA38EE-5AE8-4DCD-9D9B-7ED7B9529A0D}" presName="Name0" presStyleCnt="0">
        <dgm:presLayoutVars>
          <dgm:dir/>
          <dgm:animLvl val="lvl"/>
          <dgm:resizeHandles val="exact"/>
        </dgm:presLayoutVars>
      </dgm:prSet>
      <dgm:spPr/>
    </dgm:pt>
    <dgm:pt modelId="{C87AA2DE-3F65-4747-B0AB-1B23CF8008F5}" type="pres">
      <dgm:prSet presAssocID="{ED2316DE-AF71-4519-8F7A-5CACA783A052}" presName="linNode" presStyleCnt="0"/>
      <dgm:spPr/>
    </dgm:pt>
    <dgm:pt modelId="{364674B1-B3EC-44FF-8DDA-B9BCBEC644DF}" type="pres">
      <dgm:prSet presAssocID="{ED2316DE-AF71-4519-8F7A-5CACA783A052}" presName="parentText" presStyleLbl="node1" presStyleIdx="0" presStyleCnt="2">
        <dgm:presLayoutVars>
          <dgm:chMax val="1"/>
          <dgm:bulletEnabled val="1"/>
        </dgm:presLayoutVars>
      </dgm:prSet>
      <dgm:spPr/>
    </dgm:pt>
    <dgm:pt modelId="{4299793A-EC58-4A35-A3B7-1241A8E07A3D}" type="pres">
      <dgm:prSet presAssocID="{ED2316DE-AF71-4519-8F7A-5CACA783A052}" presName="descendantText" presStyleLbl="alignAccFollowNode1" presStyleIdx="0" presStyleCnt="2">
        <dgm:presLayoutVars>
          <dgm:bulletEnabled val="1"/>
        </dgm:presLayoutVars>
      </dgm:prSet>
      <dgm:spPr/>
    </dgm:pt>
    <dgm:pt modelId="{776DC8E3-3295-4C4F-A8AD-1656BE4855DB}" type="pres">
      <dgm:prSet presAssocID="{FD178BD3-BB74-4F9B-BAA0-F66DD2CBB8C4}" presName="sp" presStyleCnt="0"/>
      <dgm:spPr/>
    </dgm:pt>
    <dgm:pt modelId="{80A52278-804F-4C32-839A-46E8F67151FE}" type="pres">
      <dgm:prSet presAssocID="{7B7BA058-C6F2-4466-87CB-01A9FC481803}" presName="linNode" presStyleCnt="0"/>
      <dgm:spPr/>
    </dgm:pt>
    <dgm:pt modelId="{1831B627-55D1-4389-92E9-95DA2B2A2FDC}" type="pres">
      <dgm:prSet presAssocID="{7B7BA058-C6F2-4466-87CB-01A9FC481803}" presName="parentText" presStyleLbl="node1" presStyleIdx="1" presStyleCnt="2">
        <dgm:presLayoutVars>
          <dgm:chMax val="1"/>
          <dgm:bulletEnabled val="1"/>
        </dgm:presLayoutVars>
      </dgm:prSet>
      <dgm:spPr/>
    </dgm:pt>
    <dgm:pt modelId="{34CDFC11-DA2E-4FD0-972D-E61E4A2E9626}" type="pres">
      <dgm:prSet presAssocID="{7B7BA058-C6F2-4466-87CB-01A9FC481803}" presName="descendantText" presStyleLbl="alignAccFollowNode1" presStyleIdx="1" presStyleCnt="2">
        <dgm:presLayoutVars>
          <dgm:bulletEnabled val="1"/>
        </dgm:presLayoutVars>
      </dgm:prSet>
      <dgm:spPr/>
    </dgm:pt>
  </dgm:ptLst>
  <dgm:cxnLst>
    <dgm:cxn modelId="{DF82E803-6645-4AC1-BDC0-BAAE35D234E8}" type="presOf" srcId="{ED2316DE-AF71-4519-8F7A-5CACA783A052}" destId="{364674B1-B3EC-44FF-8DDA-B9BCBEC644DF}" srcOrd="0" destOrd="0" presId="urn:microsoft.com/office/officeart/2005/8/layout/vList5"/>
    <dgm:cxn modelId="{A073DD69-9D5C-42CC-ABA0-AF926553DC43}" srcId="{74CA38EE-5AE8-4DCD-9D9B-7ED7B9529A0D}" destId="{ED2316DE-AF71-4519-8F7A-5CACA783A052}" srcOrd="0" destOrd="0" parTransId="{B77FD719-2EFB-410B-9C17-BB988CF6FBD5}" sibTransId="{FD178BD3-BB74-4F9B-BAA0-F66DD2CBB8C4}"/>
    <dgm:cxn modelId="{9808C26A-A38A-427B-8DC5-4098343FC18E}" type="presOf" srcId="{65149F4E-9757-494E-851B-FE7A73B86FD5}" destId="{4299793A-EC58-4A35-A3B7-1241A8E07A3D}" srcOrd="0" destOrd="0" presId="urn:microsoft.com/office/officeart/2005/8/layout/vList5"/>
    <dgm:cxn modelId="{5762746F-5838-46EB-8553-9659E5A44D86}" srcId="{74CA38EE-5AE8-4DCD-9D9B-7ED7B9529A0D}" destId="{7B7BA058-C6F2-4466-87CB-01A9FC481803}" srcOrd="1" destOrd="0" parTransId="{724D4505-0A31-4DF8-8917-75FD0A1256E9}" sibTransId="{F0FA6A44-A7BC-449E-8A3D-80811777CC80}"/>
    <dgm:cxn modelId="{BE598F9A-28EA-48C7-9884-17773F810C52}" type="presOf" srcId="{A3D53642-04A3-421E-B94D-EA0839D09899}" destId="{34CDFC11-DA2E-4FD0-972D-E61E4A2E9626}" srcOrd="0" destOrd="0" presId="urn:microsoft.com/office/officeart/2005/8/layout/vList5"/>
    <dgm:cxn modelId="{B455C5AE-0572-43DB-8AA8-052574A831EF}" type="presOf" srcId="{7B7BA058-C6F2-4466-87CB-01A9FC481803}" destId="{1831B627-55D1-4389-92E9-95DA2B2A2FDC}" srcOrd="0" destOrd="0" presId="urn:microsoft.com/office/officeart/2005/8/layout/vList5"/>
    <dgm:cxn modelId="{8FDF66B7-2F85-4914-A222-74AA65D24F0F}" srcId="{ED2316DE-AF71-4519-8F7A-5CACA783A052}" destId="{65149F4E-9757-494E-851B-FE7A73B86FD5}" srcOrd="0" destOrd="0" parTransId="{DF3D7E1B-54EB-4F13-97B5-D1B3B0097437}" sibTransId="{E5A75ECE-9F65-4202-99B9-250247730F77}"/>
    <dgm:cxn modelId="{CD9AC6B8-1D1C-42A1-8FF2-FE735C5FA75E}" srcId="{7B7BA058-C6F2-4466-87CB-01A9FC481803}" destId="{A3D53642-04A3-421E-B94D-EA0839D09899}" srcOrd="0" destOrd="0" parTransId="{7A9EDC93-A401-46E0-B52C-DC8CBED8E4F3}" sibTransId="{E83B5FCF-D155-4366-932B-123118147102}"/>
    <dgm:cxn modelId="{07E369FB-A317-4C08-AFAF-E63C720E793B}" type="presOf" srcId="{74CA38EE-5AE8-4DCD-9D9B-7ED7B9529A0D}" destId="{75AE461B-8F93-4ADC-B99D-F391AEE20445}" srcOrd="0" destOrd="0" presId="urn:microsoft.com/office/officeart/2005/8/layout/vList5"/>
    <dgm:cxn modelId="{4117117E-FBD6-4FF3-93CC-9BEAAE0CA89D}" type="presParOf" srcId="{75AE461B-8F93-4ADC-B99D-F391AEE20445}" destId="{C87AA2DE-3F65-4747-B0AB-1B23CF8008F5}" srcOrd="0" destOrd="0" presId="urn:microsoft.com/office/officeart/2005/8/layout/vList5"/>
    <dgm:cxn modelId="{67841AF0-18AA-48E0-8AB8-4BA8C9A24A3D}" type="presParOf" srcId="{C87AA2DE-3F65-4747-B0AB-1B23CF8008F5}" destId="{364674B1-B3EC-44FF-8DDA-B9BCBEC644DF}" srcOrd="0" destOrd="0" presId="urn:microsoft.com/office/officeart/2005/8/layout/vList5"/>
    <dgm:cxn modelId="{CABBC3E2-BE81-4FCB-A339-EEA547CB6DA0}" type="presParOf" srcId="{C87AA2DE-3F65-4747-B0AB-1B23CF8008F5}" destId="{4299793A-EC58-4A35-A3B7-1241A8E07A3D}" srcOrd="1" destOrd="0" presId="urn:microsoft.com/office/officeart/2005/8/layout/vList5"/>
    <dgm:cxn modelId="{09A5EE19-CB9F-4718-BC41-2AA6748D6D2C}" type="presParOf" srcId="{75AE461B-8F93-4ADC-B99D-F391AEE20445}" destId="{776DC8E3-3295-4C4F-A8AD-1656BE4855DB}" srcOrd="1" destOrd="0" presId="urn:microsoft.com/office/officeart/2005/8/layout/vList5"/>
    <dgm:cxn modelId="{FFF5AC2A-B217-4E77-BDA3-97AE414D6A94}" type="presParOf" srcId="{75AE461B-8F93-4ADC-B99D-F391AEE20445}" destId="{80A52278-804F-4C32-839A-46E8F67151FE}" srcOrd="2" destOrd="0" presId="urn:microsoft.com/office/officeart/2005/8/layout/vList5"/>
    <dgm:cxn modelId="{4462E00E-84EC-445E-8CCC-F50D334AA37B}" type="presParOf" srcId="{80A52278-804F-4C32-839A-46E8F67151FE}" destId="{1831B627-55D1-4389-92E9-95DA2B2A2FDC}" srcOrd="0" destOrd="0" presId="urn:microsoft.com/office/officeart/2005/8/layout/vList5"/>
    <dgm:cxn modelId="{4F14E341-3EF0-4E3E-A83A-C0A01972A456}" type="presParOf" srcId="{80A52278-804F-4C32-839A-46E8F67151FE}" destId="{34CDFC11-DA2E-4FD0-972D-E61E4A2E962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CA38EE-5AE8-4DCD-9D9B-7ED7B9529A0D}" type="doc">
      <dgm:prSet loTypeId="urn:microsoft.com/office/officeart/2005/8/layout/vList5" loCatId="list" qsTypeId="urn:microsoft.com/office/officeart/2005/8/quickstyle/simple2" qsCatId="simple" csTypeId="urn:microsoft.com/office/officeart/2005/8/colors/accent3_2" csCatId="accent3" phldr="1"/>
      <dgm:spPr/>
      <dgm:t>
        <a:bodyPr/>
        <a:lstStyle/>
        <a:p>
          <a:endParaRPr lang="en-US"/>
        </a:p>
      </dgm:t>
    </dgm:pt>
    <dgm:pt modelId="{ED2316DE-AF71-4519-8F7A-5CACA783A052}">
      <dgm:prSet/>
      <dgm:spPr/>
      <dgm:t>
        <a:bodyPr/>
        <a:lstStyle/>
        <a:p>
          <a:r>
            <a:rPr lang="en-US"/>
            <a:t>Employee Only Complaints</a:t>
          </a:r>
        </a:p>
      </dgm:t>
    </dgm:pt>
    <dgm:pt modelId="{B77FD719-2EFB-410B-9C17-BB988CF6FBD5}" type="parTrans" cxnId="{A073DD69-9D5C-42CC-ABA0-AF926553DC43}">
      <dgm:prSet/>
      <dgm:spPr/>
      <dgm:t>
        <a:bodyPr/>
        <a:lstStyle/>
        <a:p>
          <a:endParaRPr lang="en-US"/>
        </a:p>
      </dgm:t>
    </dgm:pt>
    <dgm:pt modelId="{FD178BD3-BB74-4F9B-BAA0-F66DD2CBB8C4}" type="sibTrans" cxnId="{A073DD69-9D5C-42CC-ABA0-AF926553DC43}">
      <dgm:prSet/>
      <dgm:spPr/>
      <dgm:t>
        <a:bodyPr/>
        <a:lstStyle/>
        <a:p>
          <a:endParaRPr lang="en-US"/>
        </a:p>
      </dgm:t>
    </dgm:pt>
    <dgm:pt modelId="{65149F4E-9757-494E-851B-FE7A73B86FD5}">
      <dgm:prSet/>
      <dgm:spPr/>
      <dgm:t>
        <a:bodyPr/>
        <a:lstStyle/>
        <a:p>
          <a:r>
            <a:rPr lang="en-US"/>
            <a:t>Sex discrimination (including sex-based harassment between employees) not including sex-based harassment with student party</a:t>
          </a:r>
        </a:p>
      </dgm:t>
    </dgm:pt>
    <dgm:pt modelId="{DF3D7E1B-54EB-4F13-97B5-D1B3B0097437}" type="parTrans" cxnId="{8FDF66B7-2F85-4914-A222-74AA65D24F0F}">
      <dgm:prSet/>
      <dgm:spPr/>
      <dgm:t>
        <a:bodyPr/>
        <a:lstStyle/>
        <a:p>
          <a:endParaRPr lang="en-US"/>
        </a:p>
      </dgm:t>
    </dgm:pt>
    <dgm:pt modelId="{E5A75ECE-9F65-4202-99B9-250247730F77}" type="sibTrans" cxnId="{8FDF66B7-2F85-4914-A222-74AA65D24F0F}">
      <dgm:prSet/>
      <dgm:spPr/>
      <dgm:t>
        <a:bodyPr/>
        <a:lstStyle/>
        <a:p>
          <a:endParaRPr lang="en-US"/>
        </a:p>
      </dgm:t>
    </dgm:pt>
    <dgm:pt modelId="{7B7BA058-C6F2-4466-87CB-01A9FC481803}">
      <dgm:prSet/>
      <dgm:spPr/>
      <dgm:t>
        <a:bodyPr/>
        <a:lstStyle/>
        <a:p>
          <a:r>
            <a:rPr lang="en-US"/>
            <a:t>Student Involved Complaints</a:t>
          </a:r>
        </a:p>
      </dgm:t>
    </dgm:pt>
    <dgm:pt modelId="{724D4505-0A31-4DF8-8917-75FD0A1256E9}" type="parTrans" cxnId="{5762746F-5838-46EB-8553-9659E5A44D86}">
      <dgm:prSet/>
      <dgm:spPr/>
      <dgm:t>
        <a:bodyPr/>
        <a:lstStyle/>
        <a:p>
          <a:endParaRPr lang="en-US"/>
        </a:p>
      </dgm:t>
    </dgm:pt>
    <dgm:pt modelId="{F0FA6A44-A7BC-449E-8A3D-80811777CC80}" type="sibTrans" cxnId="{5762746F-5838-46EB-8553-9659E5A44D86}">
      <dgm:prSet/>
      <dgm:spPr/>
      <dgm:t>
        <a:bodyPr/>
        <a:lstStyle/>
        <a:p>
          <a:endParaRPr lang="en-US"/>
        </a:p>
      </dgm:t>
    </dgm:pt>
    <dgm:pt modelId="{A3D53642-04A3-421E-B94D-EA0839D09899}">
      <dgm:prSet/>
      <dgm:spPr/>
      <dgm:t>
        <a:bodyPr/>
        <a:lstStyle/>
        <a:p>
          <a:r>
            <a:rPr lang="en-US"/>
            <a:t>Sex-based harassment with a student party</a:t>
          </a:r>
        </a:p>
      </dgm:t>
    </dgm:pt>
    <dgm:pt modelId="{7A9EDC93-A401-46E0-B52C-DC8CBED8E4F3}" type="parTrans" cxnId="{CD9AC6B8-1D1C-42A1-8FF2-FE735C5FA75E}">
      <dgm:prSet/>
      <dgm:spPr/>
      <dgm:t>
        <a:bodyPr/>
        <a:lstStyle/>
        <a:p>
          <a:endParaRPr lang="en-US"/>
        </a:p>
      </dgm:t>
    </dgm:pt>
    <dgm:pt modelId="{E83B5FCF-D155-4366-932B-123118147102}" type="sibTrans" cxnId="{CD9AC6B8-1D1C-42A1-8FF2-FE735C5FA75E}">
      <dgm:prSet/>
      <dgm:spPr/>
      <dgm:t>
        <a:bodyPr/>
        <a:lstStyle/>
        <a:p>
          <a:endParaRPr lang="en-US"/>
        </a:p>
      </dgm:t>
    </dgm:pt>
    <dgm:pt modelId="{778E6606-278E-445B-B60D-79E6CBA2997B}">
      <dgm:prSet/>
      <dgm:spPr/>
      <dgm:t>
        <a:bodyPr/>
        <a:lstStyle/>
        <a:p>
          <a:r>
            <a:rPr lang="en-US"/>
            <a:t>Through HR</a:t>
          </a:r>
        </a:p>
      </dgm:t>
    </dgm:pt>
    <dgm:pt modelId="{069D8BAD-A50B-46A2-AFE1-261EF249D89B}" type="parTrans" cxnId="{48EB97B6-712A-4CE0-B2AD-DB3CEC8013A1}">
      <dgm:prSet/>
      <dgm:spPr/>
    </dgm:pt>
    <dgm:pt modelId="{5F91DC1D-4969-4357-B3F5-490F48CCDE74}" type="sibTrans" cxnId="{48EB97B6-712A-4CE0-B2AD-DB3CEC8013A1}">
      <dgm:prSet/>
      <dgm:spPr/>
    </dgm:pt>
    <dgm:pt modelId="{47C35341-7234-4C5A-84CE-06CBC84B0CE8}">
      <dgm:prSet/>
      <dgm:spPr/>
      <dgm:t>
        <a:bodyPr/>
        <a:lstStyle/>
        <a:p>
          <a:r>
            <a:rPr lang="en-US"/>
            <a:t>Student respondent- through Title IX/Student Conduct</a:t>
          </a:r>
        </a:p>
      </dgm:t>
    </dgm:pt>
    <dgm:pt modelId="{CCA2FE4F-8089-4F06-914F-65DD3BAE30CA}" type="parTrans" cxnId="{9F3D434C-B152-4AE1-9C19-05A7E40117D1}">
      <dgm:prSet/>
      <dgm:spPr/>
    </dgm:pt>
    <dgm:pt modelId="{0909A6B4-5DE6-4FC0-959D-A701491AE3A3}" type="sibTrans" cxnId="{9F3D434C-B152-4AE1-9C19-05A7E40117D1}">
      <dgm:prSet/>
      <dgm:spPr/>
    </dgm:pt>
    <dgm:pt modelId="{943EBFB6-9C77-44CA-A501-E444D6A5965B}">
      <dgm:prSet/>
      <dgm:spPr/>
      <dgm:t>
        <a:bodyPr/>
        <a:lstStyle/>
        <a:p>
          <a:r>
            <a:rPr lang="en-US"/>
            <a:t>Employee respondent- through HR</a:t>
          </a:r>
        </a:p>
      </dgm:t>
    </dgm:pt>
    <dgm:pt modelId="{907F5494-6894-45AF-9AA6-65045C5384A6}" type="parTrans" cxnId="{F865F75C-6B3F-43C9-A255-F5523C3BD4B2}">
      <dgm:prSet/>
      <dgm:spPr/>
    </dgm:pt>
    <dgm:pt modelId="{C997F16A-0FB2-49F2-8F5C-6832A2D8E495}" type="sibTrans" cxnId="{F865F75C-6B3F-43C9-A255-F5523C3BD4B2}">
      <dgm:prSet/>
      <dgm:spPr/>
    </dgm:pt>
    <dgm:pt modelId="{75AE461B-8F93-4ADC-B99D-F391AEE20445}" type="pres">
      <dgm:prSet presAssocID="{74CA38EE-5AE8-4DCD-9D9B-7ED7B9529A0D}" presName="Name0" presStyleCnt="0">
        <dgm:presLayoutVars>
          <dgm:dir/>
          <dgm:animLvl val="lvl"/>
          <dgm:resizeHandles val="exact"/>
        </dgm:presLayoutVars>
      </dgm:prSet>
      <dgm:spPr/>
    </dgm:pt>
    <dgm:pt modelId="{C87AA2DE-3F65-4747-B0AB-1B23CF8008F5}" type="pres">
      <dgm:prSet presAssocID="{ED2316DE-AF71-4519-8F7A-5CACA783A052}" presName="linNode" presStyleCnt="0"/>
      <dgm:spPr/>
    </dgm:pt>
    <dgm:pt modelId="{364674B1-B3EC-44FF-8DDA-B9BCBEC644DF}" type="pres">
      <dgm:prSet presAssocID="{ED2316DE-AF71-4519-8F7A-5CACA783A052}" presName="parentText" presStyleLbl="node1" presStyleIdx="0" presStyleCnt="2">
        <dgm:presLayoutVars>
          <dgm:chMax val="1"/>
          <dgm:bulletEnabled val="1"/>
        </dgm:presLayoutVars>
      </dgm:prSet>
      <dgm:spPr/>
    </dgm:pt>
    <dgm:pt modelId="{4299793A-EC58-4A35-A3B7-1241A8E07A3D}" type="pres">
      <dgm:prSet presAssocID="{ED2316DE-AF71-4519-8F7A-5CACA783A052}" presName="descendantText" presStyleLbl="alignAccFollowNode1" presStyleIdx="0" presStyleCnt="2">
        <dgm:presLayoutVars>
          <dgm:bulletEnabled val="1"/>
        </dgm:presLayoutVars>
      </dgm:prSet>
      <dgm:spPr/>
    </dgm:pt>
    <dgm:pt modelId="{776DC8E3-3295-4C4F-A8AD-1656BE4855DB}" type="pres">
      <dgm:prSet presAssocID="{FD178BD3-BB74-4F9B-BAA0-F66DD2CBB8C4}" presName="sp" presStyleCnt="0"/>
      <dgm:spPr/>
    </dgm:pt>
    <dgm:pt modelId="{80A52278-804F-4C32-839A-46E8F67151FE}" type="pres">
      <dgm:prSet presAssocID="{7B7BA058-C6F2-4466-87CB-01A9FC481803}" presName="linNode" presStyleCnt="0"/>
      <dgm:spPr/>
    </dgm:pt>
    <dgm:pt modelId="{1831B627-55D1-4389-92E9-95DA2B2A2FDC}" type="pres">
      <dgm:prSet presAssocID="{7B7BA058-C6F2-4466-87CB-01A9FC481803}" presName="parentText" presStyleLbl="node1" presStyleIdx="1" presStyleCnt="2">
        <dgm:presLayoutVars>
          <dgm:chMax val="1"/>
          <dgm:bulletEnabled val="1"/>
        </dgm:presLayoutVars>
      </dgm:prSet>
      <dgm:spPr/>
    </dgm:pt>
    <dgm:pt modelId="{34CDFC11-DA2E-4FD0-972D-E61E4A2E9626}" type="pres">
      <dgm:prSet presAssocID="{7B7BA058-C6F2-4466-87CB-01A9FC481803}" presName="descendantText" presStyleLbl="alignAccFollowNode1" presStyleIdx="1" presStyleCnt="2">
        <dgm:presLayoutVars>
          <dgm:bulletEnabled val="1"/>
        </dgm:presLayoutVars>
      </dgm:prSet>
      <dgm:spPr/>
    </dgm:pt>
  </dgm:ptLst>
  <dgm:cxnLst>
    <dgm:cxn modelId="{DF82E803-6645-4AC1-BDC0-BAAE35D234E8}" type="presOf" srcId="{ED2316DE-AF71-4519-8F7A-5CACA783A052}" destId="{364674B1-B3EC-44FF-8DDA-B9BCBEC644DF}" srcOrd="0" destOrd="0" presId="urn:microsoft.com/office/officeart/2005/8/layout/vList5"/>
    <dgm:cxn modelId="{F865F75C-6B3F-43C9-A255-F5523C3BD4B2}" srcId="{A3D53642-04A3-421E-B94D-EA0839D09899}" destId="{943EBFB6-9C77-44CA-A501-E444D6A5965B}" srcOrd="1" destOrd="0" parTransId="{907F5494-6894-45AF-9AA6-65045C5384A6}" sibTransId="{C997F16A-0FB2-49F2-8F5C-6832A2D8E495}"/>
    <dgm:cxn modelId="{A073DD69-9D5C-42CC-ABA0-AF926553DC43}" srcId="{74CA38EE-5AE8-4DCD-9D9B-7ED7B9529A0D}" destId="{ED2316DE-AF71-4519-8F7A-5CACA783A052}" srcOrd="0" destOrd="0" parTransId="{B77FD719-2EFB-410B-9C17-BB988CF6FBD5}" sibTransId="{FD178BD3-BB74-4F9B-BAA0-F66DD2CBB8C4}"/>
    <dgm:cxn modelId="{9808C26A-A38A-427B-8DC5-4098343FC18E}" type="presOf" srcId="{65149F4E-9757-494E-851B-FE7A73B86FD5}" destId="{4299793A-EC58-4A35-A3B7-1241A8E07A3D}" srcOrd="0" destOrd="0" presId="urn:microsoft.com/office/officeart/2005/8/layout/vList5"/>
    <dgm:cxn modelId="{9F3D434C-B152-4AE1-9C19-05A7E40117D1}" srcId="{A3D53642-04A3-421E-B94D-EA0839D09899}" destId="{47C35341-7234-4C5A-84CE-06CBC84B0CE8}" srcOrd="0" destOrd="0" parTransId="{CCA2FE4F-8089-4F06-914F-65DD3BAE30CA}" sibTransId="{0909A6B4-5DE6-4FC0-959D-A701491AE3A3}"/>
    <dgm:cxn modelId="{5762746F-5838-46EB-8553-9659E5A44D86}" srcId="{74CA38EE-5AE8-4DCD-9D9B-7ED7B9529A0D}" destId="{7B7BA058-C6F2-4466-87CB-01A9FC481803}" srcOrd="1" destOrd="0" parTransId="{724D4505-0A31-4DF8-8917-75FD0A1256E9}" sibTransId="{F0FA6A44-A7BC-449E-8A3D-80811777CC80}"/>
    <dgm:cxn modelId="{BE598F9A-28EA-48C7-9884-17773F810C52}" type="presOf" srcId="{A3D53642-04A3-421E-B94D-EA0839D09899}" destId="{34CDFC11-DA2E-4FD0-972D-E61E4A2E9626}" srcOrd="0" destOrd="0" presId="urn:microsoft.com/office/officeart/2005/8/layout/vList5"/>
    <dgm:cxn modelId="{B455C5AE-0572-43DB-8AA8-052574A831EF}" type="presOf" srcId="{7B7BA058-C6F2-4466-87CB-01A9FC481803}" destId="{1831B627-55D1-4389-92E9-95DA2B2A2FDC}" srcOrd="0" destOrd="0" presId="urn:microsoft.com/office/officeart/2005/8/layout/vList5"/>
    <dgm:cxn modelId="{5D977AB6-C6A5-4EA5-9F91-BEFA16406B46}" type="presOf" srcId="{943EBFB6-9C77-44CA-A501-E444D6A5965B}" destId="{34CDFC11-DA2E-4FD0-972D-E61E4A2E9626}" srcOrd="0" destOrd="2" presId="urn:microsoft.com/office/officeart/2005/8/layout/vList5"/>
    <dgm:cxn modelId="{48EB97B6-712A-4CE0-B2AD-DB3CEC8013A1}" srcId="{ED2316DE-AF71-4519-8F7A-5CACA783A052}" destId="{778E6606-278E-445B-B60D-79E6CBA2997B}" srcOrd="1" destOrd="0" parTransId="{069D8BAD-A50B-46A2-AFE1-261EF249D89B}" sibTransId="{5F91DC1D-4969-4357-B3F5-490F48CCDE74}"/>
    <dgm:cxn modelId="{8FDF66B7-2F85-4914-A222-74AA65D24F0F}" srcId="{ED2316DE-AF71-4519-8F7A-5CACA783A052}" destId="{65149F4E-9757-494E-851B-FE7A73B86FD5}" srcOrd="0" destOrd="0" parTransId="{DF3D7E1B-54EB-4F13-97B5-D1B3B0097437}" sibTransId="{E5A75ECE-9F65-4202-99B9-250247730F77}"/>
    <dgm:cxn modelId="{CD9AC6B8-1D1C-42A1-8FF2-FE735C5FA75E}" srcId="{7B7BA058-C6F2-4466-87CB-01A9FC481803}" destId="{A3D53642-04A3-421E-B94D-EA0839D09899}" srcOrd="0" destOrd="0" parTransId="{7A9EDC93-A401-46E0-B52C-DC8CBED8E4F3}" sibTransId="{E83B5FCF-D155-4366-932B-123118147102}"/>
    <dgm:cxn modelId="{97A22DCA-4846-48C5-BD8D-0A9383BC246A}" type="presOf" srcId="{47C35341-7234-4C5A-84CE-06CBC84B0CE8}" destId="{34CDFC11-DA2E-4FD0-972D-E61E4A2E9626}" srcOrd="0" destOrd="1" presId="urn:microsoft.com/office/officeart/2005/8/layout/vList5"/>
    <dgm:cxn modelId="{D509E3CE-3EDB-46E9-91C8-8BFFAE86CCA3}" type="presOf" srcId="{778E6606-278E-445B-B60D-79E6CBA2997B}" destId="{4299793A-EC58-4A35-A3B7-1241A8E07A3D}" srcOrd="0" destOrd="1" presId="urn:microsoft.com/office/officeart/2005/8/layout/vList5"/>
    <dgm:cxn modelId="{07E369FB-A317-4C08-AFAF-E63C720E793B}" type="presOf" srcId="{74CA38EE-5AE8-4DCD-9D9B-7ED7B9529A0D}" destId="{75AE461B-8F93-4ADC-B99D-F391AEE20445}" srcOrd="0" destOrd="0" presId="urn:microsoft.com/office/officeart/2005/8/layout/vList5"/>
    <dgm:cxn modelId="{4117117E-FBD6-4FF3-93CC-9BEAAE0CA89D}" type="presParOf" srcId="{75AE461B-8F93-4ADC-B99D-F391AEE20445}" destId="{C87AA2DE-3F65-4747-B0AB-1B23CF8008F5}" srcOrd="0" destOrd="0" presId="urn:microsoft.com/office/officeart/2005/8/layout/vList5"/>
    <dgm:cxn modelId="{67841AF0-18AA-48E0-8AB8-4BA8C9A24A3D}" type="presParOf" srcId="{C87AA2DE-3F65-4747-B0AB-1B23CF8008F5}" destId="{364674B1-B3EC-44FF-8DDA-B9BCBEC644DF}" srcOrd="0" destOrd="0" presId="urn:microsoft.com/office/officeart/2005/8/layout/vList5"/>
    <dgm:cxn modelId="{CABBC3E2-BE81-4FCB-A339-EEA547CB6DA0}" type="presParOf" srcId="{C87AA2DE-3F65-4747-B0AB-1B23CF8008F5}" destId="{4299793A-EC58-4A35-A3B7-1241A8E07A3D}" srcOrd="1" destOrd="0" presId="urn:microsoft.com/office/officeart/2005/8/layout/vList5"/>
    <dgm:cxn modelId="{09A5EE19-CB9F-4718-BC41-2AA6748D6D2C}" type="presParOf" srcId="{75AE461B-8F93-4ADC-B99D-F391AEE20445}" destId="{776DC8E3-3295-4C4F-A8AD-1656BE4855DB}" srcOrd="1" destOrd="0" presId="urn:microsoft.com/office/officeart/2005/8/layout/vList5"/>
    <dgm:cxn modelId="{FFF5AC2A-B217-4E77-BDA3-97AE414D6A94}" type="presParOf" srcId="{75AE461B-8F93-4ADC-B99D-F391AEE20445}" destId="{80A52278-804F-4C32-839A-46E8F67151FE}" srcOrd="2" destOrd="0" presId="urn:microsoft.com/office/officeart/2005/8/layout/vList5"/>
    <dgm:cxn modelId="{4462E00E-84EC-445E-8CCC-F50D334AA37B}" type="presParOf" srcId="{80A52278-804F-4C32-839A-46E8F67151FE}" destId="{1831B627-55D1-4389-92E9-95DA2B2A2FDC}" srcOrd="0" destOrd="0" presId="urn:microsoft.com/office/officeart/2005/8/layout/vList5"/>
    <dgm:cxn modelId="{4F14E341-3EF0-4E3E-A83A-C0A01972A456}" type="presParOf" srcId="{80A52278-804F-4C32-839A-46E8F67151FE}" destId="{34CDFC11-DA2E-4FD0-972D-E61E4A2E962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85822-114A-46A0-9782-9916076645EC}">
      <dsp:nvSpPr>
        <dsp:cNvPr id="0" name=""/>
        <dsp:cNvSpPr/>
      </dsp:nvSpPr>
      <dsp:spPr>
        <a:xfrm>
          <a:off x="1879" y="0"/>
          <a:ext cx="4008592" cy="13181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No outcome from injunction</a:t>
          </a:r>
        </a:p>
      </dsp:txBody>
      <dsp:txXfrm>
        <a:off x="40488" y="38609"/>
        <a:ext cx="3931374" cy="1240978"/>
      </dsp:txXfrm>
    </dsp:sp>
    <dsp:sp modelId="{22E8A8F1-4689-42E7-A153-B58C23629FCF}">
      <dsp:nvSpPr>
        <dsp:cNvPr id="0" name=""/>
        <dsp:cNvSpPr/>
      </dsp:nvSpPr>
      <dsp:spPr>
        <a:xfrm>
          <a:off x="4411331" y="162032"/>
          <a:ext cx="849821" cy="9941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411331" y="360858"/>
        <a:ext cx="594875" cy="596478"/>
      </dsp:txXfrm>
    </dsp:sp>
    <dsp:sp modelId="{28973669-66BD-4EBB-8AF3-8FA37BA88953}">
      <dsp:nvSpPr>
        <dsp:cNvPr id="0" name=""/>
        <dsp:cNvSpPr/>
      </dsp:nvSpPr>
      <dsp:spPr>
        <a:xfrm>
          <a:off x="5613908" y="0"/>
          <a:ext cx="4008592" cy="13181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-Incidents falling under 2020 jurisdiction- Last year’s policy</a:t>
          </a:r>
        </a:p>
        <a:p>
          <a:pPr marL="0" lvl="0" indent="0" algn="ctr" defTabSz="711200">
            <a:lnSpc>
              <a:spcPct val="90000"/>
            </a:lnSpc>
            <a:spcBef>
              <a:spcPct val="0"/>
            </a:spcBef>
            <a:spcAft>
              <a:spcPct val="35000"/>
            </a:spcAft>
            <a:buNone/>
          </a:pPr>
          <a:r>
            <a:rPr lang="en-US" sz="1600" kern="1200"/>
            <a:t>-Incidents outside of 2020 jurisdiction- Sex-based Harassment and Discrimination Policy</a:t>
          </a:r>
        </a:p>
      </dsp:txBody>
      <dsp:txXfrm>
        <a:off x="5652517" y="38609"/>
        <a:ext cx="3931374" cy="1240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85822-114A-46A0-9782-9916076645EC}">
      <dsp:nvSpPr>
        <dsp:cNvPr id="0" name=""/>
        <dsp:cNvSpPr/>
      </dsp:nvSpPr>
      <dsp:spPr>
        <a:xfrm>
          <a:off x="1879" y="0"/>
          <a:ext cx="4008592" cy="13181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Injunction is lifted</a:t>
          </a:r>
        </a:p>
      </dsp:txBody>
      <dsp:txXfrm>
        <a:off x="40488" y="38609"/>
        <a:ext cx="3931374" cy="1240978"/>
      </dsp:txXfrm>
    </dsp:sp>
    <dsp:sp modelId="{22E8A8F1-4689-42E7-A153-B58C23629FCF}">
      <dsp:nvSpPr>
        <dsp:cNvPr id="0" name=""/>
        <dsp:cNvSpPr/>
      </dsp:nvSpPr>
      <dsp:spPr>
        <a:xfrm>
          <a:off x="4411331" y="162032"/>
          <a:ext cx="849821" cy="9941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411331" y="360858"/>
        <a:ext cx="594875" cy="596478"/>
      </dsp:txXfrm>
    </dsp:sp>
    <dsp:sp modelId="{28973669-66BD-4EBB-8AF3-8FA37BA88953}">
      <dsp:nvSpPr>
        <dsp:cNvPr id="0" name=""/>
        <dsp:cNvSpPr/>
      </dsp:nvSpPr>
      <dsp:spPr>
        <a:xfrm>
          <a:off x="5613908" y="0"/>
          <a:ext cx="4008592" cy="13181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-Incidents occurring on or after August 1, 2024- Sex-based Harassment and Discrimination Policy</a:t>
          </a:r>
        </a:p>
        <a:p>
          <a:pPr marL="0" lvl="0" indent="0" algn="ctr" defTabSz="666750">
            <a:lnSpc>
              <a:spcPct val="90000"/>
            </a:lnSpc>
            <a:spcBef>
              <a:spcPct val="0"/>
            </a:spcBef>
            <a:spcAft>
              <a:spcPct val="35000"/>
            </a:spcAft>
            <a:buNone/>
          </a:pPr>
          <a:r>
            <a:rPr lang="en-US" sz="1500" kern="1200"/>
            <a:t>-Incidents occurring prior to August 1, 2024- Policy in place at time of incident</a:t>
          </a:r>
        </a:p>
      </dsp:txBody>
      <dsp:txXfrm>
        <a:off x="5652517" y="38609"/>
        <a:ext cx="3931374" cy="12409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85822-114A-46A0-9782-9916076645EC}">
      <dsp:nvSpPr>
        <dsp:cNvPr id="0" name=""/>
        <dsp:cNvSpPr/>
      </dsp:nvSpPr>
      <dsp:spPr>
        <a:xfrm>
          <a:off x="1879" y="0"/>
          <a:ext cx="4008592" cy="13181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prstClr val="white"/>
              </a:solidFill>
              <a:latin typeface="Sabon Next LT"/>
              <a:ea typeface="+mn-ea"/>
              <a:cs typeface="+mn-cs"/>
            </a:rPr>
            <a:t>Injunction is made permanent for some or all of final rule</a:t>
          </a:r>
        </a:p>
      </dsp:txBody>
      <dsp:txXfrm>
        <a:off x="40488" y="38609"/>
        <a:ext cx="3931374" cy="1240978"/>
      </dsp:txXfrm>
    </dsp:sp>
    <dsp:sp modelId="{22E8A8F1-4689-42E7-A153-B58C23629FCF}">
      <dsp:nvSpPr>
        <dsp:cNvPr id="0" name=""/>
        <dsp:cNvSpPr/>
      </dsp:nvSpPr>
      <dsp:spPr>
        <a:xfrm>
          <a:off x="4411331" y="162032"/>
          <a:ext cx="849821" cy="9941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866900">
            <a:lnSpc>
              <a:spcPct val="90000"/>
            </a:lnSpc>
            <a:spcBef>
              <a:spcPct val="0"/>
            </a:spcBef>
            <a:spcAft>
              <a:spcPct val="35000"/>
            </a:spcAft>
            <a:buNone/>
          </a:pPr>
          <a:endParaRPr lang="en-US" sz="4200" kern="1200"/>
        </a:p>
      </dsp:txBody>
      <dsp:txXfrm>
        <a:off x="4411331" y="360858"/>
        <a:ext cx="594875" cy="596478"/>
      </dsp:txXfrm>
    </dsp:sp>
    <dsp:sp modelId="{28973669-66BD-4EBB-8AF3-8FA37BA88953}">
      <dsp:nvSpPr>
        <dsp:cNvPr id="0" name=""/>
        <dsp:cNvSpPr/>
      </dsp:nvSpPr>
      <dsp:spPr>
        <a:xfrm>
          <a:off x="5613908" y="0"/>
          <a:ext cx="4008592" cy="13181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solidFill>
                <a:prstClr val="white"/>
              </a:solidFill>
              <a:latin typeface="Sabon Next LT"/>
              <a:ea typeface="+mn-ea"/>
              <a:cs typeface="+mn-cs"/>
            </a:rPr>
            <a:t>-Likely revert to last year’s policy with nuances</a:t>
          </a:r>
        </a:p>
      </dsp:txBody>
      <dsp:txXfrm>
        <a:off x="5652517" y="38609"/>
        <a:ext cx="3931374" cy="12409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9793A-EC58-4A35-A3B7-1241A8E07A3D}">
      <dsp:nvSpPr>
        <dsp:cNvPr id="0" name=""/>
        <dsp:cNvSpPr/>
      </dsp:nvSpPr>
      <dsp:spPr>
        <a:xfrm rot="5400000">
          <a:off x="6377475" y="-2400633"/>
          <a:ext cx="1540862" cy="6727441"/>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a:t>Sex discrimination (including sex-based harassment between employees) not including sex-based harassment with student party</a:t>
          </a:r>
        </a:p>
      </dsp:txBody>
      <dsp:txXfrm rot="-5400000">
        <a:off x="3784186" y="267875"/>
        <a:ext cx="6652222" cy="1390424"/>
      </dsp:txXfrm>
    </dsp:sp>
    <dsp:sp modelId="{364674B1-B3EC-44FF-8DDA-B9BCBEC644DF}">
      <dsp:nvSpPr>
        <dsp:cNvPr id="0" name=""/>
        <dsp:cNvSpPr/>
      </dsp:nvSpPr>
      <dsp:spPr>
        <a:xfrm>
          <a:off x="0" y="48"/>
          <a:ext cx="3784185" cy="1926078"/>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a:t>106.45</a:t>
          </a:r>
        </a:p>
      </dsp:txBody>
      <dsp:txXfrm>
        <a:off x="94023" y="94071"/>
        <a:ext cx="3596139" cy="1738032"/>
      </dsp:txXfrm>
    </dsp:sp>
    <dsp:sp modelId="{34CDFC11-DA2E-4FD0-972D-E61E4A2E9626}">
      <dsp:nvSpPr>
        <dsp:cNvPr id="0" name=""/>
        <dsp:cNvSpPr/>
      </dsp:nvSpPr>
      <dsp:spPr>
        <a:xfrm rot="5400000">
          <a:off x="6377475" y="-378251"/>
          <a:ext cx="1540862" cy="6727441"/>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a:t>Sex-based harassment with a student party</a:t>
          </a:r>
        </a:p>
      </dsp:txBody>
      <dsp:txXfrm rot="-5400000">
        <a:off x="3784186" y="2290257"/>
        <a:ext cx="6652222" cy="1390424"/>
      </dsp:txXfrm>
    </dsp:sp>
    <dsp:sp modelId="{1831B627-55D1-4389-92E9-95DA2B2A2FDC}">
      <dsp:nvSpPr>
        <dsp:cNvPr id="0" name=""/>
        <dsp:cNvSpPr/>
      </dsp:nvSpPr>
      <dsp:spPr>
        <a:xfrm>
          <a:off x="0" y="2022430"/>
          <a:ext cx="3784185" cy="1926078"/>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US" sz="6500" kern="1200"/>
            <a:t>106.46</a:t>
          </a:r>
        </a:p>
      </dsp:txBody>
      <dsp:txXfrm>
        <a:off x="94023" y="2116453"/>
        <a:ext cx="3596139" cy="17380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9793A-EC58-4A35-A3B7-1241A8E07A3D}">
      <dsp:nvSpPr>
        <dsp:cNvPr id="0" name=""/>
        <dsp:cNvSpPr/>
      </dsp:nvSpPr>
      <dsp:spPr>
        <a:xfrm rot="5400000">
          <a:off x="6377475" y="-2400633"/>
          <a:ext cx="1540862" cy="6727441"/>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Sex discrimination (including sex-based harassment between employees) not including sex-based harassment with student party</a:t>
          </a:r>
        </a:p>
        <a:p>
          <a:pPr marL="228600" lvl="1" indent="-228600" algn="l" defTabSz="933450">
            <a:lnSpc>
              <a:spcPct val="90000"/>
            </a:lnSpc>
            <a:spcBef>
              <a:spcPct val="0"/>
            </a:spcBef>
            <a:spcAft>
              <a:spcPct val="15000"/>
            </a:spcAft>
            <a:buChar char="•"/>
          </a:pPr>
          <a:r>
            <a:rPr lang="en-US" sz="2100" kern="1200"/>
            <a:t>Through HR</a:t>
          </a:r>
        </a:p>
      </dsp:txBody>
      <dsp:txXfrm rot="-5400000">
        <a:off x="3784186" y="267875"/>
        <a:ext cx="6652222" cy="1390424"/>
      </dsp:txXfrm>
    </dsp:sp>
    <dsp:sp modelId="{364674B1-B3EC-44FF-8DDA-B9BCBEC644DF}">
      <dsp:nvSpPr>
        <dsp:cNvPr id="0" name=""/>
        <dsp:cNvSpPr/>
      </dsp:nvSpPr>
      <dsp:spPr>
        <a:xfrm>
          <a:off x="0" y="48"/>
          <a:ext cx="3784185" cy="1926078"/>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a:t>Employee Only Complaints</a:t>
          </a:r>
        </a:p>
      </dsp:txBody>
      <dsp:txXfrm>
        <a:off x="94023" y="94071"/>
        <a:ext cx="3596139" cy="1738032"/>
      </dsp:txXfrm>
    </dsp:sp>
    <dsp:sp modelId="{34CDFC11-DA2E-4FD0-972D-E61E4A2E9626}">
      <dsp:nvSpPr>
        <dsp:cNvPr id="0" name=""/>
        <dsp:cNvSpPr/>
      </dsp:nvSpPr>
      <dsp:spPr>
        <a:xfrm rot="5400000">
          <a:off x="6377475" y="-378251"/>
          <a:ext cx="1540862" cy="6727441"/>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Sex-based harassment with a student party</a:t>
          </a:r>
        </a:p>
        <a:p>
          <a:pPr marL="457200" lvl="2" indent="-228600" algn="l" defTabSz="933450">
            <a:lnSpc>
              <a:spcPct val="90000"/>
            </a:lnSpc>
            <a:spcBef>
              <a:spcPct val="0"/>
            </a:spcBef>
            <a:spcAft>
              <a:spcPct val="15000"/>
            </a:spcAft>
            <a:buChar char="•"/>
          </a:pPr>
          <a:r>
            <a:rPr lang="en-US" sz="2100" kern="1200"/>
            <a:t>Student respondent- through Title IX/Student Conduct</a:t>
          </a:r>
        </a:p>
        <a:p>
          <a:pPr marL="457200" lvl="2" indent="-228600" algn="l" defTabSz="933450">
            <a:lnSpc>
              <a:spcPct val="90000"/>
            </a:lnSpc>
            <a:spcBef>
              <a:spcPct val="0"/>
            </a:spcBef>
            <a:spcAft>
              <a:spcPct val="15000"/>
            </a:spcAft>
            <a:buChar char="•"/>
          </a:pPr>
          <a:r>
            <a:rPr lang="en-US" sz="2100" kern="1200"/>
            <a:t>Employee respondent- through HR</a:t>
          </a:r>
        </a:p>
      </dsp:txBody>
      <dsp:txXfrm rot="-5400000">
        <a:off x="3784186" y="2290257"/>
        <a:ext cx="6652222" cy="1390424"/>
      </dsp:txXfrm>
    </dsp:sp>
    <dsp:sp modelId="{1831B627-55D1-4389-92E9-95DA2B2A2FDC}">
      <dsp:nvSpPr>
        <dsp:cNvPr id="0" name=""/>
        <dsp:cNvSpPr/>
      </dsp:nvSpPr>
      <dsp:spPr>
        <a:xfrm>
          <a:off x="0" y="2022430"/>
          <a:ext cx="3784185" cy="1926078"/>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a:t>Student Involved Complaints</a:t>
          </a:r>
        </a:p>
      </dsp:txBody>
      <dsp:txXfrm>
        <a:off x="94023" y="2116453"/>
        <a:ext cx="3596139" cy="173803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AA970FB6-164E-0840-A35B-09E9F3D45F76}" type="datetimeyyyy">
              <a:rPr lang="en-US" smtClean="0"/>
              <a:t>2024</a:t>
            </a:fld>
            <a:endParaRPr lang="en-US"/>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587736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4036172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1550697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386017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497241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119065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1218448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2180381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2991415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1963185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3965101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marL="228600" indent="-228600">
              <a:buAutoNum type="arabicPeriod"/>
            </a:pPr>
            <a:r>
              <a:rPr lang="en-US"/>
              <a:t>Introductions and what brings you back to this work?</a:t>
            </a:r>
          </a:p>
          <a:p>
            <a:pPr marL="228600" indent="-228600">
              <a:buAutoNum type="arabicPeriod"/>
            </a:pPr>
            <a:r>
              <a:rPr lang="en-US"/>
              <a:t>What do you need from the people on this call to be successful in your role?</a:t>
            </a:r>
          </a:p>
        </p:txBody>
      </p:sp>
    </p:spTree>
    <p:extLst>
      <p:ext uri="{BB962C8B-B14F-4D97-AF65-F5344CB8AC3E}">
        <p14:creationId xmlns:p14="http://schemas.microsoft.com/office/powerpoint/2010/main" val="1019397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83197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4269968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sz="1800" i="1" kern="1200" spc="-10">
                <a:solidFill>
                  <a:srgbClr val="000000"/>
                </a:solidFill>
                <a:effectLst/>
                <a:latin typeface="Calibri" panose="020F0502020204030204" pitchFamily="34" charset="0"/>
                <a:ea typeface="Calibri" panose="020F0502020204030204" pitchFamily="34" charset="0"/>
              </a:rPr>
              <a:t>Generally, consent consists of </a:t>
            </a:r>
            <a:r>
              <a:rPr lang="en-US" sz="1800" i="1" spc="-10">
                <a:solidFill>
                  <a:srgbClr val="000000"/>
                </a:solidFill>
                <a:effectLst/>
                <a:latin typeface="Calibri" panose="020F0502020204030204" pitchFamily="34" charset="0"/>
                <a:ea typeface="Calibri" panose="020F0502020204030204" pitchFamily="34" charset="0"/>
              </a:rPr>
              <a:t>clear, knowing, and voluntary words or actions that give permission to engage in sexual activity. In most cases, beginning to have sex without consent with someone who is asleep would violate policy, but in this case, the parties had a clearly established pattern of behavior relating to sexual activity, which included Sheldon waking Bianca up by beginning to have sex with her when she wore her green nightgown. Based on their established pattern of behavior, his initiation of sex while she was sleeping while wearing that green nightgown was reasonable and would not constitute a policy violation. Sheldon and Bianca developed their own pattern of communicating consent that differs from how the policy works, but they’re entitled to rely on that pattern unless they have an explicit conversation about changing the pattern on which they have come to rely. </a:t>
            </a:r>
            <a:endParaRPr lang="en-US"/>
          </a:p>
        </p:txBody>
      </p:sp>
    </p:spTree>
    <p:extLst>
      <p:ext uri="{BB962C8B-B14F-4D97-AF65-F5344CB8AC3E}">
        <p14:creationId xmlns:p14="http://schemas.microsoft.com/office/powerpoint/2010/main" val="1058592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87667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1668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1090998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354712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3636085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3664774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p:txBody>
      </p:sp>
    </p:spTree>
    <p:extLst>
      <p:ext uri="{BB962C8B-B14F-4D97-AF65-F5344CB8AC3E}">
        <p14:creationId xmlns:p14="http://schemas.microsoft.com/office/powerpoint/2010/main" val="1649742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a:t>Click to add title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hasCustomPrompt="1"/>
          </p:nvPr>
        </p:nvSpPr>
        <p:spPr/>
        <p:txBody>
          <a:bodyPr anchor="ctr" anchorCtr="0"/>
          <a:lstStyle/>
          <a:p>
            <a:r>
              <a:rPr lang="en-US"/>
              <a:t>Click to add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hasCustomPrompt="1"/>
          </p:nvPr>
        </p:nvSpPr>
        <p:spPr>
          <a:xfrm>
            <a:off x="758952" y="758952"/>
            <a:ext cx="3932237" cy="1524662"/>
          </a:xfrm>
        </p:spPr>
        <p:txBody>
          <a:bodyPr anchor="b"/>
          <a:lstStyle>
            <a:lvl1pPr>
              <a:lnSpc>
                <a:spcPct val="100000"/>
              </a:lnSpc>
              <a:defRPr sz="3200"/>
            </a:lvl1pPr>
          </a:lstStyle>
          <a:p>
            <a:r>
              <a:rPr lang="en-US"/>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a:p>
        </p:txBody>
      </p:sp>
      <p:sp>
        <p:nvSpPr>
          <p:cNvPr id="4" name="Text Placeholder 3"/>
          <p:cNvSpPr>
            <a:spLocks noGrp="1"/>
          </p:cNvSpPr>
          <p:nvPr>
            <p:ph type="body" sz="half" idx="2" hasCustomPrompt="1"/>
          </p:nvPr>
        </p:nvSpPr>
        <p:spPr>
          <a:xfrm>
            <a:off x="758952" y="2286000"/>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hasCustomPrompt="1"/>
          </p:nvPr>
        </p:nvSpPr>
        <p:spPr>
          <a:xfrm>
            <a:off x="760938" y="755372"/>
            <a:ext cx="3931920" cy="1527048"/>
          </a:xfrm>
        </p:spPr>
        <p:txBody>
          <a:bodyPr anchor="b"/>
          <a:lstStyle>
            <a:lvl1pPr>
              <a:lnSpc>
                <a:spcPct val="100000"/>
              </a:lnSpc>
              <a:defRPr sz="3200"/>
            </a:lvl1pPr>
          </a:lstStyle>
          <a:p>
            <a:r>
              <a:rPr lang="en-US"/>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a:p>
        </p:txBody>
      </p:sp>
      <p:sp>
        <p:nvSpPr>
          <p:cNvPr id="4" name="Text Placeholder 3"/>
          <p:cNvSpPr>
            <a:spLocks noGrp="1"/>
          </p:cNvSpPr>
          <p:nvPr>
            <p:ph type="body" sz="half" idx="2" hasCustomPrompt="1"/>
          </p:nvPr>
        </p:nvSpPr>
        <p:spPr>
          <a:xfrm>
            <a:off x="760938" y="2286001"/>
            <a:ext cx="39319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p>
        </p:txBody>
      </p:sp>
    </p:spTree>
    <p:extLst>
      <p:ext uri="{BB962C8B-B14F-4D97-AF65-F5344CB8AC3E}">
        <p14:creationId xmlns:p14="http://schemas.microsoft.com/office/powerpoint/2010/main" val="3249107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7B18B3B-4E64-4744-90A7-A413193C549E}"/>
              </a:ext>
            </a:extLst>
          </p:cNvPr>
          <p:cNvSpPr>
            <a:spLocks noGrp="1"/>
          </p:cNvSpPr>
          <p:nvPr>
            <p:ph type="subTitle" idx="1"/>
          </p:nvPr>
        </p:nvSpPr>
        <p:spPr>
          <a:xfrm>
            <a:off x="609600" y="2601119"/>
            <a:ext cx="10972800" cy="2732881"/>
          </a:xfrm>
          <a:prstGeom prst="rect">
            <a:avLst/>
          </a:prstGeom>
        </p:spPr>
        <p:txBody>
          <a:bodyPr/>
          <a:lstStyle>
            <a:lvl1pPr marL="0" indent="0" algn="ctr">
              <a:buNone/>
              <a:defRPr sz="2400" b="0" i="0">
                <a:latin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1">
            <a:extLst>
              <a:ext uri="{FF2B5EF4-FFF2-40B4-BE49-F238E27FC236}">
                <a16:creationId xmlns:a16="http://schemas.microsoft.com/office/drawing/2014/main" id="{D6F5E783-05D5-E34F-8CF7-6D02DD2108E2}"/>
              </a:ext>
            </a:extLst>
          </p:cNvPr>
          <p:cNvSpPr>
            <a:spLocks noGrp="1"/>
          </p:cNvSpPr>
          <p:nvPr>
            <p:ph type="ctrTitle"/>
          </p:nvPr>
        </p:nvSpPr>
        <p:spPr>
          <a:xfrm>
            <a:off x="609600" y="914400"/>
            <a:ext cx="10972800" cy="1473200"/>
          </a:xfrm>
          <a:prstGeom prst="rect">
            <a:avLst/>
          </a:prstGeom>
        </p:spPr>
        <p:txBody>
          <a:bodyPr anchor="b"/>
          <a:lstStyle>
            <a:lvl1pPr algn="ctr">
              <a:lnSpc>
                <a:spcPct val="80000"/>
              </a:lnSpc>
              <a:defRPr sz="4800" b="1" i="0" cap="all" baseline="0">
                <a:solidFill>
                  <a:srgbClr val="00B385"/>
                </a:solidFill>
                <a:latin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586941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add text</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FC59E1FC-CC92-6241-AF44-5BD19DCAF281}"/>
              </a:ext>
            </a:extLst>
          </p:cNvPr>
          <p:cNvSpPr>
            <a:spLocks noGrp="1"/>
          </p:cNvSpPr>
          <p:nvPr>
            <p:ph type="body" sz="half" idx="2"/>
          </p:nvPr>
        </p:nvSpPr>
        <p:spPr>
          <a:xfrm>
            <a:off x="840317" y="2209800"/>
            <a:ext cx="10640483" cy="3505200"/>
          </a:xfrm>
          <a:prstGeom prst="rect">
            <a:avLst/>
          </a:prstGeom>
        </p:spPr>
        <p:txBody>
          <a:bodyPr/>
          <a:lstStyle>
            <a:lvl1pPr marL="0" indent="0">
              <a:buNone/>
              <a:defRPr sz="1600" b="0" i="0">
                <a:latin typeface="Arial Narrow"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Title 1">
            <a:extLst>
              <a:ext uri="{FF2B5EF4-FFF2-40B4-BE49-F238E27FC236}">
                <a16:creationId xmlns:a16="http://schemas.microsoft.com/office/drawing/2014/main" id="{1E53639A-1292-014D-A817-84A7EB257CA5}"/>
              </a:ext>
            </a:extLst>
          </p:cNvPr>
          <p:cNvSpPr>
            <a:spLocks noGrp="1"/>
          </p:cNvSpPr>
          <p:nvPr>
            <p:ph type="ctrTitle"/>
          </p:nvPr>
        </p:nvSpPr>
        <p:spPr>
          <a:xfrm>
            <a:off x="836083" y="1019970"/>
            <a:ext cx="10651444" cy="1037431"/>
          </a:xfrm>
          <a:prstGeom prst="rect">
            <a:avLst/>
          </a:prstGeom>
        </p:spPr>
        <p:txBody>
          <a:bodyPr anchor="b"/>
          <a:lstStyle>
            <a:lvl1pPr algn="l">
              <a:lnSpc>
                <a:spcPct val="80000"/>
              </a:lnSpc>
              <a:defRPr sz="3600" b="1" i="0" cap="all" baseline="0">
                <a:solidFill>
                  <a:srgbClr val="00B385"/>
                </a:solidFill>
                <a:latin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772324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a:t>Click to add picture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a:t>Click to add text</a:t>
            </a:r>
          </a:p>
          <a:p>
            <a:pPr lvl="1"/>
            <a:r>
              <a:rPr lang="en-US"/>
              <a:t>Second level</a:t>
            </a:r>
          </a:p>
          <a:p>
            <a:pPr lvl="2"/>
            <a:r>
              <a:rPr lang="en-US"/>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a:t>Click to add picture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a:t>Click to add text</a:t>
            </a:r>
          </a:p>
          <a:p>
            <a:pPr lvl="1"/>
            <a:r>
              <a:rPr lang="en-US"/>
              <a:t>Second level</a:t>
            </a:r>
          </a:p>
          <a:p>
            <a:pPr lvl="2"/>
            <a:r>
              <a:rPr lang="en-US"/>
              <a:t>Third level</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r>
              <a:rPr lang="en-US"/>
              <a:t>Click to edit Master title style</a:t>
            </a:r>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a:t>Click to add text</a:t>
            </a:r>
          </a:p>
          <a:p>
            <a:pPr lvl="1"/>
            <a:r>
              <a:rPr lang="en-US"/>
              <a:t>Second level</a:t>
            </a:r>
          </a:p>
          <a:p>
            <a:pPr lvl="2"/>
            <a:r>
              <a:rPr lang="en-US"/>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r>
              <a:rPr lang="en-US"/>
              <a:t>Click icon to add picture</a:t>
            </a:r>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mn-lt"/>
                <a:cs typeface="Arial" panose="020B0604020202020204" pitchFamily="34" charset="0"/>
              </a:defRPr>
            </a:lvl1pPr>
          </a:lstStyle>
          <a:p>
            <a:fld id="{48F63A3B-78C7-47BE-AE5E-E10140E04643}" type="slidenum">
              <a:rPr lang="en-US" smtClean="0"/>
              <a:pPr/>
              <a:t>‹#›</a:t>
            </a:fld>
            <a:endParaRPr lang="en-US"/>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19DB5844-70E4-E214-831A-0BB70B51768B}"/>
              </a:ext>
            </a:extLst>
          </p:cNvPr>
          <p:cNvSpPr txBox="1"/>
          <p:nvPr userDrawn="1">
            <p:extLst>
              <p:ext uri="{1162E1C5-73C7-4A58-AE30-91384D911F3F}">
                <p184:classification xmlns:p184="http://schemas.microsoft.com/office/powerpoint/2018/4/main" val="ftr"/>
              </p:ext>
            </p:extLst>
          </p:nvPr>
        </p:nvSpPr>
        <p:spPr>
          <a:xfrm>
            <a:off x="4934712" y="6642100"/>
            <a:ext cx="2351088"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Loyola University Maryland Internal Use Only</a:t>
            </a:r>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 id="2147483694" r:id="rId18"/>
    <p:sldLayoutId id="2147483695" r:id="rId19"/>
    <p:sldLayoutId id="2147483696" r:id="rId20"/>
  </p:sldLayoutIdLst>
  <p:hf hdr="0" ftr="0" dt="0"/>
  <p:txStyles>
    <p:title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5.xml"/><Relationship Id="rId16" Type="http://schemas.openxmlformats.org/officeDocument/2006/relationships/diagramColors" Target="../diagrams/colors3.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D9BE58-1E75-FD6A-37EE-F2D391EE5F16}"/>
              </a:ext>
            </a:extLst>
          </p:cNvPr>
          <p:cNvSpPr>
            <a:spLocks noGrp="1"/>
          </p:cNvSpPr>
          <p:nvPr>
            <p:ph type="subTitle" idx="1"/>
          </p:nvPr>
        </p:nvSpPr>
        <p:spPr>
          <a:xfrm>
            <a:off x="1226478" y="4079362"/>
            <a:ext cx="5715000" cy="439895"/>
          </a:xfrm>
        </p:spPr>
        <p:txBody>
          <a:bodyPr/>
          <a:lstStyle/>
          <a:p>
            <a:pPr algn="ctr"/>
            <a:r>
              <a:rPr lang="en-US"/>
              <a:t>Fall 2024</a:t>
            </a:r>
          </a:p>
        </p:txBody>
      </p:sp>
      <p:sp>
        <p:nvSpPr>
          <p:cNvPr id="4" name="Title 1">
            <a:extLst>
              <a:ext uri="{FF2B5EF4-FFF2-40B4-BE49-F238E27FC236}">
                <a16:creationId xmlns:a16="http://schemas.microsoft.com/office/drawing/2014/main" id="{101B3127-2C67-DE56-6935-3385B7FD1908}"/>
              </a:ext>
            </a:extLst>
          </p:cNvPr>
          <p:cNvSpPr>
            <a:spLocks noGrp="1"/>
          </p:cNvSpPr>
          <p:nvPr>
            <p:ph type="ctrTitle"/>
          </p:nvPr>
        </p:nvSpPr>
        <p:spPr>
          <a:xfrm>
            <a:off x="893852" y="1652591"/>
            <a:ext cx="6380252" cy="2728912"/>
          </a:xfrm>
        </p:spPr>
        <p:txBody>
          <a:bodyPr anchor="ctr"/>
          <a:lstStyle/>
          <a:p>
            <a:pPr algn="ctr"/>
            <a:r>
              <a:rPr lang="en-US"/>
              <a:t>Hearing Panel Training</a:t>
            </a:r>
          </a:p>
        </p:txBody>
      </p:sp>
    </p:spTree>
    <p:extLst>
      <p:ext uri="{BB962C8B-B14F-4D97-AF65-F5344CB8AC3E}">
        <p14:creationId xmlns:p14="http://schemas.microsoft.com/office/powerpoint/2010/main" val="2051888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801B0F-A6EF-3390-6951-7571E65E5C18}"/>
              </a:ext>
            </a:extLst>
          </p:cNvPr>
          <p:cNvSpPr txBox="1"/>
          <p:nvPr/>
        </p:nvSpPr>
        <p:spPr>
          <a:xfrm>
            <a:off x="189829" y="0"/>
            <a:ext cx="8327153" cy="1754326"/>
          </a:xfrm>
          <a:prstGeom prst="rect">
            <a:avLst/>
          </a:prstGeom>
          <a:noFill/>
        </p:spPr>
        <p:txBody>
          <a:bodyPr wrap="square" rtlCol="0">
            <a:spAutoFit/>
          </a:bodyPr>
          <a:lstStyle/>
          <a:p>
            <a:r>
              <a:rPr lang="en-US" sz="5400" b="1" cap="all">
                <a:solidFill>
                  <a:srgbClr val="00B050"/>
                </a:solidFill>
                <a:latin typeface="+mj-lt"/>
                <a:ea typeface="+mj-ea"/>
                <a:cs typeface="+mj-cs"/>
              </a:rPr>
              <a:t>2020 compliant Definitions</a:t>
            </a:r>
          </a:p>
        </p:txBody>
      </p:sp>
      <p:sp>
        <p:nvSpPr>
          <p:cNvPr id="3" name="TextBox 2">
            <a:extLst>
              <a:ext uri="{FF2B5EF4-FFF2-40B4-BE49-F238E27FC236}">
                <a16:creationId xmlns:a16="http://schemas.microsoft.com/office/drawing/2014/main" id="{195343FA-F5C6-6E9C-C457-DD9EEE2BA6E7}"/>
              </a:ext>
            </a:extLst>
          </p:cNvPr>
          <p:cNvSpPr txBox="1"/>
          <p:nvPr/>
        </p:nvSpPr>
        <p:spPr>
          <a:xfrm>
            <a:off x="630315" y="1642369"/>
            <a:ext cx="8327153" cy="2862322"/>
          </a:xfrm>
          <a:prstGeom prst="rect">
            <a:avLst/>
          </a:prstGeom>
          <a:noFill/>
        </p:spPr>
        <p:txBody>
          <a:bodyPr wrap="square" rtlCol="0">
            <a:spAutoFit/>
          </a:bodyPr>
          <a:lstStyle/>
          <a:p>
            <a:pPr marL="285750" indent="-285750">
              <a:buFont typeface="Arial" panose="020B0604020202020204" pitchFamily="34" charset="0"/>
              <a:buChar char="•"/>
            </a:pPr>
            <a:r>
              <a:rPr lang="en-US"/>
              <a:t>Sexual Harassment</a:t>
            </a:r>
          </a:p>
          <a:p>
            <a:pPr marL="285750" indent="-285750">
              <a:buFont typeface="Arial" panose="020B0604020202020204" pitchFamily="34" charset="0"/>
              <a:buChar char="•"/>
            </a:pPr>
            <a:r>
              <a:rPr lang="en-US"/>
              <a:t>Sexual Assault</a:t>
            </a:r>
          </a:p>
          <a:p>
            <a:pPr marL="285750" indent="-285750">
              <a:buFont typeface="Arial" panose="020B0604020202020204" pitchFamily="34" charset="0"/>
              <a:buChar char="•"/>
            </a:pPr>
            <a:r>
              <a:rPr lang="en-US"/>
              <a:t>Fondling</a:t>
            </a:r>
          </a:p>
          <a:p>
            <a:pPr marL="285750" indent="-285750">
              <a:buFont typeface="Arial" panose="020B0604020202020204" pitchFamily="34" charset="0"/>
              <a:buChar char="•"/>
            </a:pPr>
            <a:r>
              <a:rPr lang="en-US"/>
              <a:t>Incest</a:t>
            </a:r>
          </a:p>
          <a:p>
            <a:pPr marL="285750" indent="-285750">
              <a:buFont typeface="Arial" panose="020B0604020202020204" pitchFamily="34" charset="0"/>
              <a:buChar char="•"/>
            </a:pPr>
            <a:r>
              <a:rPr lang="en-US"/>
              <a:t>Statutory Rape</a:t>
            </a:r>
          </a:p>
          <a:p>
            <a:pPr marL="285750" indent="-285750">
              <a:buFont typeface="Arial" panose="020B0604020202020204" pitchFamily="34" charset="0"/>
              <a:buChar char="•"/>
            </a:pPr>
            <a:r>
              <a:rPr lang="en-US"/>
              <a:t>Dating Violence</a:t>
            </a:r>
          </a:p>
          <a:p>
            <a:pPr marL="285750" indent="-285750">
              <a:buFont typeface="Arial" panose="020B0604020202020204" pitchFamily="34" charset="0"/>
              <a:buChar char="•"/>
            </a:pPr>
            <a:r>
              <a:rPr lang="en-US"/>
              <a:t>Domestic Violence</a:t>
            </a:r>
          </a:p>
          <a:p>
            <a:pPr marL="285750" indent="-285750">
              <a:buFont typeface="Arial" panose="020B0604020202020204" pitchFamily="34" charset="0"/>
              <a:buChar char="•"/>
            </a:pPr>
            <a:r>
              <a:rPr lang="en-US"/>
              <a:t>Stalking</a:t>
            </a:r>
          </a:p>
          <a:p>
            <a:pPr marL="285750" indent="-285750">
              <a:buFont typeface="Arial" panose="020B0604020202020204" pitchFamily="34" charset="0"/>
              <a:buChar char="•"/>
            </a:pPr>
            <a:r>
              <a:rPr lang="en-US"/>
              <a:t>Sexual Exploitation</a:t>
            </a:r>
          </a:p>
          <a:p>
            <a:pPr marL="285750" indent="-285750">
              <a:buFont typeface="Arial" panose="020B0604020202020204" pitchFamily="34" charset="0"/>
              <a:buChar char="•"/>
            </a:pPr>
            <a:r>
              <a:rPr lang="en-US"/>
              <a:t>Student Quid Pro Quo Sexual Harassment</a:t>
            </a:r>
          </a:p>
        </p:txBody>
      </p:sp>
    </p:spTree>
    <p:extLst>
      <p:ext uri="{BB962C8B-B14F-4D97-AF65-F5344CB8AC3E}">
        <p14:creationId xmlns:p14="http://schemas.microsoft.com/office/powerpoint/2010/main" val="2468595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801B0F-A6EF-3390-6951-7571E65E5C18}"/>
              </a:ext>
            </a:extLst>
          </p:cNvPr>
          <p:cNvSpPr txBox="1"/>
          <p:nvPr/>
        </p:nvSpPr>
        <p:spPr>
          <a:xfrm>
            <a:off x="189829" y="0"/>
            <a:ext cx="8327153" cy="1754326"/>
          </a:xfrm>
          <a:prstGeom prst="rect">
            <a:avLst/>
          </a:prstGeom>
          <a:noFill/>
        </p:spPr>
        <p:txBody>
          <a:bodyPr wrap="square" rtlCol="0">
            <a:spAutoFit/>
          </a:bodyPr>
          <a:lstStyle/>
          <a:p>
            <a:r>
              <a:rPr lang="en-US" sz="5400" b="1" cap="all">
                <a:solidFill>
                  <a:srgbClr val="00B050"/>
                </a:solidFill>
                <a:latin typeface="+mj-lt"/>
                <a:ea typeface="+mj-ea"/>
                <a:cs typeface="+mj-cs"/>
              </a:rPr>
              <a:t>Updated jurisdiction</a:t>
            </a:r>
          </a:p>
        </p:txBody>
      </p:sp>
      <p:sp>
        <p:nvSpPr>
          <p:cNvPr id="3" name="TextBox 2">
            <a:extLst>
              <a:ext uri="{FF2B5EF4-FFF2-40B4-BE49-F238E27FC236}">
                <a16:creationId xmlns:a16="http://schemas.microsoft.com/office/drawing/2014/main" id="{195343FA-F5C6-6E9C-C457-DD9EEE2BA6E7}"/>
              </a:ext>
            </a:extLst>
          </p:cNvPr>
          <p:cNvSpPr txBox="1"/>
          <p:nvPr/>
        </p:nvSpPr>
        <p:spPr>
          <a:xfrm>
            <a:off x="630315" y="1642369"/>
            <a:ext cx="8327153" cy="2308324"/>
          </a:xfrm>
          <a:prstGeom prst="rect">
            <a:avLst/>
          </a:prstGeom>
          <a:noFill/>
        </p:spPr>
        <p:txBody>
          <a:bodyPr wrap="square" rtlCol="0">
            <a:spAutoFit/>
          </a:bodyPr>
          <a:lstStyle/>
          <a:p>
            <a:pPr marL="285750" indent="-285750">
              <a:buFont typeface="Arial" panose="020B0604020202020204" pitchFamily="34" charset="0"/>
              <a:buChar char="•"/>
            </a:pPr>
            <a:r>
              <a:rPr lang="en-US"/>
              <a:t>On-campus</a:t>
            </a:r>
          </a:p>
          <a:p>
            <a:pPr marL="285750" indent="-285750">
              <a:buFont typeface="Arial" panose="020B0604020202020204" pitchFamily="34" charset="0"/>
              <a:buChar char="•"/>
            </a:pPr>
            <a:r>
              <a:rPr lang="en-US"/>
              <a:t>University’s education programs or activities when control over respondent</a:t>
            </a:r>
          </a:p>
          <a:p>
            <a:pPr marL="285750" indent="-285750">
              <a:buFont typeface="Arial" panose="020B0604020202020204" pitchFamily="34" charset="0"/>
              <a:buChar char="•"/>
            </a:pPr>
            <a:r>
              <a:rPr lang="en-US"/>
              <a:t>Buildings owned or controlled by the University</a:t>
            </a:r>
          </a:p>
          <a:p>
            <a:pPr marL="285750" indent="-285750">
              <a:buFont typeface="Arial" panose="020B0604020202020204" pitchFamily="34" charset="0"/>
              <a:buChar char="•"/>
            </a:pPr>
            <a:r>
              <a:rPr lang="en-US"/>
              <a:t>Where the University has disciplinary authority</a:t>
            </a:r>
          </a:p>
          <a:p>
            <a:pPr marL="285750" indent="-285750">
              <a:buFont typeface="Arial" panose="020B0604020202020204" pitchFamily="34" charset="0"/>
              <a:buChar char="•"/>
            </a:pPr>
            <a:r>
              <a:rPr lang="en-US"/>
              <a:t>When behavior meets a substantial university interest</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a:p>
            <a:r>
              <a:rPr lang="en-US"/>
              <a:t>Takeaway- Covers nearly all times someone is a student or employee</a:t>
            </a:r>
          </a:p>
        </p:txBody>
      </p:sp>
    </p:spTree>
    <p:extLst>
      <p:ext uri="{BB962C8B-B14F-4D97-AF65-F5344CB8AC3E}">
        <p14:creationId xmlns:p14="http://schemas.microsoft.com/office/powerpoint/2010/main" val="56585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801B0F-A6EF-3390-6951-7571E65E5C18}"/>
              </a:ext>
            </a:extLst>
          </p:cNvPr>
          <p:cNvSpPr txBox="1"/>
          <p:nvPr/>
        </p:nvSpPr>
        <p:spPr>
          <a:xfrm>
            <a:off x="189829" y="0"/>
            <a:ext cx="8327153" cy="1754326"/>
          </a:xfrm>
          <a:prstGeom prst="rect">
            <a:avLst/>
          </a:prstGeom>
          <a:noFill/>
        </p:spPr>
        <p:txBody>
          <a:bodyPr wrap="square" rtlCol="0">
            <a:spAutoFit/>
          </a:bodyPr>
          <a:lstStyle/>
          <a:p>
            <a:r>
              <a:rPr lang="en-US" sz="5400" b="1" cap="all">
                <a:solidFill>
                  <a:srgbClr val="00B050"/>
                </a:solidFill>
                <a:latin typeface="+mj-lt"/>
                <a:ea typeface="+mj-ea"/>
                <a:cs typeface="+mj-cs"/>
              </a:rPr>
              <a:t>Updated Definitions</a:t>
            </a:r>
          </a:p>
        </p:txBody>
      </p:sp>
      <p:sp>
        <p:nvSpPr>
          <p:cNvPr id="3" name="TextBox 2">
            <a:extLst>
              <a:ext uri="{FF2B5EF4-FFF2-40B4-BE49-F238E27FC236}">
                <a16:creationId xmlns:a16="http://schemas.microsoft.com/office/drawing/2014/main" id="{195343FA-F5C6-6E9C-C457-DD9EEE2BA6E7}"/>
              </a:ext>
            </a:extLst>
          </p:cNvPr>
          <p:cNvSpPr txBox="1"/>
          <p:nvPr/>
        </p:nvSpPr>
        <p:spPr>
          <a:xfrm>
            <a:off x="630315" y="1642369"/>
            <a:ext cx="8327153" cy="3693319"/>
          </a:xfrm>
          <a:prstGeom prst="rect">
            <a:avLst/>
          </a:prstGeom>
          <a:noFill/>
        </p:spPr>
        <p:txBody>
          <a:bodyPr wrap="square" rtlCol="0">
            <a:spAutoFit/>
          </a:bodyPr>
          <a:lstStyle/>
          <a:p>
            <a:pPr marL="285750" indent="-285750">
              <a:buFont typeface="Arial" panose="020B0604020202020204" pitchFamily="34" charset="0"/>
              <a:buChar char="•"/>
            </a:pPr>
            <a:r>
              <a:rPr lang="en-US"/>
              <a:t>Sex-based Harassment</a:t>
            </a:r>
          </a:p>
          <a:p>
            <a:pPr marL="285750" indent="-285750">
              <a:buFont typeface="Arial" panose="020B0604020202020204" pitchFamily="34" charset="0"/>
              <a:buChar char="•"/>
            </a:pPr>
            <a:endParaRPr lang="en-US"/>
          </a:p>
          <a:p>
            <a:pPr marL="742950" lvl="1" indent="-285750">
              <a:buFont typeface="Arial" panose="020B0604020202020204" pitchFamily="34" charset="0"/>
              <a:buChar char="•"/>
            </a:pPr>
            <a:r>
              <a:rPr lang="en-US" b="1">
                <a:effectLst/>
                <a:latin typeface="Gotham Book"/>
                <a:ea typeface="Calibri" panose="020F0502020204030204" pitchFamily="34" charset="0"/>
                <a:cs typeface="Arial" panose="020B0604020202020204" pitchFamily="34" charset="0"/>
              </a:rPr>
              <a:t>Quid Pro Quo: </a:t>
            </a:r>
            <a:r>
              <a:rPr lang="en-US">
                <a:effectLst/>
                <a:latin typeface="Gotham Book"/>
                <a:ea typeface="Calibri" panose="020F0502020204030204" pitchFamily="34" charset="0"/>
                <a:cs typeface="Arial" panose="020B0604020202020204" pitchFamily="34" charset="0"/>
              </a:rPr>
              <a:t>An </a:t>
            </a:r>
            <a:r>
              <a:rPr lang="en-US" b="1" u="sng">
                <a:effectLst/>
                <a:latin typeface="Gotham Book"/>
                <a:ea typeface="Calibri" panose="020F0502020204030204" pitchFamily="34" charset="0"/>
                <a:cs typeface="Arial" panose="020B0604020202020204" pitchFamily="34" charset="0"/>
              </a:rPr>
              <a:t>employee, agent, or other person </a:t>
            </a:r>
            <a:r>
              <a:rPr lang="en-US">
                <a:effectLst/>
                <a:latin typeface="Gotham Book"/>
                <a:ea typeface="Calibri" panose="020F0502020204030204" pitchFamily="34" charset="0"/>
                <a:cs typeface="Arial" panose="020B0604020202020204" pitchFamily="34" charset="0"/>
              </a:rPr>
              <a:t>authorized by the University to provide an aid, benefit, or service under the University’s education program or activity explicitly or impliedly </a:t>
            </a:r>
            <a:r>
              <a:rPr lang="en-US" b="1" u="sng">
                <a:effectLst/>
                <a:latin typeface="Gotham Book"/>
                <a:ea typeface="Calibri" panose="020F0502020204030204" pitchFamily="34" charset="0"/>
                <a:cs typeface="Arial" panose="020B0604020202020204" pitchFamily="34" charset="0"/>
              </a:rPr>
              <a:t>conditioning the provision of</a:t>
            </a:r>
            <a:r>
              <a:rPr lang="en-US">
                <a:effectLst/>
                <a:latin typeface="Gotham Book"/>
                <a:ea typeface="Calibri" panose="020F0502020204030204" pitchFamily="34" charset="0"/>
                <a:cs typeface="Arial" panose="020B0604020202020204" pitchFamily="34" charset="0"/>
              </a:rPr>
              <a:t> such an </a:t>
            </a:r>
            <a:r>
              <a:rPr lang="en-US" b="1" u="sng">
                <a:latin typeface="Gotham Book"/>
                <a:cs typeface="Arial" panose="020B0604020202020204" pitchFamily="34" charset="0"/>
              </a:rPr>
              <a:t>aid, benefit, or service </a:t>
            </a:r>
            <a:r>
              <a:rPr lang="en-US">
                <a:effectLst/>
                <a:latin typeface="Gotham Book"/>
                <a:ea typeface="Calibri" panose="020F0502020204030204" pitchFamily="34" charset="0"/>
                <a:cs typeface="Arial" panose="020B0604020202020204" pitchFamily="34" charset="0"/>
              </a:rPr>
              <a:t>on a </a:t>
            </a:r>
            <a:r>
              <a:rPr lang="en-US" b="1" u="sng">
                <a:latin typeface="Gotham Book"/>
                <a:cs typeface="Arial" panose="020B0604020202020204" pitchFamily="34" charset="0"/>
              </a:rPr>
              <a:t>person’s participation in unwelcome sexual conduct</a:t>
            </a:r>
          </a:p>
          <a:p>
            <a:pPr marL="742950" lvl="1" indent="-285750">
              <a:buFont typeface="Arial" panose="020B0604020202020204" pitchFamily="34" charset="0"/>
              <a:buChar char="•"/>
            </a:pPr>
            <a:endParaRPr lang="en-US">
              <a:effectLst/>
              <a:latin typeface="Gotham Book"/>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r>
              <a:rPr lang="en-US" sz="1800" b="1">
                <a:effectLst/>
                <a:latin typeface="Gotham Book"/>
                <a:ea typeface="Calibri" panose="020F0502020204030204" pitchFamily="34" charset="0"/>
                <a:cs typeface="Arial" panose="020B0604020202020204" pitchFamily="34" charset="0"/>
              </a:rPr>
              <a:t>Hostile Environment Harassment: </a:t>
            </a:r>
            <a:r>
              <a:rPr lang="en-US" sz="1800">
                <a:effectLst/>
                <a:latin typeface="Gotham Book"/>
                <a:ea typeface="Calibri" panose="020F0502020204030204" pitchFamily="34" charset="0"/>
                <a:cs typeface="Arial" panose="020B0604020202020204" pitchFamily="34" charset="0"/>
              </a:rPr>
              <a:t>Unwelcome sex-based conduct that, based on the totality of the circumstances, is </a:t>
            </a:r>
            <a:r>
              <a:rPr lang="en-US" b="1" u="sng">
                <a:latin typeface="Gotham Book"/>
                <a:cs typeface="Arial" panose="020B0604020202020204" pitchFamily="34" charset="0"/>
              </a:rPr>
              <a:t>subjectively and objectively offensive </a:t>
            </a:r>
            <a:r>
              <a:rPr lang="en-US" sz="1800">
                <a:effectLst/>
                <a:latin typeface="Gotham Book"/>
                <a:ea typeface="Calibri" panose="020F0502020204030204" pitchFamily="34" charset="0"/>
                <a:cs typeface="Arial" panose="020B0604020202020204" pitchFamily="34" charset="0"/>
              </a:rPr>
              <a:t>and is so </a:t>
            </a:r>
            <a:r>
              <a:rPr lang="en-US" b="1" u="sng">
                <a:latin typeface="Gotham Book"/>
                <a:cs typeface="Arial" panose="020B0604020202020204" pitchFamily="34" charset="0"/>
              </a:rPr>
              <a:t>severe or pervasive </a:t>
            </a:r>
            <a:r>
              <a:rPr lang="en-US" sz="1800">
                <a:effectLst/>
                <a:latin typeface="Gotham Book"/>
                <a:ea typeface="Calibri" panose="020F0502020204030204" pitchFamily="34" charset="0"/>
                <a:cs typeface="Arial" panose="020B0604020202020204" pitchFamily="34" charset="0"/>
              </a:rPr>
              <a:t>that it </a:t>
            </a:r>
            <a:r>
              <a:rPr lang="en-US" b="1" u="sng">
                <a:latin typeface="Gotham Book"/>
                <a:cs typeface="Arial" panose="020B0604020202020204" pitchFamily="34" charset="0"/>
              </a:rPr>
              <a:t>limits or denies a person’s ability to participate in or benefit from the University’s education </a:t>
            </a:r>
            <a:r>
              <a:rPr lang="en-US" sz="1800">
                <a:effectLst/>
                <a:latin typeface="Gotham Book"/>
                <a:ea typeface="Calibri" panose="020F0502020204030204" pitchFamily="34" charset="0"/>
                <a:cs typeface="Arial" panose="020B0604020202020204" pitchFamily="34" charset="0"/>
              </a:rPr>
              <a:t>program or activity</a:t>
            </a:r>
            <a:endParaRPr lang="en-US"/>
          </a:p>
          <a:p>
            <a:endParaRPr lang="en-US"/>
          </a:p>
        </p:txBody>
      </p:sp>
    </p:spTree>
    <p:extLst>
      <p:ext uri="{BB962C8B-B14F-4D97-AF65-F5344CB8AC3E}">
        <p14:creationId xmlns:p14="http://schemas.microsoft.com/office/powerpoint/2010/main" val="3383020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801B0F-A6EF-3390-6951-7571E65E5C18}"/>
              </a:ext>
            </a:extLst>
          </p:cNvPr>
          <p:cNvSpPr txBox="1"/>
          <p:nvPr/>
        </p:nvSpPr>
        <p:spPr>
          <a:xfrm>
            <a:off x="189829" y="0"/>
            <a:ext cx="8327153" cy="1754326"/>
          </a:xfrm>
          <a:prstGeom prst="rect">
            <a:avLst/>
          </a:prstGeom>
          <a:noFill/>
        </p:spPr>
        <p:txBody>
          <a:bodyPr wrap="square" rtlCol="0">
            <a:spAutoFit/>
          </a:bodyPr>
          <a:lstStyle/>
          <a:p>
            <a:r>
              <a:rPr lang="en-US" sz="5400" b="1" cap="all">
                <a:solidFill>
                  <a:srgbClr val="00B050"/>
                </a:solidFill>
                <a:latin typeface="+mj-lt"/>
                <a:ea typeface="+mj-ea"/>
                <a:cs typeface="+mj-cs"/>
              </a:rPr>
              <a:t>Updated Definitions</a:t>
            </a:r>
          </a:p>
        </p:txBody>
      </p:sp>
      <p:sp>
        <p:nvSpPr>
          <p:cNvPr id="3" name="TextBox 2">
            <a:extLst>
              <a:ext uri="{FF2B5EF4-FFF2-40B4-BE49-F238E27FC236}">
                <a16:creationId xmlns:a16="http://schemas.microsoft.com/office/drawing/2014/main" id="{195343FA-F5C6-6E9C-C457-DD9EEE2BA6E7}"/>
              </a:ext>
            </a:extLst>
          </p:cNvPr>
          <p:cNvSpPr txBox="1"/>
          <p:nvPr/>
        </p:nvSpPr>
        <p:spPr>
          <a:xfrm>
            <a:off x="630315" y="1642369"/>
            <a:ext cx="8327153" cy="4191917"/>
          </a:xfrm>
          <a:prstGeom prst="rect">
            <a:avLst/>
          </a:prstGeom>
          <a:noFill/>
        </p:spPr>
        <p:txBody>
          <a:bodyPr wrap="square" rtlCol="0">
            <a:spAutoFit/>
          </a:bodyPr>
          <a:lstStyle/>
          <a:p>
            <a:pPr marL="285750" indent="-285750">
              <a:buFont typeface="Arial" panose="020B0604020202020204" pitchFamily="34" charset="0"/>
              <a:buChar char="•"/>
            </a:pPr>
            <a:r>
              <a:rPr lang="en-US"/>
              <a:t>Consent</a:t>
            </a:r>
          </a:p>
          <a:p>
            <a:pPr marL="342900" indent="-228600" algn="l">
              <a:lnSpc>
                <a:spcPct val="90000"/>
              </a:lnSpc>
              <a:buFont typeface="Arial" panose="020B0604020202020204" pitchFamily="34" charset="0"/>
              <a:buChar char="•"/>
            </a:pPr>
            <a:r>
              <a:rPr lang="en-US" sz="1800" b="1" u="sng"/>
              <a:t>Affirmative indication by words and/or actions</a:t>
            </a:r>
            <a:r>
              <a:rPr lang="en-US" sz="1800"/>
              <a:t> of a </a:t>
            </a:r>
            <a:r>
              <a:rPr lang="en-US" b="1" u="sng"/>
              <a:t>clear and voluntary agreement</a:t>
            </a:r>
            <a:r>
              <a:rPr lang="en-US" sz="1800" u="sng"/>
              <a:t> </a:t>
            </a:r>
            <a:r>
              <a:rPr lang="en-US" sz="1800"/>
              <a:t>to engage in the </a:t>
            </a:r>
            <a:r>
              <a:rPr lang="en-US" b="1" u="sng"/>
              <a:t>particular sexual act or conduct in question</a:t>
            </a:r>
            <a:r>
              <a:rPr lang="en-US" sz="1800"/>
              <a:t>. </a:t>
            </a:r>
          </a:p>
          <a:p>
            <a:pPr marL="342900" indent="-228600" algn="l">
              <a:lnSpc>
                <a:spcPct val="90000"/>
              </a:lnSpc>
              <a:buFont typeface="Arial" panose="020B0604020202020204" pitchFamily="34" charset="0"/>
              <a:buChar char="•"/>
            </a:pPr>
            <a:r>
              <a:rPr lang="en-US" sz="1800"/>
              <a:t>Consent for one sexual act or conduct does not constitute consent to all sexual acts or conduct. </a:t>
            </a:r>
          </a:p>
          <a:p>
            <a:pPr marL="342900" indent="-228600" algn="l">
              <a:lnSpc>
                <a:spcPct val="90000"/>
              </a:lnSpc>
              <a:buFont typeface="Arial" panose="020B0604020202020204" pitchFamily="34" charset="0"/>
              <a:buChar char="•"/>
            </a:pPr>
            <a:r>
              <a:rPr lang="en-US" b="1" u="sng"/>
              <a:t>Consent can be withdrawn at any time</a:t>
            </a:r>
            <a:r>
              <a:rPr lang="en-US" sz="1800"/>
              <a:t>, and once withdrawal of consent has been expressed, sexual activity must cease. </a:t>
            </a:r>
          </a:p>
          <a:p>
            <a:pPr marL="342900" indent="-228600" algn="l">
              <a:lnSpc>
                <a:spcPct val="90000"/>
              </a:lnSpc>
              <a:buFont typeface="Arial" panose="020B0604020202020204" pitchFamily="34" charset="0"/>
              <a:buChar char="•"/>
            </a:pPr>
            <a:r>
              <a:rPr lang="en-US" sz="1800"/>
              <a:t>Consent cannot be obtained through the use of </a:t>
            </a:r>
            <a:r>
              <a:rPr lang="en-US" b="1" u="sng"/>
              <a:t>force, threat, intimidation, or coercion. </a:t>
            </a:r>
          </a:p>
          <a:p>
            <a:pPr marL="342900" indent="-228600" algn="l">
              <a:lnSpc>
                <a:spcPct val="90000"/>
              </a:lnSpc>
              <a:buFont typeface="Arial" panose="020B0604020202020204" pitchFamily="34" charset="0"/>
              <a:buChar char="•"/>
            </a:pPr>
            <a:r>
              <a:rPr lang="en-US" b="1" u="sng"/>
              <a:t>Silence or absence of resistance </a:t>
            </a:r>
            <a:r>
              <a:rPr lang="en-US" sz="1800"/>
              <a:t>on the part of an individual </a:t>
            </a:r>
            <a:r>
              <a:rPr lang="en-US" b="1" u="sng"/>
              <a:t>does not constitute their consent. </a:t>
            </a:r>
          </a:p>
          <a:p>
            <a:pPr marL="342900" indent="-228600" algn="l">
              <a:lnSpc>
                <a:spcPct val="90000"/>
              </a:lnSpc>
              <a:buFont typeface="Arial" panose="020B0604020202020204" pitchFamily="34" charset="0"/>
              <a:buChar char="•"/>
            </a:pPr>
            <a:r>
              <a:rPr lang="en-US" sz="1800"/>
              <a:t>Consent cannot be given by someone who is </a:t>
            </a:r>
            <a:r>
              <a:rPr lang="en-US" b="1" u="sng"/>
              <a:t>incapacitated or under age of consent</a:t>
            </a:r>
          </a:p>
          <a:p>
            <a:pPr marL="742950" lvl="1" indent="-285750">
              <a:buFont typeface="Arial" panose="020B0604020202020204" pitchFamily="34" charset="0"/>
              <a:buChar char="•"/>
            </a:pPr>
            <a:endParaRPr lang="en-US"/>
          </a:p>
          <a:p>
            <a:pPr marL="285750" indent="-285750">
              <a:buFont typeface="Arial" panose="020B0604020202020204" pitchFamily="34" charset="0"/>
              <a:buChar char="•"/>
            </a:pPr>
            <a:endParaRPr lang="en-US"/>
          </a:p>
          <a:p>
            <a:endParaRPr lang="en-US"/>
          </a:p>
        </p:txBody>
      </p:sp>
    </p:spTree>
    <p:extLst>
      <p:ext uri="{BB962C8B-B14F-4D97-AF65-F5344CB8AC3E}">
        <p14:creationId xmlns:p14="http://schemas.microsoft.com/office/powerpoint/2010/main" val="3081907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801B0F-A6EF-3390-6951-7571E65E5C18}"/>
              </a:ext>
            </a:extLst>
          </p:cNvPr>
          <p:cNvSpPr txBox="1"/>
          <p:nvPr/>
        </p:nvSpPr>
        <p:spPr>
          <a:xfrm>
            <a:off x="189829" y="0"/>
            <a:ext cx="8327153" cy="1754326"/>
          </a:xfrm>
          <a:prstGeom prst="rect">
            <a:avLst/>
          </a:prstGeom>
          <a:noFill/>
        </p:spPr>
        <p:txBody>
          <a:bodyPr wrap="square" rtlCol="0">
            <a:spAutoFit/>
          </a:bodyPr>
          <a:lstStyle/>
          <a:p>
            <a:r>
              <a:rPr lang="en-US" sz="5400" b="1" cap="all">
                <a:solidFill>
                  <a:srgbClr val="00B050"/>
                </a:solidFill>
                <a:latin typeface="+mj-lt"/>
                <a:ea typeface="+mj-ea"/>
                <a:cs typeface="+mj-cs"/>
              </a:rPr>
              <a:t>Updated Definitions</a:t>
            </a:r>
          </a:p>
        </p:txBody>
      </p:sp>
      <p:sp>
        <p:nvSpPr>
          <p:cNvPr id="3" name="TextBox 2">
            <a:extLst>
              <a:ext uri="{FF2B5EF4-FFF2-40B4-BE49-F238E27FC236}">
                <a16:creationId xmlns:a16="http://schemas.microsoft.com/office/drawing/2014/main" id="{195343FA-F5C6-6E9C-C457-DD9EEE2BA6E7}"/>
              </a:ext>
            </a:extLst>
          </p:cNvPr>
          <p:cNvSpPr txBox="1"/>
          <p:nvPr/>
        </p:nvSpPr>
        <p:spPr>
          <a:xfrm>
            <a:off x="630315" y="1642369"/>
            <a:ext cx="8327153" cy="5078313"/>
          </a:xfrm>
          <a:prstGeom prst="rect">
            <a:avLst/>
          </a:prstGeom>
          <a:noFill/>
        </p:spPr>
        <p:txBody>
          <a:bodyPr wrap="square" rtlCol="0">
            <a:spAutoFit/>
          </a:bodyPr>
          <a:lstStyle/>
          <a:p>
            <a:pPr marL="285750" indent="-285750">
              <a:buFont typeface="Arial" panose="020B0604020202020204" pitchFamily="34" charset="0"/>
              <a:buChar char="•"/>
            </a:pPr>
            <a:r>
              <a:rPr lang="en-US"/>
              <a:t>Retaliation</a:t>
            </a:r>
          </a:p>
          <a:p>
            <a:pPr marL="285750" indent="-285750">
              <a:buFont typeface="Arial" panose="020B0604020202020204" pitchFamily="34" charset="0"/>
              <a:buChar char="•"/>
            </a:pPr>
            <a:endParaRPr lang="en-US"/>
          </a:p>
          <a:p>
            <a:pPr marL="742950" lvl="1" indent="-285750">
              <a:buFont typeface="Arial" panose="020B0604020202020204" pitchFamily="34" charset="0"/>
              <a:buChar char="•"/>
            </a:pPr>
            <a:r>
              <a:rPr lang="en-US" sz="1800" b="1" u="sng" kern="100">
                <a:effectLst/>
                <a:latin typeface="Gotham Book"/>
                <a:ea typeface="Calibri" panose="020F0502020204030204" pitchFamily="34" charset="0"/>
                <a:cs typeface="Arial" panose="020B0604020202020204" pitchFamily="34" charset="0"/>
              </a:rPr>
              <a:t>Adverse action</a:t>
            </a:r>
            <a:r>
              <a:rPr lang="en-US" sz="1800" kern="100">
                <a:effectLst/>
                <a:latin typeface="Gotham Book"/>
                <a:ea typeface="Calibri" panose="020F0502020204030204" pitchFamily="34" charset="0"/>
                <a:cs typeface="Arial" panose="020B0604020202020204" pitchFamily="34" charset="0"/>
              </a:rPr>
              <a:t>, including intimidation, threats, coercion, or discrimination, against any person, </a:t>
            </a:r>
            <a:r>
              <a:rPr lang="en-US" sz="1800" b="1" u="sng" kern="100">
                <a:effectLst/>
                <a:latin typeface="Gotham Book"/>
                <a:ea typeface="Calibri" panose="020F0502020204030204" pitchFamily="34" charset="0"/>
                <a:cs typeface="Arial" panose="020B0604020202020204" pitchFamily="34" charset="0"/>
              </a:rPr>
              <a:t>by the University, a student, employee, or a person </a:t>
            </a:r>
            <a:r>
              <a:rPr lang="en-US" sz="1800" kern="100">
                <a:effectLst/>
                <a:latin typeface="Gotham Book"/>
                <a:ea typeface="Calibri" panose="020F0502020204030204" pitchFamily="34" charset="0"/>
                <a:cs typeface="Arial" panose="020B0604020202020204" pitchFamily="34" charset="0"/>
              </a:rPr>
              <a:t>authorized by the University to provide an aid, benefit, or service under the University’s education program or activity, </a:t>
            </a:r>
            <a:r>
              <a:rPr lang="en-US" sz="1800" b="1" u="sng" kern="100">
                <a:effectLst/>
                <a:latin typeface="Gotham Book"/>
                <a:ea typeface="Calibri" panose="020F0502020204030204" pitchFamily="34" charset="0"/>
                <a:cs typeface="Arial" panose="020B0604020202020204" pitchFamily="34" charset="0"/>
              </a:rPr>
              <a:t>for the purpose of interfering with any right or privilege </a:t>
            </a:r>
            <a:r>
              <a:rPr lang="en-US" sz="1800" kern="100">
                <a:effectLst/>
                <a:latin typeface="Gotham Book"/>
                <a:ea typeface="Calibri" panose="020F0502020204030204" pitchFamily="34" charset="0"/>
                <a:cs typeface="Arial" panose="020B0604020202020204" pitchFamily="34" charset="0"/>
              </a:rPr>
              <a:t>secured by law or Policy or </a:t>
            </a:r>
            <a:r>
              <a:rPr lang="en-US" sz="1800" b="1" u="sng" kern="100">
                <a:effectLst/>
                <a:latin typeface="Gotham Book"/>
                <a:ea typeface="Calibri" panose="020F0502020204030204" pitchFamily="34" charset="0"/>
                <a:cs typeface="Arial" panose="020B0604020202020204" pitchFamily="34" charset="0"/>
              </a:rPr>
              <a:t>because the person has engaged in protected activity</a:t>
            </a:r>
            <a:r>
              <a:rPr lang="en-US" sz="1800" kern="100">
                <a:effectLst/>
                <a:latin typeface="Gotham Book"/>
                <a:ea typeface="Calibri" panose="020F0502020204030204" pitchFamily="34" charset="0"/>
                <a:cs typeface="Arial" panose="020B0604020202020204" pitchFamily="34" charset="0"/>
              </a:rPr>
              <a:t>, including reporting information, making a Complaint, testifying, assisting, or participating or refusing to participate in any manner in an investigation or Resolution Process under the Sex-Based Harassment and Discrimination Procedures, including an Informal Resolution process, or in any other appropriate steps taken by the University to promptly and effectively end any sex discrimination in its education program or activity, prevent its recurrence, and remedy its effects (except that employees may be required to participate as a witness in a formal resolution process where they are not the Complainant or Respondent).</a:t>
            </a:r>
          </a:p>
          <a:p>
            <a:pPr marL="742950" lvl="1" indent="-285750">
              <a:buFont typeface="Arial" panose="020B0604020202020204" pitchFamily="34" charset="0"/>
              <a:buChar char="•"/>
            </a:pPr>
            <a:endParaRPr lang="en-US"/>
          </a:p>
          <a:p>
            <a:endParaRPr lang="en-US"/>
          </a:p>
        </p:txBody>
      </p:sp>
    </p:spTree>
    <p:extLst>
      <p:ext uri="{BB962C8B-B14F-4D97-AF65-F5344CB8AC3E}">
        <p14:creationId xmlns:p14="http://schemas.microsoft.com/office/powerpoint/2010/main" val="2222413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801B0F-A6EF-3390-6951-7571E65E5C18}"/>
              </a:ext>
            </a:extLst>
          </p:cNvPr>
          <p:cNvSpPr txBox="1"/>
          <p:nvPr/>
        </p:nvSpPr>
        <p:spPr>
          <a:xfrm>
            <a:off x="189829" y="0"/>
            <a:ext cx="8327153" cy="1754326"/>
          </a:xfrm>
          <a:prstGeom prst="rect">
            <a:avLst/>
          </a:prstGeom>
          <a:noFill/>
        </p:spPr>
        <p:txBody>
          <a:bodyPr wrap="square" rtlCol="0">
            <a:spAutoFit/>
          </a:bodyPr>
          <a:lstStyle/>
          <a:p>
            <a:r>
              <a:rPr lang="en-US" sz="5400" b="1" cap="all">
                <a:solidFill>
                  <a:srgbClr val="00B050"/>
                </a:solidFill>
                <a:latin typeface="+mj-lt"/>
                <a:ea typeface="+mj-ea"/>
                <a:cs typeface="+mj-cs"/>
              </a:rPr>
              <a:t>Updated Definitions</a:t>
            </a:r>
          </a:p>
        </p:txBody>
      </p:sp>
      <p:sp>
        <p:nvSpPr>
          <p:cNvPr id="3" name="TextBox 2">
            <a:extLst>
              <a:ext uri="{FF2B5EF4-FFF2-40B4-BE49-F238E27FC236}">
                <a16:creationId xmlns:a16="http://schemas.microsoft.com/office/drawing/2014/main" id="{195343FA-F5C6-6E9C-C457-DD9EEE2BA6E7}"/>
              </a:ext>
            </a:extLst>
          </p:cNvPr>
          <p:cNvSpPr txBox="1"/>
          <p:nvPr/>
        </p:nvSpPr>
        <p:spPr>
          <a:xfrm>
            <a:off x="630315" y="1642369"/>
            <a:ext cx="8327153" cy="4318490"/>
          </a:xfrm>
          <a:prstGeom prst="rect">
            <a:avLst/>
          </a:prstGeom>
          <a:noFill/>
        </p:spPr>
        <p:txBody>
          <a:bodyPr wrap="square" rtlCol="0">
            <a:spAutoFit/>
          </a:bodyPr>
          <a:lstStyle/>
          <a:p>
            <a:pPr marL="285750" indent="-285750">
              <a:buFont typeface="Arial" panose="020B0604020202020204" pitchFamily="34" charset="0"/>
              <a:buChar char="•"/>
            </a:pPr>
            <a:r>
              <a:rPr lang="en-US"/>
              <a:t>Sex discrimination</a:t>
            </a:r>
          </a:p>
          <a:p>
            <a:pPr marL="800100" lvl="1" indent="-342900">
              <a:lnSpc>
                <a:spcPct val="107000"/>
              </a:lnSpc>
              <a:spcBef>
                <a:spcPts val="600"/>
              </a:spcBef>
              <a:buFont typeface="+mj-lt"/>
              <a:buAutoNum type="arabicParenR"/>
            </a:pPr>
            <a:r>
              <a:rPr lang="en-US" sz="1200" kern="100">
                <a:effectLst/>
                <a:latin typeface="Gotham Book"/>
                <a:ea typeface="Calibri" panose="020F0502020204030204" pitchFamily="34" charset="0"/>
                <a:cs typeface="Arial" panose="020B0604020202020204" pitchFamily="34" charset="0"/>
              </a:rPr>
              <a:t>Disparate Treatment Discrimination:</a:t>
            </a:r>
          </a:p>
          <a:p>
            <a:pPr marL="1200150" lvl="2" indent="-285750">
              <a:lnSpc>
                <a:spcPct val="107000"/>
              </a:lnSpc>
              <a:buFont typeface="Courier New" panose="02070309020205020404" pitchFamily="49" charset="0"/>
              <a:buChar char="o"/>
            </a:pPr>
            <a:r>
              <a:rPr lang="en-US" sz="1200" kern="100">
                <a:effectLst/>
                <a:latin typeface="Gotham Book"/>
                <a:ea typeface="Calibri" panose="020F0502020204030204" pitchFamily="34" charset="0"/>
                <a:cs typeface="Arial" panose="020B0604020202020204" pitchFamily="34" charset="0"/>
              </a:rPr>
              <a:t>Any </a:t>
            </a:r>
            <a:r>
              <a:rPr lang="en-US" sz="1200" b="1" u="sng" kern="100">
                <a:effectLst/>
                <a:latin typeface="Gotham Book"/>
                <a:ea typeface="Calibri" panose="020F0502020204030204" pitchFamily="34" charset="0"/>
                <a:cs typeface="Arial" panose="020B0604020202020204" pitchFamily="34" charset="0"/>
              </a:rPr>
              <a:t>intentional differential treatment </a:t>
            </a:r>
            <a:r>
              <a:rPr lang="en-US" sz="1200" kern="100">
                <a:effectLst/>
                <a:latin typeface="Gotham Book"/>
                <a:ea typeface="Calibri" panose="020F0502020204030204" pitchFamily="34" charset="0"/>
                <a:cs typeface="Arial" panose="020B0604020202020204" pitchFamily="34" charset="0"/>
              </a:rPr>
              <a:t>of a person or persons that is </a:t>
            </a:r>
            <a:r>
              <a:rPr lang="en-US" sz="1200" b="1" u="sng" kern="100">
                <a:effectLst/>
                <a:latin typeface="Gotham Book"/>
                <a:ea typeface="Calibri" panose="020F0502020204030204" pitchFamily="34" charset="0"/>
                <a:cs typeface="Arial" panose="020B0604020202020204" pitchFamily="34" charset="0"/>
              </a:rPr>
              <a:t>based on a person’s actual or perceived sex </a:t>
            </a:r>
            <a:r>
              <a:rPr lang="en-US" sz="1200" kern="100">
                <a:effectLst/>
                <a:latin typeface="Gotham Book"/>
                <a:ea typeface="Calibri" panose="020F0502020204030204" pitchFamily="34" charset="0"/>
                <a:cs typeface="Arial" panose="020B0604020202020204" pitchFamily="34" charset="0"/>
              </a:rPr>
              <a:t>and that: </a:t>
            </a:r>
          </a:p>
          <a:p>
            <a:pPr marL="1600200" lvl="3" indent="-228600">
              <a:lnSpc>
                <a:spcPct val="107000"/>
              </a:lnSpc>
              <a:buFont typeface="Wingdings" panose="05000000000000000000" pitchFamily="2" charset="2"/>
              <a:buChar char=""/>
            </a:pPr>
            <a:r>
              <a:rPr lang="en-US" sz="1200" b="1" u="sng" kern="100">
                <a:latin typeface="Gotham Book"/>
                <a:cs typeface="Arial" panose="020B0604020202020204" pitchFamily="34" charset="0"/>
              </a:rPr>
              <a:t>Excludes a person from participation in;</a:t>
            </a:r>
          </a:p>
          <a:p>
            <a:pPr marL="1600200" lvl="3" indent="-228600">
              <a:lnSpc>
                <a:spcPct val="107000"/>
              </a:lnSpc>
              <a:buFont typeface="Wingdings" panose="05000000000000000000" pitchFamily="2" charset="2"/>
              <a:buChar char=""/>
            </a:pPr>
            <a:r>
              <a:rPr lang="en-US" sz="1200" b="1" u="sng" kern="100">
                <a:latin typeface="Gotham Book"/>
                <a:cs typeface="Arial" panose="020B0604020202020204" pitchFamily="34" charset="0"/>
              </a:rPr>
              <a:t>Denies a person benefits of; or</a:t>
            </a:r>
          </a:p>
          <a:p>
            <a:pPr marL="1600200" lvl="3" indent="-228600">
              <a:lnSpc>
                <a:spcPct val="107000"/>
              </a:lnSpc>
              <a:buFont typeface="Wingdings" panose="05000000000000000000" pitchFamily="2" charset="2"/>
              <a:buChar char=""/>
            </a:pPr>
            <a:r>
              <a:rPr lang="en-US" sz="1200" b="1" u="sng" kern="100">
                <a:latin typeface="Gotham Book"/>
                <a:cs typeface="Arial" panose="020B0604020202020204" pitchFamily="34" charset="0"/>
              </a:rPr>
              <a:t>Otherwise adversely affects a term or condition of a person’s participation in a University program or activity.</a:t>
            </a:r>
            <a:br>
              <a:rPr lang="en-US" sz="1200" kern="100">
                <a:effectLst/>
                <a:latin typeface="Gotham Book"/>
                <a:ea typeface="Calibri" panose="020F0502020204030204" pitchFamily="34" charset="0"/>
                <a:cs typeface="Arial" panose="020B0604020202020204" pitchFamily="34" charset="0"/>
              </a:rPr>
            </a:br>
            <a:endParaRPr lang="en-US" sz="1200" kern="100">
              <a:effectLst/>
              <a:latin typeface="Gotham Book"/>
              <a:ea typeface="Calibri" panose="020F0502020204030204" pitchFamily="34" charset="0"/>
              <a:cs typeface="Arial" panose="020B0604020202020204" pitchFamily="34" charset="0"/>
            </a:endParaRPr>
          </a:p>
          <a:p>
            <a:pPr marL="800100" lvl="1" indent="-342900">
              <a:lnSpc>
                <a:spcPct val="107000"/>
              </a:lnSpc>
              <a:buFont typeface="+mj-lt"/>
              <a:buAutoNum type="arabicParenR"/>
            </a:pPr>
            <a:r>
              <a:rPr lang="en-US" sz="1200" kern="100">
                <a:effectLst/>
                <a:latin typeface="Gotham Book"/>
                <a:ea typeface="Calibri" panose="020F0502020204030204" pitchFamily="34" charset="0"/>
                <a:cs typeface="Arial" panose="020B0604020202020204" pitchFamily="34" charset="0"/>
              </a:rPr>
              <a:t>Disparate Impact Discrimination:</a:t>
            </a:r>
          </a:p>
          <a:p>
            <a:pPr marL="1200150" lvl="2" indent="-285750">
              <a:lnSpc>
                <a:spcPct val="107000"/>
              </a:lnSpc>
              <a:buFont typeface="Courier New" panose="02070309020205020404" pitchFamily="49" charset="0"/>
              <a:buChar char="o"/>
            </a:pPr>
            <a:r>
              <a:rPr lang="en-US" sz="1200" kern="100">
                <a:effectLst/>
                <a:latin typeface="Gotham Book"/>
                <a:ea typeface="Calibri" panose="020F0502020204030204" pitchFamily="34" charset="0"/>
                <a:cs typeface="Arial" panose="020B0604020202020204" pitchFamily="34" charset="0"/>
              </a:rPr>
              <a:t>Disparate impact occurs when </a:t>
            </a:r>
            <a:r>
              <a:rPr lang="en-US" sz="1200" b="1" u="sng" kern="100">
                <a:latin typeface="Gotham Book"/>
                <a:cs typeface="Arial" panose="020B0604020202020204" pitchFamily="34" charset="0"/>
              </a:rPr>
              <a:t>policies or practices </a:t>
            </a:r>
            <a:r>
              <a:rPr lang="en-US" sz="1200" kern="100">
                <a:effectLst/>
                <a:latin typeface="Gotham Book"/>
                <a:ea typeface="Calibri" panose="020F0502020204030204" pitchFamily="34" charset="0"/>
                <a:cs typeface="Arial" panose="020B0604020202020204" pitchFamily="34" charset="0"/>
              </a:rPr>
              <a:t>that appear to be neutral unintentionally </a:t>
            </a:r>
            <a:r>
              <a:rPr lang="en-US" sz="1200" b="1" u="sng" kern="100">
                <a:latin typeface="Gotham Book"/>
                <a:cs typeface="Arial" panose="020B0604020202020204" pitchFamily="34" charset="0"/>
              </a:rPr>
              <a:t>result in a disproportionate impact on the basis of sex </a:t>
            </a:r>
            <a:r>
              <a:rPr lang="en-US" sz="1200" kern="100">
                <a:effectLst/>
                <a:latin typeface="Gotham Book"/>
                <a:ea typeface="Calibri" panose="020F0502020204030204" pitchFamily="34" charset="0"/>
                <a:cs typeface="Arial" panose="020B0604020202020204" pitchFamily="34" charset="0"/>
              </a:rPr>
              <a:t>that: </a:t>
            </a:r>
          </a:p>
          <a:p>
            <a:pPr marL="1600200" lvl="3" indent="-228600">
              <a:lnSpc>
                <a:spcPct val="107000"/>
              </a:lnSpc>
              <a:buFont typeface="Wingdings" panose="05000000000000000000" pitchFamily="2" charset="2"/>
              <a:buChar char=""/>
            </a:pPr>
            <a:r>
              <a:rPr lang="en-US" sz="1200" b="1" u="sng" kern="100">
                <a:latin typeface="Gotham Book"/>
                <a:cs typeface="Arial" panose="020B0604020202020204" pitchFamily="34" charset="0"/>
              </a:rPr>
              <a:t>Excludes a person from participation in;</a:t>
            </a:r>
          </a:p>
          <a:p>
            <a:pPr marL="1600200" lvl="3" indent="-228600">
              <a:lnSpc>
                <a:spcPct val="107000"/>
              </a:lnSpc>
              <a:buFont typeface="Wingdings" panose="05000000000000000000" pitchFamily="2" charset="2"/>
              <a:buChar char=""/>
            </a:pPr>
            <a:r>
              <a:rPr lang="en-US" sz="1200" b="1" u="sng" kern="100">
                <a:latin typeface="Gotham Book"/>
                <a:cs typeface="Arial" panose="020B0604020202020204" pitchFamily="34" charset="0"/>
              </a:rPr>
              <a:t>Denies a person benefits of; or</a:t>
            </a:r>
          </a:p>
          <a:p>
            <a:pPr marL="1600200" lvl="3" indent="-228600">
              <a:lnSpc>
                <a:spcPct val="107000"/>
              </a:lnSpc>
              <a:spcAft>
                <a:spcPts val="600"/>
              </a:spcAft>
              <a:buFont typeface="Wingdings" panose="05000000000000000000" pitchFamily="2" charset="2"/>
              <a:buChar char=""/>
            </a:pPr>
            <a:r>
              <a:rPr lang="en-US" sz="1200" b="1" u="sng" kern="100">
                <a:latin typeface="Gotham Book"/>
                <a:cs typeface="Arial" panose="020B0604020202020204" pitchFamily="34" charset="0"/>
              </a:rPr>
              <a:t>Otherwise adversely affects a term or condition of a person’s participation in a University program or activity.</a:t>
            </a:r>
          </a:p>
          <a:p>
            <a:pPr marL="285750" indent="-285750">
              <a:buFont typeface="Arial" panose="020B0604020202020204" pitchFamily="34" charset="0"/>
              <a:buChar char="•"/>
            </a:pPr>
            <a:endParaRPr lang="en-US" sz="1800" kern="100">
              <a:effectLst/>
              <a:latin typeface="Gotham Book"/>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endParaRPr lang="en-US"/>
          </a:p>
          <a:p>
            <a:endParaRPr lang="en-US"/>
          </a:p>
        </p:txBody>
      </p:sp>
    </p:spTree>
    <p:extLst>
      <p:ext uri="{BB962C8B-B14F-4D97-AF65-F5344CB8AC3E}">
        <p14:creationId xmlns:p14="http://schemas.microsoft.com/office/powerpoint/2010/main" val="3554473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801B0F-A6EF-3390-6951-7571E65E5C18}"/>
              </a:ext>
            </a:extLst>
          </p:cNvPr>
          <p:cNvSpPr txBox="1"/>
          <p:nvPr/>
        </p:nvSpPr>
        <p:spPr>
          <a:xfrm>
            <a:off x="189829" y="0"/>
            <a:ext cx="8327153" cy="1754326"/>
          </a:xfrm>
          <a:prstGeom prst="rect">
            <a:avLst/>
          </a:prstGeom>
          <a:noFill/>
        </p:spPr>
        <p:txBody>
          <a:bodyPr wrap="square" rtlCol="0">
            <a:spAutoFit/>
          </a:bodyPr>
          <a:lstStyle/>
          <a:p>
            <a:r>
              <a:rPr lang="en-US" sz="5400" b="1" cap="all">
                <a:solidFill>
                  <a:srgbClr val="00B050"/>
                </a:solidFill>
                <a:latin typeface="+mj-lt"/>
                <a:ea typeface="+mj-ea"/>
                <a:cs typeface="+mj-cs"/>
              </a:rPr>
              <a:t>Updated Definitions</a:t>
            </a:r>
          </a:p>
        </p:txBody>
      </p:sp>
      <p:sp>
        <p:nvSpPr>
          <p:cNvPr id="3" name="TextBox 2">
            <a:extLst>
              <a:ext uri="{FF2B5EF4-FFF2-40B4-BE49-F238E27FC236}">
                <a16:creationId xmlns:a16="http://schemas.microsoft.com/office/drawing/2014/main" id="{195343FA-F5C6-6E9C-C457-DD9EEE2BA6E7}"/>
              </a:ext>
            </a:extLst>
          </p:cNvPr>
          <p:cNvSpPr txBox="1"/>
          <p:nvPr/>
        </p:nvSpPr>
        <p:spPr>
          <a:xfrm>
            <a:off x="630315" y="1642369"/>
            <a:ext cx="8327153" cy="3139321"/>
          </a:xfrm>
          <a:prstGeom prst="rect">
            <a:avLst/>
          </a:prstGeom>
          <a:noFill/>
        </p:spPr>
        <p:txBody>
          <a:bodyPr wrap="square" rtlCol="0">
            <a:spAutoFit/>
          </a:bodyPr>
          <a:lstStyle/>
          <a:p>
            <a:pPr marL="285750" indent="-285750">
              <a:buFont typeface="Arial" panose="020B0604020202020204" pitchFamily="34" charset="0"/>
              <a:buChar char="•"/>
            </a:pPr>
            <a:r>
              <a:rPr lang="en-US"/>
              <a:t>Sex discrimination examples</a:t>
            </a:r>
          </a:p>
          <a:p>
            <a:pPr marL="742950" lvl="1" indent="-285750">
              <a:buFont typeface="Arial" panose="020B0604020202020204" pitchFamily="34" charset="0"/>
              <a:buChar char="•"/>
            </a:pPr>
            <a:r>
              <a:rPr lang="en-US"/>
              <a:t>Someone tells a pregnant student they must drop a course because they won’t be able to succeed while pregnant or parenting</a:t>
            </a:r>
          </a:p>
          <a:p>
            <a:pPr marL="742950" lvl="1" indent="-285750">
              <a:buFont typeface="Arial" panose="020B0604020202020204" pitchFamily="34" charset="0"/>
              <a:buChar char="•"/>
            </a:pPr>
            <a:r>
              <a:rPr lang="en-US"/>
              <a:t>A woman is prohibited from participating in a men’s only event</a:t>
            </a:r>
          </a:p>
          <a:p>
            <a:pPr marL="742950" lvl="1" indent="-285750">
              <a:buFont typeface="Arial" panose="020B0604020202020204" pitchFamily="34" charset="0"/>
              <a:buChar char="•"/>
            </a:pPr>
            <a:r>
              <a:rPr lang="en-US"/>
              <a:t>A man is prohibited from participating in a women’s only event</a:t>
            </a:r>
          </a:p>
          <a:p>
            <a:pPr marL="742950" lvl="1" indent="-285750">
              <a:buFont typeface="Arial" panose="020B0604020202020204" pitchFamily="34" charset="0"/>
              <a:buChar char="•"/>
            </a:pPr>
            <a:r>
              <a:rPr lang="en-US"/>
              <a:t>Someone comes out as trans and begins receiving job action they had not received before</a:t>
            </a:r>
          </a:p>
          <a:p>
            <a:pPr marL="742950" lvl="1" indent="-285750">
              <a:buFont typeface="Arial" panose="020B0604020202020204" pitchFamily="34" charset="0"/>
              <a:buChar char="•"/>
            </a:pPr>
            <a:r>
              <a:rPr lang="en-US"/>
              <a:t>A woman is being paid less than her male counterparts</a:t>
            </a:r>
          </a:p>
          <a:p>
            <a:pPr marL="285750" indent="-285750">
              <a:buFont typeface="Arial" panose="020B0604020202020204" pitchFamily="34" charset="0"/>
              <a:buChar char="•"/>
            </a:pPr>
            <a:endParaRPr lang="en-US" sz="1800" kern="100">
              <a:effectLst/>
              <a:latin typeface="Gotham Book"/>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endParaRPr lang="en-US"/>
          </a:p>
          <a:p>
            <a:endParaRPr lang="en-US"/>
          </a:p>
        </p:txBody>
      </p:sp>
    </p:spTree>
    <p:extLst>
      <p:ext uri="{BB962C8B-B14F-4D97-AF65-F5344CB8AC3E}">
        <p14:creationId xmlns:p14="http://schemas.microsoft.com/office/powerpoint/2010/main" val="130552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E43EC1-6D50-EDD7-C8C0-9105A4413D8A}"/>
              </a:ext>
            </a:extLst>
          </p:cNvPr>
          <p:cNvSpPr>
            <a:spLocks noGrp="1"/>
          </p:cNvSpPr>
          <p:nvPr>
            <p:ph type="title"/>
          </p:nvPr>
        </p:nvSpPr>
        <p:spPr/>
        <p:txBody>
          <a:bodyPr/>
          <a:lstStyle/>
          <a:p>
            <a:r>
              <a:rPr lang="en-US"/>
              <a:t>De Minimis Harm</a:t>
            </a:r>
          </a:p>
        </p:txBody>
      </p:sp>
      <p:sp>
        <p:nvSpPr>
          <p:cNvPr id="4" name="Content Placeholder 3">
            <a:extLst>
              <a:ext uri="{FF2B5EF4-FFF2-40B4-BE49-F238E27FC236}">
                <a16:creationId xmlns:a16="http://schemas.microsoft.com/office/drawing/2014/main" id="{4BF13A6B-0CC1-2827-B156-9950406F7B17}"/>
              </a:ext>
            </a:extLst>
          </p:cNvPr>
          <p:cNvSpPr>
            <a:spLocks noGrp="1"/>
          </p:cNvSpPr>
          <p:nvPr>
            <p:ph sz="half" idx="1"/>
          </p:nvPr>
        </p:nvSpPr>
        <p:spPr>
          <a:xfrm>
            <a:off x="788276" y="2331791"/>
            <a:ext cx="10644771" cy="3721817"/>
          </a:xfrm>
        </p:spPr>
        <p:txBody>
          <a:bodyPr/>
          <a:lstStyle/>
          <a:p>
            <a:r>
              <a:rPr lang="en-US">
                <a:solidFill>
                  <a:schemeClr val="tx1"/>
                </a:solidFill>
              </a:rPr>
              <a:t>In the limited circumstances in which Title IX or this part permits </a:t>
            </a:r>
            <a:r>
              <a:rPr lang="en-US" b="1" i="1" u="sng">
                <a:solidFill>
                  <a:schemeClr val="tx1"/>
                </a:solidFill>
              </a:rPr>
              <a:t>different treatment or separation on the basis of sex</a:t>
            </a:r>
            <a:r>
              <a:rPr lang="en-US">
                <a:solidFill>
                  <a:schemeClr val="tx1"/>
                </a:solidFill>
              </a:rPr>
              <a:t>, a recipient </a:t>
            </a:r>
            <a:r>
              <a:rPr lang="en-US" b="1" i="1" u="sng">
                <a:solidFill>
                  <a:schemeClr val="tx1"/>
                </a:solidFill>
              </a:rPr>
              <a:t>must not </a:t>
            </a:r>
            <a:r>
              <a:rPr lang="en-US">
                <a:solidFill>
                  <a:schemeClr val="tx1"/>
                </a:solidFill>
              </a:rPr>
              <a:t>carry out such different treatment or separation in a manner that discriminates on the basis of sex by </a:t>
            </a:r>
            <a:r>
              <a:rPr lang="en-US" b="1" u="sng">
                <a:solidFill>
                  <a:schemeClr val="tx1"/>
                </a:solidFill>
              </a:rPr>
              <a:t>subjecting a person to </a:t>
            </a:r>
            <a:r>
              <a:rPr lang="en-US" b="1" i="1" u="sng">
                <a:solidFill>
                  <a:schemeClr val="tx1"/>
                </a:solidFill>
              </a:rPr>
              <a:t>more than de minimis harm</a:t>
            </a:r>
            <a:r>
              <a:rPr lang="en-US">
                <a:solidFill>
                  <a:schemeClr val="tx1"/>
                </a:solidFill>
              </a:rPr>
              <a:t>, except as permitted by 20 U.S.C. 1681(a)(1) through (9) and the corresponding regulations §§ 106.12 through 106.15, 20 U.S.C. 1686 and its corresponding regulation § 106.32(b)(1), or § 106.41(b). </a:t>
            </a:r>
          </a:p>
          <a:p>
            <a:r>
              <a:rPr lang="en-US">
                <a:solidFill>
                  <a:schemeClr val="tx1"/>
                </a:solidFill>
              </a:rPr>
              <a:t>Adopting a policy or engaging in a practice that </a:t>
            </a:r>
            <a:r>
              <a:rPr lang="en-US" b="1" i="1" u="sng">
                <a:solidFill>
                  <a:schemeClr val="tx1"/>
                </a:solidFill>
              </a:rPr>
              <a:t>prevents a person from participating in an education program </a:t>
            </a:r>
            <a:r>
              <a:rPr lang="en-US">
                <a:solidFill>
                  <a:schemeClr val="tx1"/>
                </a:solidFill>
              </a:rPr>
              <a:t>or activity </a:t>
            </a:r>
            <a:r>
              <a:rPr lang="en-US" b="1" i="1" u="sng">
                <a:solidFill>
                  <a:schemeClr val="tx1"/>
                </a:solidFill>
              </a:rPr>
              <a:t>consistent with the person’s gender identity subjects a person to more than de minimis harm </a:t>
            </a:r>
            <a:r>
              <a:rPr lang="en-US">
                <a:solidFill>
                  <a:schemeClr val="tx1"/>
                </a:solidFill>
              </a:rPr>
              <a:t>on the basis of sex.</a:t>
            </a:r>
          </a:p>
          <a:p>
            <a:endParaRPr lang="en-US">
              <a:solidFill>
                <a:schemeClr val="tx1"/>
              </a:solidFill>
            </a:endParaRPr>
          </a:p>
        </p:txBody>
      </p:sp>
    </p:spTree>
    <p:extLst>
      <p:ext uri="{BB962C8B-B14F-4D97-AF65-F5344CB8AC3E}">
        <p14:creationId xmlns:p14="http://schemas.microsoft.com/office/powerpoint/2010/main" val="1249502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108455-6D85-78EE-B857-5C64C92EBB16}"/>
              </a:ext>
            </a:extLst>
          </p:cNvPr>
          <p:cNvSpPr>
            <a:spLocks noGrp="1"/>
          </p:cNvSpPr>
          <p:nvPr>
            <p:ph type="title"/>
          </p:nvPr>
        </p:nvSpPr>
        <p:spPr>
          <a:xfrm>
            <a:off x="3888828" y="357352"/>
            <a:ext cx="7987861" cy="1681655"/>
          </a:xfrm>
        </p:spPr>
        <p:txBody>
          <a:bodyPr/>
          <a:lstStyle/>
          <a:p>
            <a:r>
              <a:rPr lang="en-US"/>
              <a:t>Grievance procedures- who can make a complaint</a:t>
            </a:r>
          </a:p>
        </p:txBody>
      </p:sp>
      <p:sp>
        <p:nvSpPr>
          <p:cNvPr id="2" name="Text Placeholder 1">
            <a:extLst>
              <a:ext uri="{FF2B5EF4-FFF2-40B4-BE49-F238E27FC236}">
                <a16:creationId xmlns:a16="http://schemas.microsoft.com/office/drawing/2014/main" id="{DB9C7CDE-FF43-4A22-CAB6-64E9D3BE598B}"/>
              </a:ext>
            </a:extLst>
          </p:cNvPr>
          <p:cNvSpPr>
            <a:spLocks noGrp="1"/>
          </p:cNvSpPr>
          <p:nvPr>
            <p:ph idx="11"/>
          </p:nvPr>
        </p:nvSpPr>
        <p:spPr>
          <a:xfrm>
            <a:off x="4364808" y="2186152"/>
            <a:ext cx="7043618" cy="3855831"/>
          </a:xfrm>
        </p:spPr>
        <p:txBody>
          <a:bodyPr>
            <a:normAutofit fontScale="85000" lnSpcReduction="20000"/>
          </a:bodyPr>
          <a:lstStyle/>
          <a:p>
            <a:pPr marL="285750" indent="-285750">
              <a:buFont typeface="Arial" panose="020B0604020202020204" pitchFamily="34" charset="0"/>
              <a:buChar char="•"/>
            </a:pPr>
            <a:r>
              <a:rPr lang="en-US">
                <a:solidFill>
                  <a:schemeClr val="tx1"/>
                </a:solidFill>
              </a:rPr>
              <a:t>Sex-based harassment </a:t>
            </a:r>
          </a:p>
          <a:p>
            <a:pPr marL="742950" lvl="1" indent="-285750">
              <a:buFont typeface="Arial" panose="020B0604020202020204" pitchFamily="34" charset="0"/>
              <a:buChar char="•"/>
            </a:pPr>
            <a:r>
              <a:rPr lang="en-US">
                <a:solidFill>
                  <a:schemeClr val="tx1"/>
                </a:solidFill>
              </a:rPr>
              <a:t>A complainant; </a:t>
            </a:r>
          </a:p>
          <a:p>
            <a:pPr marL="742950" lvl="1" indent="-285750">
              <a:buFont typeface="Arial" panose="020B0604020202020204" pitchFamily="34" charset="0"/>
              <a:buChar char="•"/>
            </a:pPr>
            <a:r>
              <a:rPr lang="en-US">
                <a:solidFill>
                  <a:schemeClr val="tx1"/>
                </a:solidFill>
              </a:rPr>
              <a:t>A parent, guardian, or other authorized legal representative with the legal right to act on behalf of a complainant; </a:t>
            </a:r>
          </a:p>
          <a:p>
            <a:pPr marL="742950" lvl="1" indent="-285750">
              <a:buFont typeface="Arial" panose="020B0604020202020204" pitchFamily="34" charset="0"/>
              <a:buChar char="•"/>
            </a:pPr>
            <a:r>
              <a:rPr lang="en-US">
                <a:solidFill>
                  <a:schemeClr val="tx1"/>
                </a:solidFill>
              </a:rPr>
              <a:t>The Title IX Coordinator, after making the determination specified in § 106.44(f)(1)(v); </a:t>
            </a:r>
          </a:p>
          <a:p>
            <a:pPr marL="457200" lvl="1" indent="0">
              <a:buNone/>
            </a:pPr>
            <a:endParaRPr lang="en-US">
              <a:solidFill>
                <a:schemeClr val="tx1"/>
              </a:solidFill>
            </a:endParaRPr>
          </a:p>
          <a:p>
            <a:pPr marL="285750" indent="-285750">
              <a:buFont typeface="Arial" panose="020B0604020202020204" pitchFamily="34" charset="0"/>
              <a:buChar char="•"/>
            </a:pPr>
            <a:r>
              <a:rPr lang="en-US">
                <a:solidFill>
                  <a:schemeClr val="tx1"/>
                </a:solidFill>
              </a:rPr>
              <a:t>Sex Discrimination</a:t>
            </a:r>
          </a:p>
          <a:p>
            <a:pPr marL="742950" lvl="1" indent="-285750">
              <a:buFont typeface="Arial" panose="020B0604020202020204" pitchFamily="34" charset="0"/>
              <a:buChar char="•"/>
            </a:pPr>
            <a:r>
              <a:rPr lang="en-US">
                <a:solidFill>
                  <a:schemeClr val="tx1"/>
                </a:solidFill>
              </a:rPr>
              <a:t>The above individuals</a:t>
            </a:r>
          </a:p>
          <a:p>
            <a:pPr marL="742950" lvl="1" indent="-285750">
              <a:buFont typeface="Arial" panose="020B0604020202020204" pitchFamily="34" charset="0"/>
              <a:buChar char="•"/>
            </a:pPr>
            <a:r>
              <a:rPr lang="en-US">
                <a:solidFill>
                  <a:schemeClr val="tx1"/>
                </a:solidFill>
              </a:rPr>
              <a:t>Any student or employee; or </a:t>
            </a:r>
          </a:p>
          <a:p>
            <a:pPr marL="742950" lvl="1" indent="-285750">
              <a:buFont typeface="Arial" panose="020B0604020202020204" pitchFamily="34" charset="0"/>
              <a:buChar char="•"/>
            </a:pPr>
            <a:r>
              <a:rPr lang="en-US">
                <a:solidFill>
                  <a:schemeClr val="tx1"/>
                </a:solidFill>
              </a:rPr>
              <a:t>Any person other than a student or employee who was participating or attempting to participate in the recipient’s education program or activity at the time of the alleged sex discrimination.</a:t>
            </a:r>
          </a:p>
        </p:txBody>
      </p:sp>
    </p:spTree>
    <p:extLst>
      <p:ext uri="{BB962C8B-B14F-4D97-AF65-F5344CB8AC3E}">
        <p14:creationId xmlns:p14="http://schemas.microsoft.com/office/powerpoint/2010/main" val="3960293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801B0F-A6EF-3390-6951-7571E65E5C18}"/>
              </a:ext>
            </a:extLst>
          </p:cNvPr>
          <p:cNvSpPr txBox="1"/>
          <p:nvPr/>
        </p:nvSpPr>
        <p:spPr>
          <a:xfrm>
            <a:off x="189829" y="0"/>
            <a:ext cx="8767639" cy="1754326"/>
          </a:xfrm>
          <a:prstGeom prst="rect">
            <a:avLst/>
          </a:prstGeom>
          <a:noFill/>
        </p:spPr>
        <p:txBody>
          <a:bodyPr wrap="square" rtlCol="0">
            <a:spAutoFit/>
          </a:bodyPr>
          <a:lstStyle/>
          <a:p>
            <a:r>
              <a:rPr lang="en-US" sz="5400" b="1" cap="all">
                <a:solidFill>
                  <a:srgbClr val="00B050"/>
                </a:solidFill>
                <a:latin typeface="+mj-lt"/>
                <a:ea typeface="+mj-ea"/>
                <a:cs typeface="+mj-cs"/>
              </a:rPr>
              <a:t>Updated definitions</a:t>
            </a:r>
          </a:p>
        </p:txBody>
      </p:sp>
      <p:sp>
        <p:nvSpPr>
          <p:cNvPr id="3" name="TextBox 2">
            <a:extLst>
              <a:ext uri="{FF2B5EF4-FFF2-40B4-BE49-F238E27FC236}">
                <a16:creationId xmlns:a16="http://schemas.microsoft.com/office/drawing/2014/main" id="{195343FA-F5C6-6E9C-C457-DD9EEE2BA6E7}"/>
              </a:ext>
            </a:extLst>
          </p:cNvPr>
          <p:cNvSpPr txBox="1"/>
          <p:nvPr/>
        </p:nvSpPr>
        <p:spPr>
          <a:xfrm>
            <a:off x="630315" y="1866799"/>
            <a:ext cx="8327153" cy="2308324"/>
          </a:xfrm>
          <a:prstGeom prst="rect">
            <a:avLst/>
          </a:prstGeom>
          <a:noFill/>
        </p:spPr>
        <p:txBody>
          <a:bodyPr wrap="square" rtlCol="0">
            <a:spAutoFit/>
          </a:bodyPr>
          <a:lstStyle/>
          <a:p>
            <a:pPr marL="285750" indent="-285750">
              <a:buFont typeface="Arial" panose="020B0604020202020204" pitchFamily="34" charset="0"/>
              <a:buChar char="•"/>
            </a:pPr>
            <a:r>
              <a:rPr lang="en-US">
                <a:latin typeface="Gotham Book"/>
                <a:cs typeface="Arial" panose="020B0604020202020204" pitchFamily="34" charset="0"/>
              </a:rPr>
              <a:t>Pregnancy</a:t>
            </a:r>
          </a:p>
          <a:p>
            <a:pPr marL="742950" lvl="1" indent="-285750">
              <a:buFont typeface="Arial" panose="020B0604020202020204" pitchFamily="34" charset="0"/>
              <a:buChar char="•"/>
            </a:pPr>
            <a:r>
              <a:rPr lang="en-US" kern="100">
                <a:effectLst/>
                <a:latin typeface="Gotham Book"/>
                <a:ea typeface="Calibri" panose="020F0502020204030204" pitchFamily="34" charset="0"/>
                <a:cs typeface="Arial" panose="020B0604020202020204" pitchFamily="34" charset="0"/>
              </a:rPr>
              <a:t>The full spectrum of processes and events connected with pregnancy:</a:t>
            </a:r>
          </a:p>
          <a:p>
            <a:pPr marL="1200150" lvl="2" indent="-285750">
              <a:buFont typeface="Arial" panose="020B0604020202020204" pitchFamily="34" charset="0"/>
              <a:buChar char="•"/>
            </a:pPr>
            <a:r>
              <a:rPr lang="en-US" kern="100">
                <a:effectLst/>
                <a:latin typeface="Gotham Book"/>
                <a:ea typeface="Calibri" panose="020F0502020204030204" pitchFamily="34" charset="0"/>
                <a:cs typeface="Arial" panose="020B0604020202020204" pitchFamily="34" charset="0"/>
              </a:rPr>
              <a:t>Pregnancy</a:t>
            </a:r>
          </a:p>
          <a:p>
            <a:pPr marL="1200150" lvl="2" indent="-285750">
              <a:buFont typeface="Arial" panose="020B0604020202020204" pitchFamily="34" charset="0"/>
              <a:buChar char="•"/>
            </a:pPr>
            <a:r>
              <a:rPr lang="en-US" kern="100">
                <a:effectLst/>
                <a:latin typeface="Gotham Book"/>
                <a:ea typeface="Calibri" panose="020F0502020204030204" pitchFamily="34" charset="0"/>
                <a:cs typeface="Arial" panose="020B0604020202020204" pitchFamily="34" charset="0"/>
              </a:rPr>
              <a:t>Childbirth</a:t>
            </a:r>
          </a:p>
          <a:p>
            <a:pPr marL="1200150" lvl="2" indent="-285750">
              <a:buFont typeface="Arial" panose="020B0604020202020204" pitchFamily="34" charset="0"/>
              <a:buChar char="•"/>
            </a:pPr>
            <a:r>
              <a:rPr lang="en-US" kern="100">
                <a:effectLst/>
                <a:latin typeface="Gotham Book"/>
                <a:ea typeface="Calibri" panose="020F0502020204030204" pitchFamily="34" charset="0"/>
                <a:cs typeface="Arial" panose="020B0604020202020204" pitchFamily="34" charset="0"/>
              </a:rPr>
              <a:t>Termination or loss of pregnancy</a:t>
            </a:r>
          </a:p>
          <a:p>
            <a:pPr marL="1200150" lvl="2" indent="-285750">
              <a:buFont typeface="Arial" panose="020B0604020202020204" pitchFamily="34" charset="0"/>
              <a:buChar char="•"/>
            </a:pPr>
            <a:r>
              <a:rPr lang="en-US" kern="100">
                <a:effectLst/>
                <a:latin typeface="Gotham Book"/>
                <a:ea typeface="Calibri" panose="020F0502020204030204" pitchFamily="34" charset="0"/>
                <a:cs typeface="Arial" panose="020B0604020202020204" pitchFamily="34" charset="0"/>
              </a:rPr>
              <a:t>Lactation</a:t>
            </a:r>
          </a:p>
          <a:p>
            <a:pPr marL="1200150" lvl="2" indent="-285750">
              <a:buFont typeface="Arial" panose="020B0604020202020204" pitchFamily="34" charset="0"/>
              <a:buChar char="•"/>
            </a:pPr>
            <a:r>
              <a:rPr lang="en-US" kern="100">
                <a:effectLst/>
                <a:latin typeface="Gotham Book"/>
                <a:ea typeface="Calibri" panose="020F0502020204030204" pitchFamily="34" charset="0"/>
                <a:cs typeface="Arial" panose="020B0604020202020204" pitchFamily="34" charset="0"/>
              </a:rPr>
              <a:t>Related medical conditions</a:t>
            </a:r>
          </a:p>
          <a:p>
            <a:pPr marL="1200150" lvl="2" indent="-285750">
              <a:buFont typeface="Arial" panose="020B0604020202020204" pitchFamily="34" charset="0"/>
              <a:buChar char="•"/>
            </a:pPr>
            <a:r>
              <a:rPr lang="en-US" kern="100">
                <a:effectLst/>
                <a:latin typeface="Gotham Book"/>
                <a:ea typeface="Calibri" panose="020F0502020204030204" pitchFamily="34" charset="0"/>
                <a:cs typeface="Arial" panose="020B0604020202020204" pitchFamily="34" charset="0"/>
              </a:rPr>
              <a:t>Recovery from these conditions</a:t>
            </a:r>
          </a:p>
        </p:txBody>
      </p:sp>
    </p:spTree>
    <p:extLst>
      <p:ext uri="{BB962C8B-B14F-4D97-AF65-F5344CB8AC3E}">
        <p14:creationId xmlns:p14="http://schemas.microsoft.com/office/powerpoint/2010/main" val="3616082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1072-4A77-DB4D-DF41-58EADB7DA94E}"/>
              </a:ext>
            </a:extLst>
          </p:cNvPr>
          <p:cNvSpPr>
            <a:spLocks noGrp="1"/>
          </p:cNvSpPr>
          <p:nvPr>
            <p:ph type="title"/>
          </p:nvPr>
        </p:nvSpPr>
        <p:spPr>
          <a:xfrm>
            <a:off x="914400" y="457199"/>
            <a:ext cx="6583680" cy="1531357"/>
          </a:xfrm>
        </p:spPr>
        <p:txBody>
          <a:bodyPr/>
          <a:lstStyle/>
          <a:p>
            <a:r>
              <a:rPr lang="en-US" sz="4400">
                <a:solidFill>
                  <a:srgbClr val="029676"/>
                </a:solidFill>
              </a:rPr>
              <a:t>agenda</a:t>
            </a:r>
          </a:p>
        </p:txBody>
      </p:sp>
      <p:sp>
        <p:nvSpPr>
          <p:cNvPr id="3" name="Content Placeholder 2">
            <a:extLst>
              <a:ext uri="{FF2B5EF4-FFF2-40B4-BE49-F238E27FC236}">
                <a16:creationId xmlns:a16="http://schemas.microsoft.com/office/drawing/2014/main" id="{D4D22962-3C7F-E480-5C35-7F4860A098E1}"/>
              </a:ext>
            </a:extLst>
          </p:cNvPr>
          <p:cNvSpPr>
            <a:spLocks noGrp="1"/>
          </p:cNvSpPr>
          <p:nvPr>
            <p:ph idx="1"/>
          </p:nvPr>
        </p:nvSpPr>
        <p:spPr>
          <a:xfrm>
            <a:off x="914400" y="2197642"/>
            <a:ext cx="6583680" cy="3207344"/>
          </a:xfrm>
        </p:spPr>
        <p:txBody>
          <a:bodyPr>
            <a:noAutofit/>
          </a:bodyPr>
          <a:lstStyle/>
          <a:p>
            <a:r>
              <a:rPr lang="en-US" sz="2800"/>
              <a:t>Community Circle</a:t>
            </a:r>
          </a:p>
          <a:p>
            <a:r>
              <a:rPr lang="en-US" sz="2800"/>
              <a:t>Title IX Updates</a:t>
            </a:r>
          </a:p>
          <a:p>
            <a:r>
              <a:rPr lang="en-US" sz="2800"/>
              <a:t>Review of definitions</a:t>
            </a:r>
          </a:p>
          <a:p>
            <a:r>
              <a:rPr lang="en-US" sz="2800"/>
              <a:t>Investigations</a:t>
            </a:r>
          </a:p>
          <a:p>
            <a:r>
              <a:rPr lang="en-US" sz="2800"/>
              <a:t>Hearing Process</a:t>
            </a:r>
          </a:p>
          <a:p>
            <a:r>
              <a:rPr lang="en-US" sz="2800"/>
              <a:t>Questions</a:t>
            </a:r>
          </a:p>
        </p:txBody>
      </p:sp>
      <p:sp>
        <p:nvSpPr>
          <p:cNvPr id="4" name="Slide Number Placeholder 3">
            <a:extLst>
              <a:ext uri="{FF2B5EF4-FFF2-40B4-BE49-F238E27FC236}">
                <a16:creationId xmlns:a16="http://schemas.microsoft.com/office/drawing/2014/main" id="{18D5CFA2-4E67-F157-5FFD-A246307D41F7}"/>
              </a:ext>
            </a:extLst>
          </p:cNvPr>
          <p:cNvSpPr>
            <a:spLocks noGrp="1"/>
          </p:cNvSpPr>
          <p:nvPr>
            <p:ph type="sldNum" sz="quarter" idx="10"/>
          </p:nvPr>
        </p:nvSpPr>
        <p:spPr>
          <a:xfrm>
            <a:off x="10358437" y="457199"/>
            <a:ext cx="1067589" cy="471489"/>
          </a:xfrm>
        </p:spPr>
        <p:txBody>
          <a:bodyPr/>
          <a:lstStyle/>
          <a:p>
            <a:fld id="{48F63A3B-78C7-47BE-AE5E-E10140E04643}" type="slidenum">
              <a:rPr lang="en-US" smtClean="0"/>
              <a:pPr/>
              <a:t>2</a:t>
            </a:fld>
            <a:endParaRPr lang="en-US"/>
          </a:p>
        </p:txBody>
      </p:sp>
    </p:spTree>
    <p:extLst>
      <p:ext uri="{BB962C8B-B14F-4D97-AF65-F5344CB8AC3E}">
        <p14:creationId xmlns:p14="http://schemas.microsoft.com/office/powerpoint/2010/main" val="3913219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801B0F-A6EF-3390-6951-7571E65E5C18}"/>
              </a:ext>
            </a:extLst>
          </p:cNvPr>
          <p:cNvSpPr txBox="1"/>
          <p:nvPr/>
        </p:nvSpPr>
        <p:spPr>
          <a:xfrm>
            <a:off x="189829" y="0"/>
            <a:ext cx="8767639" cy="1754326"/>
          </a:xfrm>
          <a:prstGeom prst="rect">
            <a:avLst/>
          </a:prstGeom>
          <a:noFill/>
        </p:spPr>
        <p:txBody>
          <a:bodyPr wrap="square" rtlCol="0">
            <a:spAutoFit/>
          </a:bodyPr>
          <a:lstStyle/>
          <a:p>
            <a:r>
              <a:rPr lang="en-US" sz="5400" b="1" cap="all">
                <a:solidFill>
                  <a:srgbClr val="00B050"/>
                </a:solidFill>
                <a:latin typeface="+mj-lt"/>
                <a:ea typeface="+mj-ea"/>
                <a:cs typeface="+mj-cs"/>
              </a:rPr>
              <a:t>Updated complaint process</a:t>
            </a:r>
          </a:p>
        </p:txBody>
      </p:sp>
      <p:sp>
        <p:nvSpPr>
          <p:cNvPr id="3" name="TextBox 2">
            <a:extLst>
              <a:ext uri="{FF2B5EF4-FFF2-40B4-BE49-F238E27FC236}">
                <a16:creationId xmlns:a16="http://schemas.microsoft.com/office/drawing/2014/main" id="{195343FA-F5C6-6E9C-C457-DD9EEE2BA6E7}"/>
              </a:ext>
            </a:extLst>
          </p:cNvPr>
          <p:cNvSpPr txBox="1"/>
          <p:nvPr/>
        </p:nvSpPr>
        <p:spPr>
          <a:xfrm>
            <a:off x="630315" y="1642369"/>
            <a:ext cx="8327153" cy="2031325"/>
          </a:xfrm>
          <a:prstGeom prst="rect">
            <a:avLst/>
          </a:prstGeom>
          <a:noFill/>
        </p:spPr>
        <p:txBody>
          <a:bodyPr wrap="square" rtlCol="0">
            <a:spAutoFit/>
          </a:bodyPr>
          <a:lstStyle/>
          <a:p>
            <a:pPr marL="285750" indent="-285750">
              <a:buFont typeface="Arial" panose="020B0604020202020204" pitchFamily="34" charset="0"/>
              <a:buChar char="•"/>
            </a:pPr>
            <a:r>
              <a:rPr lang="en-US" b="1" u="sng">
                <a:latin typeface="Gotham Book"/>
                <a:ea typeface="Calibri" panose="020F0502020204030204" pitchFamily="34" charset="0"/>
                <a:cs typeface="Arial" panose="020B0604020202020204" pitchFamily="34" charset="0"/>
              </a:rPr>
              <a:t>O</a:t>
            </a:r>
            <a:r>
              <a:rPr lang="en-US" sz="1800" b="1" u="sng">
                <a:effectLst/>
                <a:latin typeface="Gotham Book"/>
                <a:ea typeface="Calibri" panose="020F0502020204030204" pitchFamily="34" charset="0"/>
                <a:cs typeface="Arial" panose="020B0604020202020204" pitchFamily="34" charset="0"/>
              </a:rPr>
              <a:t>ral or written </a:t>
            </a:r>
            <a:r>
              <a:rPr lang="en-US" sz="1800">
                <a:effectLst/>
                <a:latin typeface="Gotham Book"/>
                <a:ea typeface="Calibri" panose="020F0502020204030204" pitchFamily="34" charset="0"/>
                <a:cs typeface="Arial" panose="020B0604020202020204" pitchFamily="34" charset="0"/>
              </a:rPr>
              <a:t>request to the University that can </a:t>
            </a:r>
            <a:r>
              <a:rPr lang="en-US" sz="1800" b="1" u="sng">
                <a:effectLst/>
                <a:latin typeface="Gotham Book"/>
                <a:ea typeface="Calibri" panose="020F0502020204030204" pitchFamily="34" charset="0"/>
                <a:cs typeface="Arial" panose="020B0604020202020204" pitchFamily="34" charset="0"/>
              </a:rPr>
              <a:t>objectively be understood </a:t>
            </a:r>
            <a:r>
              <a:rPr lang="en-US" sz="1800">
                <a:effectLst/>
                <a:latin typeface="Gotham Book"/>
                <a:ea typeface="Calibri" panose="020F0502020204030204" pitchFamily="34" charset="0"/>
                <a:cs typeface="Arial" panose="020B0604020202020204" pitchFamily="34" charset="0"/>
              </a:rPr>
              <a:t>as a </a:t>
            </a:r>
            <a:r>
              <a:rPr lang="en-US" sz="1800" b="1" u="sng">
                <a:effectLst/>
                <a:latin typeface="Gotham Book"/>
                <a:ea typeface="Calibri" panose="020F0502020204030204" pitchFamily="34" charset="0"/>
                <a:cs typeface="Arial" panose="020B0604020202020204" pitchFamily="34" charset="0"/>
              </a:rPr>
              <a:t>request for the University to investigate</a:t>
            </a:r>
            <a:r>
              <a:rPr lang="en-US" sz="1800">
                <a:effectLst/>
                <a:latin typeface="Gotham Book"/>
                <a:ea typeface="Calibri" panose="020F0502020204030204" pitchFamily="34" charset="0"/>
                <a:cs typeface="Arial" panose="020B0604020202020204" pitchFamily="34" charset="0"/>
              </a:rPr>
              <a:t> and make a determination about alleged Policy violation(s)</a:t>
            </a:r>
          </a:p>
          <a:p>
            <a:pPr marL="285750" indent="-285750">
              <a:buFont typeface="Arial" panose="020B0604020202020204" pitchFamily="34" charset="0"/>
              <a:buChar char="•"/>
            </a:pPr>
            <a:endParaRPr lang="en-US" sz="1800">
              <a:effectLst/>
              <a:latin typeface="Gotham Book"/>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kern="100">
                <a:latin typeface="Gotham Book"/>
                <a:ea typeface="Calibri" panose="020F0502020204030204" pitchFamily="34" charset="0"/>
                <a:cs typeface="Arial" panose="020B0604020202020204" pitchFamily="34" charset="0"/>
              </a:rPr>
              <a:t>Not technically needed for informal resolution</a:t>
            </a:r>
            <a:endParaRPr lang="en-US" sz="1800" kern="100">
              <a:effectLst/>
              <a:latin typeface="Gotham Book"/>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endParaRPr lang="en-US"/>
          </a:p>
          <a:p>
            <a:endParaRPr lang="en-US"/>
          </a:p>
        </p:txBody>
      </p:sp>
    </p:spTree>
    <p:extLst>
      <p:ext uri="{BB962C8B-B14F-4D97-AF65-F5344CB8AC3E}">
        <p14:creationId xmlns:p14="http://schemas.microsoft.com/office/powerpoint/2010/main" val="3116061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801B0F-A6EF-3390-6951-7571E65E5C18}"/>
              </a:ext>
            </a:extLst>
          </p:cNvPr>
          <p:cNvSpPr txBox="1"/>
          <p:nvPr/>
        </p:nvSpPr>
        <p:spPr>
          <a:xfrm>
            <a:off x="189829" y="0"/>
            <a:ext cx="8767639" cy="2585323"/>
          </a:xfrm>
          <a:prstGeom prst="rect">
            <a:avLst/>
          </a:prstGeom>
          <a:noFill/>
        </p:spPr>
        <p:txBody>
          <a:bodyPr wrap="square" rtlCol="0">
            <a:spAutoFit/>
          </a:bodyPr>
          <a:lstStyle/>
          <a:p>
            <a:r>
              <a:rPr lang="en-US" sz="5400" b="1" cap="all">
                <a:solidFill>
                  <a:srgbClr val="00B050"/>
                </a:solidFill>
                <a:latin typeface="+mj-lt"/>
                <a:ea typeface="+mj-ea"/>
                <a:cs typeface="+mj-cs"/>
              </a:rPr>
              <a:t>Title ix coordinator filing complaint</a:t>
            </a:r>
          </a:p>
        </p:txBody>
      </p:sp>
      <p:sp>
        <p:nvSpPr>
          <p:cNvPr id="3" name="TextBox 2">
            <a:extLst>
              <a:ext uri="{FF2B5EF4-FFF2-40B4-BE49-F238E27FC236}">
                <a16:creationId xmlns:a16="http://schemas.microsoft.com/office/drawing/2014/main" id="{195343FA-F5C6-6E9C-C457-DD9EEE2BA6E7}"/>
              </a:ext>
            </a:extLst>
          </p:cNvPr>
          <p:cNvSpPr txBox="1"/>
          <p:nvPr/>
        </p:nvSpPr>
        <p:spPr>
          <a:xfrm>
            <a:off x="630315" y="2413337"/>
            <a:ext cx="8327153" cy="3662541"/>
          </a:xfrm>
          <a:prstGeom prst="rect">
            <a:avLst/>
          </a:prstGeom>
          <a:noFill/>
        </p:spPr>
        <p:txBody>
          <a:bodyPr wrap="square" rtlCol="0">
            <a:spAutoFit/>
          </a:bodyPr>
          <a:lstStyle/>
          <a:p>
            <a:pPr marL="285750" indent="-285750">
              <a:buFont typeface="Arial" panose="020B0604020202020204" pitchFamily="34" charset="0"/>
              <a:buChar char="•"/>
            </a:pPr>
            <a:r>
              <a:rPr lang="en-US">
                <a:latin typeface="Gotham Book"/>
                <a:ea typeface="Calibri" panose="020F0502020204030204" pitchFamily="34" charset="0"/>
                <a:cs typeface="Arial" panose="020B0604020202020204" pitchFamily="34" charset="0"/>
              </a:rPr>
              <a:t>Title IX Coordinator will consider:</a:t>
            </a:r>
            <a:endParaRPr lang="en-US" sz="1800" kern="100">
              <a:effectLst/>
              <a:latin typeface="Gotham Book"/>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r>
              <a:rPr lang="en-US" sz="1400"/>
              <a:t>The Complainant’s request not to initiate a Complaint.</a:t>
            </a:r>
          </a:p>
          <a:p>
            <a:pPr marL="742950" lvl="1" indent="-285750">
              <a:buFont typeface="Arial" panose="020B0604020202020204" pitchFamily="34" charset="0"/>
              <a:buChar char="•"/>
            </a:pPr>
            <a:r>
              <a:rPr lang="en-US" sz="1400"/>
              <a:t>The Complainant’s reasonable safety concerns regarding initiating a Complaint.</a:t>
            </a:r>
          </a:p>
          <a:p>
            <a:pPr marL="742950" lvl="1" indent="-285750">
              <a:buFont typeface="Arial" panose="020B0604020202020204" pitchFamily="34" charset="0"/>
              <a:buChar char="•"/>
            </a:pPr>
            <a:r>
              <a:rPr lang="en-US" sz="1400"/>
              <a:t>The risk that additional acts of discrimination would occur if a Complaint were not initiated.</a:t>
            </a:r>
          </a:p>
          <a:p>
            <a:pPr marL="742950" lvl="1" indent="-285750">
              <a:buFont typeface="Arial" panose="020B0604020202020204" pitchFamily="34" charset="0"/>
              <a:buChar char="•"/>
            </a:pPr>
            <a:r>
              <a:rPr lang="en-US" sz="1400"/>
              <a:t>The severity of the alleged discrimination, including whether the discrimination, if established, would require the removal of a Respondent from campus or imposition of another disciplinary sanction to end the discrimination and prevent its recurrence.</a:t>
            </a:r>
          </a:p>
          <a:p>
            <a:pPr marL="742950" lvl="1" indent="-285750">
              <a:buFont typeface="Arial" panose="020B0604020202020204" pitchFamily="34" charset="0"/>
              <a:buChar char="•"/>
            </a:pPr>
            <a:r>
              <a:rPr lang="en-US" sz="1400"/>
              <a:t>The age and relationship of the Parties, including whether the Respondent is a University employee.</a:t>
            </a:r>
          </a:p>
          <a:p>
            <a:pPr marL="742950" lvl="1" indent="-285750">
              <a:buFont typeface="Arial" panose="020B0604020202020204" pitchFamily="34" charset="0"/>
              <a:buChar char="•"/>
            </a:pPr>
            <a:r>
              <a:rPr lang="en-US" sz="1400"/>
              <a:t>The scope of the alleged discrimination, including information suggesting a pattern, ongoing discrimination, or discrimination alleged to have impacted multiple individuals.</a:t>
            </a:r>
          </a:p>
          <a:p>
            <a:pPr marL="742950" lvl="1" indent="-285750">
              <a:buFont typeface="Arial" panose="020B0604020202020204" pitchFamily="34" charset="0"/>
              <a:buChar char="•"/>
            </a:pPr>
            <a:r>
              <a:rPr lang="en-US" sz="1400"/>
              <a:t>The availability of evidence to assist a Decision-maker in determining whether discrimination occurred.</a:t>
            </a:r>
          </a:p>
          <a:p>
            <a:pPr marL="742950" lvl="1" indent="-285750">
              <a:buFont typeface="Arial" panose="020B0604020202020204" pitchFamily="34" charset="0"/>
              <a:buChar char="•"/>
            </a:pPr>
            <a:r>
              <a:rPr lang="en-US" sz="1400"/>
              <a:t>Whether the University could end the alleged discrimination and prevent its recurrence without initiating its resolution process</a:t>
            </a:r>
          </a:p>
          <a:p>
            <a:pPr marL="742950" lvl="1" indent="-285750">
              <a:buFont typeface="Arial" panose="020B0604020202020204" pitchFamily="34" charset="0"/>
              <a:buChar char="•"/>
            </a:pPr>
            <a:endParaRPr lang="en-US"/>
          </a:p>
        </p:txBody>
      </p:sp>
    </p:spTree>
    <p:extLst>
      <p:ext uri="{BB962C8B-B14F-4D97-AF65-F5344CB8AC3E}">
        <p14:creationId xmlns:p14="http://schemas.microsoft.com/office/powerpoint/2010/main" val="861787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801B0F-A6EF-3390-6951-7571E65E5C18}"/>
              </a:ext>
            </a:extLst>
          </p:cNvPr>
          <p:cNvSpPr txBox="1"/>
          <p:nvPr/>
        </p:nvSpPr>
        <p:spPr>
          <a:xfrm>
            <a:off x="189829" y="0"/>
            <a:ext cx="8767639" cy="2585323"/>
          </a:xfrm>
          <a:prstGeom prst="rect">
            <a:avLst/>
          </a:prstGeom>
          <a:noFill/>
        </p:spPr>
        <p:txBody>
          <a:bodyPr wrap="square" rtlCol="0">
            <a:spAutoFit/>
          </a:bodyPr>
          <a:lstStyle/>
          <a:p>
            <a:r>
              <a:rPr lang="en-US" sz="5400" b="1" cap="all">
                <a:solidFill>
                  <a:srgbClr val="00B050"/>
                </a:solidFill>
                <a:latin typeface="+mj-lt"/>
                <a:ea typeface="+mj-ea"/>
                <a:cs typeface="+mj-cs"/>
              </a:rPr>
              <a:t>Unauthorized Disclosure of Information</a:t>
            </a:r>
          </a:p>
        </p:txBody>
      </p:sp>
      <p:sp>
        <p:nvSpPr>
          <p:cNvPr id="3" name="TextBox 2">
            <a:extLst>
              <a:ext uri="{FF2B5EF4-FFF2-40B4-BE49-F238E27FC236}">
                <a16:creationId xmlns:a16="http://schemas.microsoft.com/office/drawing/2014/main" id="{195343FA-F5C6-6E9C-C457-DD9EEE2BA6E7}"/>
              </a:ext>
            </a:extLst>
          </p:cNvPr>
          <p:cNvSpPr txBox="1"/>
          <p:nvPr/>
        </p:nvSpPr>
        <p:spPr>
          <a:xfrm>
            <a:off x="630315" y="2413337"/>
            <a:ext cx="8327153" cy="2893100"/>
          </a:xfrm>
          <a:prstGeom prst="rect">
            <a:avLst/>
          </a:prstGeom>
          <a:noFill/>
        </p:spPr>
        <p:txBody>
          <a:bodyPr wrap="square" rtlCol="0">
            <a:spAutoFit/>
          </a:bodyPr>
          <a:lstStyle/>
          <a:p>
            <a:pPr marL="285750" indent="-285750">
              <a:buFont typeface="Arial" panose="020B0604020202020204" pitchFamily="34" charset="0"/>
              <a:buChar char="•"/>
            </a:pPr>
            <a:r>
              <a:rPr lang="en-US" sz="1400">
                <a:latin typeface="Gotham Book"/>
                <a:cs typeface="Arial" panose="020B0604020202020204" pitchFamily="34" charset="0"/>
              </a:rPr>
              <a:t>Parties and Advisors must sign an agreement to participate</a:t>
            </a:r>
          </a:p>
          <a:p>
            <a:pPr marL="285750" indent="-285750">
              <a:buFont typeface="Arial" panose="020B0604020202020204" pitchFamily="34" charset="0"/>
              <a:buChar char="•"/>
            </a:pPr>
            <a:r>
              <a:rPr lang="en-US" sz="1400">
                <a:latin typeface="Gotham Book"/>
                <a:cs typeface="Arial" panose="020B0604020202020204" pitchFamily="34" charset="0"/>
              </a:rPr>
              <a:t>Prohibited from:</a:t>
            </a:r>
          </a:p>
          <a:p>
            <a:pPr marL="742950" lvl="1" indent="-285750">
              <a:buFont typeface="Arial" panose="020B0604020202020204" pitchFamily="34" charset="0"/>
              <a:buChar char="•"/>
            </a:pPr>
            <a:r>
              <a:rPr lang="en-US" sz="1400">
                <a:latin typeface="Gotham Book"/>
                <a:ea typeface="Calibri" panose="020F0502020204030204" pitchFamily="34" charset="0"/>
                <a:cs typeface="Arial" panose="020B0604020202020204" pitchFamily="34" charset="0"/>
              </a:rPr>
              <a:t>D</a:t>
            </a:r>
            <a:r>
              <a:rPr lang="en-US" sz="1400">
                <a:effectLst/>
                <a:latin typeface="Gotham Book"/>
                <a:ea typeface="Calibri" panose="020F0502020204030204" pitchFamily="34" charset="0"/>
                <a:cs typeface="Arial" panose="020B0604020202020204" pitchFamily="34" charset="0"/>
              </a:rPr>
              <a:t>isclosing information obtained by the University through the Resolution Process, to the extent that information is the work product of the University (meaning it has been produced, compiled, or written by the University for purposes of its investigation and resolution of a Complaint), without authorization</a:t>
            </a:r>
          </a:p>
          <a:p>
            <a:pPr marL="742950" lvl="1" indent="-285750">
              <a:buFont typeface="Arial" panose="020B0604020202020204" pitchFamily="34" charset="0"/>
              <a:buChar char="•"/>
            </a:pPr>
            <a:endParaRPr lang="en-US" sz="1400">
              <a:effectLst/>
              <a:latin typeface="Gotham Book"/>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r>
              <a:rPr lang="en-US" sz="1400" kern="100">
                <a:latin typeface="Gotham Book"/>
                <a:ea typeface="Calibri" panose="020F0502020204030204" pitchFamily="34" charset="0"/>
                <a:cs typeface="Arial" panose="020B0604020202020204" pitchFamily="34" charset="0"/>
              </a:rPr>
              <a:t>P</a:t>
            </a:r>
            <a:r>
              <a:rPr lang="en-US" sz="1400" kern="100">
                <a:effectLst/>
                <a:latin typeface="Gotham Book"/>
                <a:ea typeface="Calibri" panose="020F0502020204030204" pitchFamily="34" charset="0"/>
                <a:cs typeface="Arial" panose="020B0604020202020204" pitchFamily="34" charset="0"/>
              </a:rPr>
              <a:t>ublicly disclose institutional work product that contains a party or witness’s personally identifiable information without authorization or consent. </a:t>
            </a:r>
          </a:p>
          <a:p>
            <a:pPr marL="742950" lvl="1" indent="-285750">
              <a:buFont typeface="Arial" panose="020B0604020202020204" pitchFamily="34" charset="0"/>
              <a:buChar char="•"/>
            </a:pPr>
            <a:endParaRPr lang="en-US" sz="1400" kern="100">
              <a:effectLst/>
              <a:latin typeface="Gotham Book"/>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r>
              <a:rPr lang="en-US" sz="1400" kern="100">
                <a:latin typeface="Gotham Book"/>
                <a:ea typeface="Calibri" panose="020F0502020204030204" pitchFamily="34" charset="0"/>
                <a:cs typeface="Arial" panose="020B0604020202020204" pitchFamily="34" charset="0"/>
              </a:rPr>
              <a:t>Photograph or copy evidence</a:t>
            </a:r>
            <a:endParaRPr lang="en-US" sz="1400" kern="100">
              <a:effectLst/>
              <a:latin typeface="Gotham Book"/>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endParaRPr lang="en-US" sz="1400"/>
          </a:p>
          <a:p>
            <a:pPr marL="742950" lvl="1" indent="-285750">
              <a:buFont typeface="Arial" panose="020B0604020202020204" pitchFamily="34" charset="0"/>
              <a:buChar char="•"/>
            </a:pPr>
            <a:endParaRPr lang="en-US" sz="1400"/>
          </a:p>
        </p:txBody>
      </p:sp>
    </p:spTree>
    <p:extLst>
      <p:ext uri="{BB962C8B-B14F-4D97-AF65-F5344CB8AC3E}">
        <p14:creationId xmlns:p14="http://schemas.microsoft.com/office/powerpoint/2010/main" val="2248960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73558-533D-E5A5-26D1-77DE9C454AA4}"/>
              </a:ext>
            </a:extLst>
          </p:cNvPr>
          <p:cNvSpPr>
            <a:spLocks noGrp="1"/>
          </p:cNvSpPr>
          <p:nvPr>
            <p:ph type="title"/>
          </p:nvPr>
        </p:nvSpPr>
        <p:spPr>
          <a:xfrm>
            <a:off x="914400" y="1057274"/>
            <a:ext cx="10511627" cy="1012785"/>
          </a:xfrm>
        </p:spPr>
        <p:txBody>
          <a:bodyPr anchor="b">
            <a:normAutofit/>
          </a:bodyPr>
          <a:lstStyle/>
          <a:p>
            <a:r>
              <a:rPr lang="en-US"/>
              <a:t>106.45 v 106.46</a:t>
            </a:r>
          </a:p>
        </p:txBody>
      </p:sp>
      <p:sp>
        <p:nvSpPr>
          <p:cNvPr id="4" name="Slide Number Placeholder 3">
            <a:extLst>
              <a:ext uri="{FF2B5EF4-FFF2-40B4-BE49-F238E27FC236}">
                <a16:creationId xmlns:a16="http://schemas.microsoft.com/office/drawing/2014/main" id="{14410CD2-F0CA-31B5-5AA7-E7A4DDD045A1}"/>
              </a:ext>
            </a:extLst>
          </p:cNvPr>
          <p:cNvSpPr>
            <a:spLocks noGrp="1"/>
          </p:cNvSpPr>
          <p:nvPr>
            <p:ph type="sldNum" sz="quarter" idx="10"/>
          </p:nvPr>
        </p:nvSpPr>
        <p:spPr>
          <a:xfrm>
            <a:off x="10358437" y="457199"/>
            <a:ext cx="1067589" cy="471489"/>
          </a:xfrm>
        </p:spPr>
        <p:txBody>
          <a:bodyPr anchor="ctr">
            <a:normAutofit/>
          </a:bodyPr>
          <a:lstStyle/>
          <a:p>
            <a:pPr>
              <a:spcAft>
                <a:spcPts val="600"/>
              </a:spcAft>
            </a:pPr>
            <a:fld id="{48F63A3B-78C7-47BE-AE5E-E10140E04643}" type="slidenum">
              <a:rPr lang="en-US" smtClean="0"/>
              <a:pPr>
                <a:spcAft>
                  <a:spcPts val="600"/>
                </a:spcAft>
              </a:pPr>
              <a:t>23</a:t>
            </a:fld>
            <a:endParaRPr lang="en-US"/>
          </a:p>
        </p:txBody>
      </p:sp>
      <p:graphicFrame>
        <p:nvGraphicFramePr>
          <p:cNvPr id="6" name="Content Placeholder 2">
            <a:extLst>
              <a:ext uri="{FF2B5EF4-FFF2-40B4-BE49-F238E27FC236}">
                <a16:creationId xmlns:a16="http://schemas.microsoft.com/office/drawing/2014/main" id="{DFCCAFDC-6CB0-2AE4-73B4-112B4AAB98BC}"/>
              </a:ext>
            </a:extLst>
          </p:cNvPr>
          <p:cNvGraphicFramePr>
            <a:graphicFrameLocks noGrp="1"/>
          </p:cNvGraphicFramePr>
          <p:nvPr>
            <p:ph sz="quarter" idx="4"/>
            <p:extLst>
              <p:ext uri="{D42A27DB-BD31-4B8C-83A1-F6EECF244321}">
                <p14:modId xmlns:p14="http://schemas.microsoft.com/office/powerpoint/2010/main" val="3290034100"/>
              </p:ext>
            </p:extLst>
          </p:nvPr>
        </p:nvGraphicFramePr>
        <p:xfrm>
          <a:off x="914400" y="2316067"/>
          <a:ext cx="10511627" cy="3948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1640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73558-533D-E5A5-26D1-77DE9C454AA4}"/>
              </a:ext>
            </a:extLst>
          </p:cNvPr>
          <p:cNvSpPr>
            <a:spLocks noGrp="1"/>
          </p:cNvSpPr>
          <p:nvPr>
            <p:ph type="title"/>
          </p:nvPr>
        </p:nvSpPr>
        <p:spPr>
          <a:xfrm>
            <a:off x="914400" y="1057274"/>
            <a:ext cx="10511627" cy="1012785"/>
          </a:xfrm>
        </p:spPr>
        <p:txBody>
          <a:bodyPr anchor="b">
            <a:normAutofit/>
          </a:bodyPr>
          <a:lstStyle/>
          <a:p>
            <a:r>
              <a:rPr lang="en-US"/>
              <a:t>106.45 v 106.46</a:t>
            </a:r>
          </a:p>
        </p:txBody>
      </p:sp>
      <p:sp>
        <p:nvSpPr>
          <p:cNvPr id="4" name="Slide Number Placeholder 3">
            <a:extLst>
              <a:ext uri="{FF2B5EF4-FFF2-40B4-BE49-F238E27FC236}">
                <a16:creationId xmlns:a16="http://schemas.microsoft.com/office/drawing/2014/main" id="{14410CD2-F0CA-31B5-5AA7-E7A4DDD045A1}"/>
              </a:ext>
            </a:extLst>
          </p:cNvPr>
          <p:cNvSpPr>
            <a:spLocks noGrp="1"/>
          </p:cNvSpPr>
          <p:nvPr>
            <p:ph type="sldNum" sz="quarter" idx="10"/>
          </p:nvPr>
        </p:nvSpPr>
        <p:spPr>
          <a:xfrm>
            <a:off x="10358437" y="457199"/>
            <a:ext cx="1067589" cy="471489"/>
          </a:xfrm>
        </p:spPr>
        <p:txBody>
          <a:bodyPr anchor="ctr">
            <a:normAutofit/>
          </a:bodyPr>
          <a:lstStyle/>
          <a:p>
            <a:pPr>
              <a:spcAft>
                <a:spcPts val="600"/>
              </a:spcAft>
            </a:pPr>
            <a:fld id="{48F63A3B-78C7-47BE-AE5E-E10140E04643}" type="slidenum">
              <a:rPr lang="en-US" smtClean="0"/>
              <a:pPr>
                <a:spcAft>
                  <a:spcPts val="600"/>
                </a:spcAft>
              </a:pPr>
              <a:t>24</a:t>
            </a:fld>
            <a:endParaRPr lang="en-US"/>
          </a:p>
        </p:txBody>
      </p:sp>
      <p:graphicFrame>
        <p:nvGraphicFramePr>
          <p:cNvPr id="6" name="Content Placeholder 2">
            <a:extLst>
              <a:ext uri="{FF2B5EF4-FFF2-40B4-BE49-F238E27FC236}">
                <a16:creationId xmlns:a16="http://schemas.microsoft.com/office/drawing/2014/main" id="{DFCCAFDC-6CB0-2AE4-73B4-112B4AAB98BC}"/>
              </a:ext>
            </a:extLst>
          </p:cNvPr>
          <p:cNvGraphicFramePr>
            <a:graphicFrameLocks noGrp="1"/>
          </p:cNvGraphicFramePr>
          <p:nvPr>
            <p:ph sz="quarter" idx="4"/>
            <p:extLst>
              <p:ext uri="{D42A27DB-BD31-4B8C-83A1-F6EECF244321}">
                <p14:modId xmlns:p14="http://schemas.microsoft.com/office/powerpoint/2010/main" val="2688844429"/>
              </p:ext>
            </p:extLst>
          </p:nvPr>
        </p:nvGraphicFramePr>
        <p:xfrm>
          <a:off x="914400" y="2316067"/>
          <a:ext cx="10511627" cy="3948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5217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B482E9-7BF1-17EF-BDF2-529D8EA3A512}"/>
              </a:ext>
            </a:extLst>
          </p:cNvPr>
          <p:cNvSpPr>
            <a:spLocks noGrp="1"/>
          </p:cNvSpPr>
          <p:nvPr>
            <p:ph type="title"/>
          </p:nvPr>
        </p:nvSpPr>
        <p:spPr>
          <a:xfrm>
            <a:off x="914400" y="928688"/>
            <a:ext cx="10511627" cy="598611"/>
          </a:xfrm>
        </p:spPr>
        <p:txBody>
          <a:bodyPr anchor="b">
            <a:normAutofit/>
          </a:bodyPr>
          <a:lstStyle/>
          <a:p>
            <a:r>
              <a:rPr lang="en-US"/>
              <a:t>Formal Resolution- </a:t>
            </a:r>
            <a:r>
              <a:rPr lang="en-US" err="1"/>
              <a:t>NoIA</a:t>
            </a:r>
            <a:endParaRPr lang="en-US"/>
          </a:p>
        </p:txBody>
      </p:sp>
      <p:sp>
        <p:nvSpPr>
          <p:cNvPr id="7" name="Content Placeholder 6">
            <a:extLst>
              <a:ext uri="{FF2B5EF4-FFF2-40B4-BE49-F238E27FC236}">
                <a16:creationId xmlns:a16="http://schemas.microsoft.com/office/drawing/2014/main" id="{69CCE3A8-56C9-AA57-B65E-E38D501CF6BA}"/>
              </a:ext>
            </a:extLst>
          </p:cNvPr>
          <p:cNvSpPr>
            <a:spLocks noGrp="1"/>
          </p:cNvSpPr>
          <p:nvPr>
            <p:ph sz="quarter" idx="4"/>
          </p:nvPr>
        </p:nvSpPr>
        <p:spPr>
          <a:xfrm>
            <a:off x="914400" y="1629103"/>
            <a:ext cx="10511627" cy="4635521"/>
          </a:xfrm>
        </p:spPr>
        <p:txBody>
          <a:bodyPr numCol="2">
            <a:normAutofit fontScale="92500" lnSpcReduction="10000"/>
          </a:bodyPr>
          <a:lstStyle/>
          <a:p>
            <a:pPr>
              <a:lnSpc>
                <a:spcPct val="90000"/>
              </a:lnSpc>
            </a:pPr>
            <a:r>
              <a:rPr lang="en-US" sz="1400"/>
              <a:t>Notice of Investigation and Allegation</a:t>
            </a:r>
          </a:p>
          <a:p>
            <a:pPr marL="681228" lvl="1" indent="-342900">
              <a:lnSpc>
                <a:spcPct val="90000"/>
              </a:lnSpc>
              <a:spcBef>
                <a:spcPts val="600"/>
              </a:spcBef>
              <a:buSzPts val="1200"/>
              <a:buFont typeface="Symbol" panose="05050102010706020507" pitchFamily="18" charset="2"/>
              <a:buChar char=""/>
            </a:pPr>
            <a:r>
              <a:rPr lang="en-US" sz="1400" kern="100">
                <a:effectLst/>
              </a:rPr>
              <a:t>A meaningful summary of all allegations</a:t>
            </a:r>
          </a:p>
          <a:p>
            <a:pPr marL="681228" lvl="1" indent="-342900">
              <a:lnSpc>
                <a:spcPct val="90000"/>
              </a:lnSpc>
              <a:spcBef>
                <a:spcPts val="0"/>
              </a:spcBef>
              <a:buSzPts val="1200"/>
              <a:buFont typeface="Symbol" panose="05050102010706020507" pitchFamily="18" charset="2"/>
              <a:buChar char=""/>
            </a:pPr>
            <a:r>
              <a:rPr lang="en-US" sz="1400" kern="100">
                <a:effectLst/>
              </a:rPr>
              <a:t>The identity of the involved Parties (if known)</a:t>
            </a:r>
          </a:p>
          <a:p>
            <a:pPr marL="681228" lvl="1" indent="-342900">
              <a:lnSpc>
                <a:spcPct val="90000"/>
              </a:lnSpc>
              <a:spcBef>
                <a:spcPts val="0"/>
              </a:spcBef>
              <a:buSzPts val="1200"/>
              <a:buFont typeface="Symbol" panose="05050102010706020507" pitchFamily="18" charset="2"/>
              <a:buChar char=""/>
            </a:pPr>
            <a:r>
              <a:rPr lang="en-US" sz="1400" kern="100">
                <a:effectLst/>
              </a:rPr>
              <a:t>The precise misconduct being alleged</a:t>
            </a:r>
          </a:p>
          <a:p>
            <a:pPr marL="681228" lvl="1" indent="-342900">
              <a:lnSpc>
                <a:spcPct val="90000"/>
              </a:lnSpc>
              <a:spcBef>
                <a:spcPts val="0"/>
              </a:spcBef>
              <a:buSzPts val="1200"/>
              <a:buFont typeface="Symbol" panose="05050102010706020507" pitchFamily="18" charset="2"/>
              <a:buChar char=""/>
            </a:pPr>
            <a:r>
              <a:rPr lang="en-US" sz="1400" kern="100">
                <a:effectLst/>
              </a:rPr>
              <a:t>The date and location of the alleged incident(s) (if known)</a:t>
            </a:r>
          </a:p>
          <a:p>
            <a:pPr marL="681228" lvl="1" indent="-342900">
              <a:lnSpc>
                <a:spcPct val="90000"/>
              </a:lnSpc>
              <a:spcBef>
                <a:spcPts val="0"/>
              </a:spcBef>
              <a:buSzPts val="1200"/>
              <a:buFont typeface="Symbol" panose="05050102010706020507" pitchFamily="18" charset="2"/>
              <a:buChar char=""/>
            </a:pPr>
            <a:r>
              <a:rPr lang="en-US" sz="1400" kern="100">
                <a:effectLst/>
              </a:rPr>
              <a:t>The specific policies/offenses implicated</a:t>
            </a:r>
          </a:p>
          <a:p>
            <a:pPr marL="681228" lvl="1" indent="-342900">
              <a:lnSpc>
                <a:spcPct val="90000"/>
              </a:lnSpc>
              <a:spcBef>
                <a:spcPts val="0"/>
              </a:spcBef>
              <a:spcAft>
                <a:spcPts val="600"/>
              </a:spcAft>
              <a:buSzPts val="1200"/>
              <a:buFont typeface="Symbol" panose="05050102010706020507" pitchFamily="18" charset="2"/>
              <a:buChar char=""/>
            </a:pPr>
            <a:r>
              <a:rPr lang="en-US" sz="1400" kern="100">
                <a:effectLst/>
              </a:rPr>
              <a:t>A description of, link to, or copy of the applicable procedures</a:t>
            </a:r>
          </a:p>
          <a:p>
            <a:pPr marL="342900" marR="0" lvl="0" indent="-342900">
              <a:lnSpc>
                <a:spcPct val="90000"/>
              </a:lnSpc>
              <a:spcBef>
                <a:spcPts val="600"/>
              </a:spcBef>
              <a:spcAft>
                <a:spcPts val="0"/>
              </a:spcAft>
              <a:buSzPts val="1200"/>
              <a:buFont typeface="Symbol" panose="05050102010706020507" pitchFamily="18" charset="2"/>
              <a:buChar char=""/>
            </a:pPr>
            <a:r>
              <a:rPr lang="en-US" sz="1400" kern="100">
                <a:effectLst/>
              </a:rPr>
              <a:t>A statement that the burden of gathering evidence sufficient to reach a determination regarding responsibility rests with the University and not on the parties.  </a:t>
            </a:r>
          </a:p>
          <a:p>
            <a:pPr marL="342900" marR="0" lvl="0" indent="-342900">
              <a:lnSpc>
                <a:spcPct val="90000"/>
              </a:lnSpc>
              <a:spcBef>
                <a:spcPts val="600"/>
              </a:spcBef>
              <a:spcAft>
                <a:spcPts val="0"/>
              </a:spcAft>
              <a:buSzPts val="1200"/>
              <a:buFont typeface="Symbol" panose="05050102010706020507" pitchFamily="18" charset="2"/>
              <a:buChar char=""/>
            </a:pPr>
            <a:endParaRPr lang="en-US" sz="1400" kern="100">
              <a:effectLst/>
            </a:endParaRPr>
          </a:p>
          <a:p>
            <a:pPr marL="342900" marR="0" lvl="0" indent="-342900">
              <a:lnSpc>
                <a:spcPct val="90000"/>
              </a:lnSpc>
              <a:spcBef>
                <a:spcPts val="0"/>
              </a:spcBef>
              <a:spcAft>
                <a:spcPts val="0"/>
              </a:spcAft>
              <a:buSzPts val="1200"/>
              <a:buFont typeface="Symbol" panose="05050102010706020507" pitchFamily="18" charset="2"/>
              <a:buChar char=""/>
            </a:pPr>
            <a:r>
              <a:rPr lang="en-US" sz="1400" kern="100">
                <a:effectLst/>
              </a:rPr>
              <a:t>A statement that the Parties are entitled to an equal opportunity to access the relevant and not otherwise impermissible evidence</a:t>
            </a:r>
          </a:p>
          <a:p>
            <a:pPr marL="342900" marR="0" lvl="0" indent="-342900">
              <a:lnSpc>
                <a:spcPct val="90000"/>
              </a:lnSpc>
              <a:spcBef>
                <a:spcPts val="0"/>
              </a:spcBef>
              <a:spcAft>
                <a:spcPts val="0"/>
              </a:spcAft>
              <a:buSzPts val="1200"/>
              <a:buFont typeface="Symbol" panose="05050102010706020507" pitchFamily="18" charset="2"/>
              <a:buChar char=""/>
            </a:pPr>
            <a:endParaRPr lang="en-US" sz="1400" kern="100">
              <a:effectLst/>
            </a:endParaRPr>
          </a:p>
          <a:p>
            <a:pPr marL="342900" marR="0" lvl="0" indent="-342900">
              <a:lnSpc>
                <a:spcPct val="90000"/>
              </a:lnSpc>
              <a:spcBef>
                <a:spcPts val="0"/>
              </a:spcBef>
              <a:spcAft>
                <a:spcPts val="0"/>
              </a:spcAft>
              <a:buSzPts val="1200"/>
              <a:buFont typeface="Symbol" panose="05050102010706020507" pitchFamily="18" charset="2"/>
              <a:buChar char=""/>
            </a:pPr>
            <a:r>
              <a:rPr lang="en-US" sz="1400" kern="100">
                <a:effectLst/>
              </a:rPr>
              <a:t>The name(s) of the Investigator(s), once known, along with a process to notify the Title IX Coordinator of any conflict of interest that the Investigator(s) may have in advance of the interview process</a:t>
            </a:r>
          </a:p>
          <a:p>
            <a:pPr marL="342900" marR="0" lvl="0" indent="-342900">
              <a:lnSpc>
                <a:spcPct val="90000"/>
              </a:lnSpc>
              <a:spcBef>
                <a:spcPts val="0"/>
              </a:spcBef>
              <a:spcAft>
                <a:spcPts val="0"/>
              </a:spcAft>
              <a:buSzPts val="1200"/>
              <a:buFont typeface="Symbol" panose="05050102010706020507" pitchFamily="18" charset="2"/>
              <a:buChar char=""/>
            </a:pPr>
            <a:endParaRPr lang="en-US" sz="1400" kern="100">
              <a:effectLst/>
            </a:endParaRPr>
          </a:p>
          <a:p>
            <a:pPr marL="342900" marR="0" lvl="0" indent="-342900">
              <a:lnSpc>
                <a:spcPct val="90000"/>
              </a:lnSpc>
              <a:spcBef>
                <a:spcPts val="0"/>
              </a:spcBef>
              <a:spcAft>
                <a:spcPts val="0"/>
              </a:spcAft>
              <a:buSzPts val="1200"/>
              <a:buFont typeface="Symbol" panose="05050102010706020507" pitchFamily="18" charset="2"/>
              <a:buChar char=""/>
            </a:pPr>
            <a:r>
              <a:rPr lang="en-US" sz="1400" kern="100">
                <a:effectLst/>
              </a:rPr>
              <a:t>A statement that the University presumes the Respondent is not responsible for the reported misconduct unless and until the evidence supports a different determination</a:t>
            </a:r>
          </a:p>
          <a:p>
            <a:pPr marL="342900" marR="0" lvl="0" indent="-342900">
              <a:lnSpc>
                <a:spcPct val="90000"/>
              </a:lnSpc>
              <a:spcBef>
                <a:spcPts val="0"/>
              </a:spcBef>
              <a:spcAft>
                <a:spcPts val="0"/>
              </a:spcAft>
              <a:buSzPts val="1200"/>
              <a:buFont typeface="Symbol" panose="05050102010706020507" pitchFamily="18" charset="2"/>
              <a:buChar char=""/>
            </a:pPr>
            <a:endParaRPr lang="en-US" sz="1400" kern="100">
              <a:effectLst/>
            </a:endParaRPr>
          </a:p>
          <a:p>
            <a:pPr marL="342900" marR="0" lvl="0" indent="-342900">
              <a:lnSpc>
                <a:spcPct val="90000"/>
              </a:lnSpc>
              <a:spcBef>
                <a:spcPts val="0"/>
              </a:spcBef>
              <a:spcAft>
                <a:spcPts val="0"/>
              </a:spcAft>
              <a:buSzPts val="1200"/>
              <a:buFont typeface="Symbol" panose="05050102010706020507" pitchFamily="18" charset="2"/>
              <a:buChar char=""/>
            </a:pPr>
            <a:r>
              <a:rPr lang="en-US" sz="1400" kern="100">
                <a:effectLst/>
              </a:rPr>
              <a:t>A statement that determinations of responsibility are made at the conclusion of the process and that the Parties will be given an opportunity during the review and comment period to inspect and review all relevant evidence </a:t>
            </a:r>
          </a:p>
          <a:p>
            <a:pPr marL="342900" marR="0" lvl="0" indent="-342900">
              <a:lnSpc>
                <a:spcPct val="90000"/>
              </a:lnSpc>
              <a:spcBef>
                <a:spcPts val="0"/>
              </a:spcBef>
              <a:spcAft>
                <a:spcPts val="0"/>
              </a:spcAft>
              <a:buSzPts val="1200"/>
              <a:buFont typeface="Symbol" panose="05050102010706020507" pitchFamily="18" charset="2"/>
              <a:buChar char=""/>
            </a:pPr>
            <a:r>
              <a:rPr lang="en-US" sz="1400" kern="100">
                <a:effectLst/>
              </a:rPr>
              <a:t>A statement that retaliation is prohibited</a:t>
            </a:r>
          </a:p>
          <a:p>
            <a:pPr marL="342900" marR="0" lvl="0" indent="-342900">
              <a:lnSpc>
                <a:spcPct val="90000"/>
              </a:lnSpc>
              <a:spcBef>
                <a:spcPts val="0"/>
              </a:spcBef>
              <a:spcAft>
                <a:spcPts val="0"/>
              </a:spcAft>
              <a:buSzPts val="1200"/>
              <a:buFont typeface="Symbol" panose="05050102010706020507" pitchFamily="18" charset="2"/>
              <a:buChar char=""/>
            </a:pPr>
            <a:endParaRPr lang="en-US" sz="1400" kern="100">
              <a:effectLst/>
            </a:endParaRPr>
          </a:p>
          <a:p>
            <a:pPr marL="342900" marR="0" lvl="0" indent="-342900">
              <a:lnSpc>
                <a:spcPct val="90000"/>
              </a:lnSpc>
              <a:spcBef>
                <a:spcPts val="0"/>
              </a:spcBef>
              <a:spcAft>
                <a:spcPts val="0"/>
              </a:spcAft>
              <a:buSzPts val="1200"/>
              <a:buFont typeface="Symbol" panose="05050102010706020507" pitchFamily="18" charset="2"/>
              <a:buChar char=""/>
            </a:pPr>
            <a:r>
              <a:rPr lang="en-US" sz="1400" kern="100">
                <a:effectLst/>
              </a:rPr>
              <a:t>Information about the confidentiality of the process, including that the Parties and their Advisors (if applicable) may not share the University work product obtained through the Resolution Process</a:t>
            </a:r>
          </a:p>
          <a:p>
            <a:pPr marL="342900" marR="0" lvl="0" indent="-342900">
              <a:lnSpc>
                <a:spcPct val="90000"/>
              </a:lnSpc>
              <a:spcBef>
                <a:spcPts val="0"/>
              </a:spcBef>
              <a:spcAft>
                <a:spcPts val="0"/>
              </a:spcAft>
              <a:buSzPts val="1200"/>
              <a:buFont typeface="Symbol" panose="05050102010706020507" pitchFamily="18" charset="2"/>
              <a:buChar char=""/>
            </a:pPr>
            <a:endParaRPr lang="en-US" sz="1400" kern="100">
              <a:effectLst/>
            </a:endParaRPr>
          </a:p>
          <a:p>
            <a:pPr marL="342900" marR="0" lvl="0" indent="-342900">
              <a:lnSpc>
                <a:spcPct val="90000"/>
              </a:lnSpc>
              <a:spcBef>
                <a:spcPts val="0"/>
              </a:spcBef>
              <a:spcAft>
                <a:spcPts val="0"/>
              </a:spcAft>
              <a:buSzPts val="1200"/>
              <a:buFont typeface="Symbol" panose="05050102010706020507" pitchFamily="18" charset="2"/>
              <a:buChar char=""/>
            </a:pPr>
            <a:r>
              <a:rPr lang="en-US" sz="1400" kern="100">
                <a:effectLst/>
              </a:rPr>
              <a:t>A statement that the Parties may have up to two Advisors of their choice who may accompany them through all steps of the Resolution Process, as detailed in Advisor in the Resolution Process Section</a:t>
            </a:r>
          </a:p>
          <a:p>
            <a:pPr marL="342900" marR="0" lvl="0" indent="-342900">
              <a:lnSpc>
                <a:spcPct val="90000"/>
              </a:lnSpc>
              <a:spcBef>
                <a:spcPts val="0"/>
              </a:spcBef>
              <a:spcAft>
                <a:spcPts val="0"/>
              </a:spcAft>
              <a:buSzPts val="1200"/>
              <a:buFont typeface="Symbol" panose="05050102010706020507" pitchFamily="18" charset="2"/>
              <a:buChar char=""/>
            </a:pPr>
            <a:endParaRPr lang="en-US" sz="1400" kern="100">
              <a:effectLst/>
            </a:endParaRPr>
          </a:p>
          <a:p>
            <a:pPr marL="342900" marR="0" lvl="0" indent="-342900">
              <a:lnSpc>
                <a:spcPct val="90000"/>
              </a:lnSpc>
              <a:spcBef>
                <a:spcPts val="0"/>
              </a:spcBef>
              <a:spcAft>
                <a:spcPts val="0"/>
              </a:spcAft>
              <a:buSzPts val="1200"/>
              <a:buFont typeface="Symbol" panose="05050102010706020507" pitchFamily="18" charset="2"/>
              <a:buChar char=""/>
            </a:pPr>
            <a:r>
              <a:rPr lang="en-US" sz="1400" kern="100">
                <a:effectLst/>
              </a:rPr>
              <a:t>A statement informing the Parties that if they knowingly make false statements or knowingly submit false information during the grievance process, this action constitutes a violation of section 8. </a:t>
            </a:r>
            <a:r>
              <a:rPr lang="en-US" sz="1400" i="1" kern="100">
                <a:effectLst/>
              </a:rPr>
              <a:t>False Information/Obstruction</a:t>
            </a:r>
            <a:r>
              <a:rPr lang="en-US" sz="1400" kern="100">
                <a:effectLst/>
              </a:rPr>
              <a:t> under the Student Code of Conduct for students and section 8.6 </a:t>
            </a:r>
            <a:r>
              <a:rPr lang="en-US" sz="1400" i="1" kern="100">
                <a:effectLst/>
              </a:rPr>
              <a:t>Knowingly Filing False Complaint </a:t>
            </a:r>
            <a:r>
              <a:rPr lang="en-US" sz="1400" kern="100">
                <a:effectLst/>
              </a:rPr>
              <a:t>of the Harassment and Discrimination Policy and Procedures for employees which will result in a referral for disciplinary action that is separate and independent from the grievance process</a:t>
            </a:r>
          </a:p>
          <a:p>
            <a:pPr marL="342900" marR="0" lvl="0" indent="-342900">
              <a:lnSpc>
                <a:spcPct val="90000"/>
              </a:lnSpc>
              <a:spcBef>
                <a:spcPts val="0"/>
              </a:spcBef>
              <a:spcAft>
                <a:spcPts val="0"/>
              </a:spcAft>
              <a:buSzPts val="1200"/>
              <a:buFont typeface="Symbol" panose="05050102010706020507" pitchFamily="18" charset="2"/>
              <a:buChar char=""/>
            </a:pPr>
            <a:endParaRPr lang="en-US" sz="1400" kern="100">
              <a:effectLst/>
            </a:endParaRPr>
          </a:p>
          <a:p>
            <a:pPr marL="342900" marR="0" lvl="0" indent="-342900">
              <a:lnSpc>
                <a:spcPct val="90000"/>
              </a:lnSpc>
              <a:spcBef>
                <a:spcPts val="0"/>
              </a:spcBef>
              <a:spcAft>
                <a:spcPts val="0"/>
              </a:spcAft>
              <a:buSzPts val="1200"/>
              <a:buFont typeface="Symbol" panose="05050102010706020507" pitchFamily="18" charset="2"/>
              <a:buChar char=""/>
            </a:pPr>
            <a:r>
              <a:rPr lang="en-US" sz="1400" kern="100">
                <a:effectLst/>
              </a:rPr>
              <a:t>Detail on how a party may request disability accommodations or other support assistance during the Resolution Process</a:t>
            </a:r>
          </a:p>
          <a:p>
            <a:pPr marL="342900" marR="0" lvl="0" indent="-342900">
              <a:lnSpc>
                <a:spcPct val="90000"/>
              </a:lnSpc>
              <a:spcBef>
                <a:spcPts val="0"/>
              </a:spcBef>
              <a:spcAft>
                <a:spcPts val="0"/>
              </a:spcAft>
              <a:buSzPts val="1200"/>
              <a:buFont typeface="Symbol" panose="05050102010706020507" pitchFamily="18" charset="2"/>
              <a:buChar char=""/>
            </a:pPr>
            <a:endParaRPr lang="en-US" sz="1400" kern="100">
              <a:effectLst/>
            </a:endParaRPr>
          </a:p>
          <a:p>
            <a:pPr marL="342900" marR="0" lvl="0" indent="-342900">
              <a:lnSpc>
                <a:spcPct val="90000"/>
              </a:lnSpc>
              <a:spcBef>
                <a:spcPts val="0"/>
              </a:spcBef>
              <a:spcAft>
                <a:spcPts val="600"/>
              </a:spcAft>
              <a:buSzPts val="1200"/>
              <a:buFont typeface="Symbol" panose="05050102010706020507" pitchFamily="18" charset="2"/>
              <a:buChar char=""/>
            </a:pPr>
            <a:r>
              <a:rPr lang="en-US" sz="1400" kern="100">
                <a:effectLst/>
              </a:rPr>
              <a:t>An instruction to preserve any evidence that is directly related to the allegations</a:t>
            </a:r>
          </a:p>
          <a:p>
            <a:pPr lvl="1">
              <a:lnSpc>
                <a:spcPct val="90000"/>
              </a:lnSpc>
            </a:pPr>
            <a:endParaRPr lang="en-US" sz="1400"/>
          </a:p>
          <a:p>
            <a:pPr lvl="1">
              <a:lnSpc>
                <a:spcPct val="90000"/>
              </a:lnSpc>
            </a:pPr>
            <a:endParaRPr lang="en-US" sz="1400"/>
          </a:p>
        </p:txBody>
      </p:sp>
      <p:sp>
        <p:nvSpPr>
          <p:cNvPr id="3" name="Slide Number Placeholder 2">
            <a:extLst>
              <a:ext uri="{FF2B5EF4-FFF2-40B4-BE49-F238E27FC236}">
                <a16:creationId xmlns:a16="http://schemas.microsoft.com/office/drawing/2014/main" id="{03313472-F951-D5AA-B55F-2FF1CD15EEA5}"/>
              </a:ext>
            </a:extLst>
          </p:cNvPr>
          <p:cNvSpPr>
            <a:spLocks noGrp="1"/>
          </p:cNvSpPr>
          <p:nvPr>
            <p:ph type="sldNum" sz="quarter" idx="10"/>
          </p:nvPr>
        </p:nvSpPr>
        <p:spPr>
          <a:xfrm>
            <a:off x="10358437" y="457199"/>
            <a:ext cx="1067589" cy="471489"/>
          </a:xfrm>
        </p:spPr>
        <p:txBody>
          <a:bodyPr anchor="ctr">
            <a:normAutofit/>
          </a:bodyPr>
          <a:lstStyle/>
          <a:p>
            <a:pPr>
              <a:spcAft>
                <a:spcPts val="600"/>
              </a:spcAft>
            </a:pPr>
            <a:fld id="{48F63A3B-78C7-47BE-AE5E-E10140E04643}" type="slidenum">
              <a:rPr lang="en-US" smtClean="0"/>
              <a:pPr>
                <a:spcAft>
                  <a:spcPts val="600"/>
                </a:spcAft>
              </a:pPr>
              <a:t>25</a:t>
            </a:fld>
            <a:endParaRPr lang="en-US"/>
          </a:p>
        </p:txBody>
      </p:sp>
    </p:spTree>
    <p:extLst>
      <p:ext uri="{BB962C8B-B14F-4D97-AF65-F5344CB8AC3E}">
        <p14:creationId xmlns:p14="http://schemas.microsoft.com/office/powerpoint/2010/main" val="3910587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C2B8D2-70F0-791C-C595-05CF1A412154}"/>
              </a:ext>
            </a:extLst>
          </p:cNvPr>
          <p:cNvSpPr>
            <a:spLocks noGrp="1"/>
          </p:cNvSpPr>
          <p:nvPr>
            <p:ph type="title"/>
          </p:nvPr>
        </p:nvSpPr>
        <p:spPr>
          <a:xfrm>
            <a:off x="914400" y="1057274"/>
            <a:ext cx="10511627" cy="1012785"/>
          </a:xfrm>
        </p:spPr>
        <p:txBody>
          <a:bodyPr anchor="b">
            <a:normAutofit/>
          </a:bodyPr>
          <a:lstStyle/>
          <a:p>
            <a:pPr>
              <a:lnSpc>
                <a:spcPct val="90000"/>
              </a:lnSpc>
            </a:pPr>
            <a:r>
              <a:rPr lang="en-US"/>
              <a:t>Basic requirements for grievance procedures</a:t>
            </a:r>
          </a:p>
        </p:txBody>
      </p:sp>
      <p:sp>
        <p:nvSpPr>
          <p:cNvPr id="2" name="Text Placeholder 1">
            <a:extLst>
              <a:ext uri="{FF2B5EF4-FFF2-40B4-BE49-F238E27FC236}">
                <a16:creationId xmlns:a16="http://schemas.microsoft.com/office/drawing/2014/main" id="{8A65C1C5-4B61-4FC5-883B-1416CE9E9B15}"/>
              </a:ext>
            </a:extLst>
          </p:cNvPr>
          <p:cNvSpPr>
            <a:spLocks noGrp="1"/>
          </p:cNvSpPr>
          <p:nvPr>
            <p:ph sz="quarter" idx="4"/>
          </p:nvPr>
        </p:nvSpPr>
        <p:spPr>
          <a:xfrm>
            <a:off x="914400" y="2316067"/>
            <a:ext cx="10511627" cy="4284430"/>
          </a:xfrm>
        </p:spPr>
        <p:txBody>
          <a:bodyPr>
            <a:normAutofit/>
          </a:bodyPr>
          <a:lstStyle/>
          <a:p>
            <a:pPr marL="285750" indent="-285750">
              <a:lnSpc>
                <a:spcPct val="90000"/>
              </a:lnSpc>
              <a:spcAft>
                <a:spcPts val="600"/>
              </a:spcAft>
              <a:buFont typeface="Arial" panose="020B0604020202020204" pitchFamily="34" charset="0"/>
              <a:buChar char="•"/>
            </a:pPr>
            <a:r>
              <a:rPr lang="en-US" sz="1400">
                <a:solidFill>
                  <a:schemeClr val="tx1"/>
                </a:solidFill>
              </a:rPr>
              <a:t>Treat complainants and respondents </a:t>
            </a:r>
            <a:r>
              <a:rPr lang="en-US" sz="1400" b="1" i="1" u="sng">
                <a:solidFill>
                  <a:schemeClr val="tx1"/>
                </a:solidFill>
              </a:rPr>
              <a:t>equitably</a:t>
            </a:r>
            <a:r>
              <a:rPr lang="en-US" sz="1400">
                <a:solidFill>
                  <a:schemeClr val="tx1"/>
                </a:solidFill>
              </a:rPr>
              <a:t>; </a:t>
            </a:r>
          </a:p>
          <a:p>
            <a:pPr marL="285750" indent="-285750">
              <a:lnSpc>
                <a:spcPct val="90000"/>
              </a:lnSpc>
              <a:spcAft>
                <a:spcPts val="600"/>
              </a:spcAft>
              <a:buFont typeface="Arial" panose="020B0604020202020204" pitchFamily="34" charset="0"/>
              <a:buChar char="•"/>
            </a:pPr>
            <a:r>
              <a:rPr lang="en-US" sz="1400">
                <a:solidFill>
                  <a:schemeClr val="tx1"/>
                </a:solidFill>
              </a:rPr>
              <a:t>Require that any person designated as a Title IX Coordinator, investigator, or decisionmaker </a:t>
            </a:r>
            <a:r>
              <a:rPr lang="en-US" sz="1400" b="1" i="1" u="sng">
                <a:solidFill>
                  <a:schemeClr val="tx1"/>
                </a:solidFill>
              </a:rPr>
              <a:t>not have a conflict of interest or bias </a:t>
            </a:r>
            <a:r>
              <a:rPr lang="en-US" sz="1400">
                <a:solidFill>
                  <a:schemeClr val="tx1"/>
                </a:solidFill>
              </a:rPr>
              <a:t>for or against complainants or respondents generally or an individual complainant or respondent. The decisionmaker </a:t>
            </a:r>
            <a:r>
              <a:rPr lang="en-US" sz="1400" b="1" i="1" u="sng">
                <a:solidFill>
                  <a:schemeClr val="tx1"/>
                </a:solidFill>
              </a:rPr>
              <a:t>may be the same person as the Title IX Coordinator or investigator; </a:t>
            </a:r>
          </a:p>
          <a:p>
            <a:pPr marL="285750" indent="-285750">
              <a:lnSpc>
                <a:spcPct val="90000"/>
              </a:lnSpc>
              <a:spcAft>
                <a:spcPts val="600"/>
              </a:spcAft>
              <a:buFont typeface="Arial" panose="020B0604020202020204" pitchFamily="34" charset="0"/>
              <a:buChar char="•"/>
            </a:pPr>
            <a:r>
              <a:rPr lang="en-US" sz="1400">
                <a:solidFill>
                  <a:schemeClr val="tx1"/>
                </a:solidFill>
              </a:rPr>
              <a:t>Include a presumption that the </a:t>
            </a:r>
            <a:r>
              <a:rPr lang="en-US" sz="1400" b="1" i="1" u="sng">
                <a:solidFill>
                  <a:schemeClr val="tx1"/>
                </a:solidFill>
              </a:rPr>
              <a:t>respondent is not responsible for the alleged sex discrimination until a determination is made</a:t>
            </a:r>
            <a:r>
              <a:rPr lang="en-US" sz="1400">
                <a:solidFill>
                  <a:schemeClr val="tx1"/>
                </a:solidFill>
              </a:rPr>
              <a:t> at the conclusion of the recipient’s grievance procedures for complaints of sex discrimination; </a:t>
            </a:r>
          </a:p>
          <a:p>
            <a:pPr marL="285750" indent="-285750">
              <a:lnSpc>
                <a:spcPct val="90000"/>
              </a:lnSpc>
              <a:spcAft>
                <a:spcPts val="600"/>
              </a:spcAft>
              <a:buFont typeface="Arial" panose="020B0604020202020204" pitchFamily="34" charset="0"/>
              <a:buChar char="•"/>
            </a:pPr>
            <a:r>
              <a:rPr lang="en-US" sz="1400" b="1" i="1" u="sng">
                <a:solidFill>
                  <a:schemeClr val="tx1"/>
                </a:solidFill>
              </a:rPr>
              <a:t>Establish reasonably prompt timeframes </a:t>
            </a:r>
            <a:r>
              <a:rPr lang="en-US" sz="1400">
                <a:solidFill>
                  <a:schemeClr val="tx1"/>
                </a:solidFill>
              </a:rPr>
              <a:t>for the major stages of the grievance procedures, including a process that allows for the reasonable extension of timeframes on a case-by case basis for good cause with notice to the parties that includes the reason for the delay.</a:t>
            </a:r>
          </a:p>
          <a:p>
            <a:pPr marL="742950" lvl="1" indent="-285750">
              <a:lnSpc>
                <a:spcPct val="90000"/>
              </a:lnSpc>
              <a:spcAft>
                <a:spcPts val="600"/>
              </a:spcAft>
              <a:buFont typeface="Arial" panose="020B0604020202020204" pitchFamily="34" charset="0"/>
              <a:buChar char="•"/>
            </a:pPr>
            <a:r>
              <a:rPr lang="en-US" sz="1400">
                <a:solidFill>
                  <a:schemeClr val="tx1"/>
                </a:solidFill>
              </a:rPr>
              <a:t>Major stages include, for example, evaluation (i.e., the recipient’s decision whether to dismiss or investigate a complaint of sex discrimination); investigation; determination; and appeal, if any; </a:t>
            </a:r>
          </a:p>
          <a:p>
            <a:pPr marL="285750" indent="-285750">
              <a:lnSpc>
                <a:spcPct val="90000"/>
              </a:lnSpc>
              <a:spcAft>
                <a:spcPts val="600"/>
              </a:spcAft>
              <a:buFont typeface="Arial" panose="020B0604020202020204" pitchFamily="34" charset="0"/>
              <a:buChar char="•"/>
            </a:pPr>
            <a:r>
              <a:rPr lang="en-US" sz="1400">
                <a:solidFill>
                  <a:schemeClr val="tx1"/>
                </a:solidFill>
              </a:rPr>
              <a:t>Require the recipient to take </a:t>
            </a:r>
            <a:r>
              <a:rPr lang="en-US" sz="1400" b="1" i="1" u="sng">
                <a:solidFill>
                  <a:schemeClr val="tx1"/>
                </a:solidFill>
              </a:rPr>
              <a:t>reasonable steps to protect the privacy of the parties and witnesses during the pendency of a recipient’s grievance procedures</a:t>
            </a:r>
            <a:r>
              <a:rPr lang="en-US" sz="1400">
                <a:solidFill>
                  <a:schemeClr val="tx1"/>
                </a:solidFill>
              </a:rPr>
              <a:t>, provided that the steps do not restrict the ability of the parties to: obtain and present evidence, including by speaking to witnesses, subject to § 106.71; consult with their family members, confidential resources, or advisors; or otherwise prepare for or participate in the grievance procedures;</a:t>
            </a:r>
          </a:p>
        </p:txBody>
      </p:sp>
      <p:sp>
        <p:nvSpPr>
          <p:cNvPr id="10" name="Slide Number Placeholder 4">
            <a:extLst>
              <a:ext uri="{FF2B5EF4-FFF2-40B4-BE49-F238E27FC236}">
                <a16:creationId xmlns:a16="http://schemas.microsoft.com/office/drawing/2014/main" id="{1C082FFF-0F6A-6292-B4E3-2CF37AB1141D}"/>
              </a:ext>
            </a:extLst>
          </p:cNvPr>
          <p:cNvSpPr>
            <a:spLocks noGrp="1"/>
          </p:cNvSpPr>
          <p:nvPr>
            <p:ph type="sldNum" sz="quarter" idx="10"/>
          </p:nvPr>
        </p:nvSpPr>
        <p:spPr>
          <a:xfrm>
            <a:off x="10358437" y="457199"/>
            <a:ext cx="1067589" cy="471489"/>
          </a:xfrm>
        </p:spPr>
        <p:txBody>
          <a:bodyPr anchor="ctr">
            <a:normAutofit/>
          </a:bodyPr>
          <a:lstStyle/>
          <a:p>
            <a:pPr>
              <a:spcAft>
                <a:spcPts val="600"/>
              </a:spcAft>
            </a:pPr>
            <a:fld id="{48F63A3B-78C7-47BE-AE5E-E10140E04643}" type="slidenum">
              <a:rPr lang="en-US" smtClean="0"/>
              <a:pPr>
                <a:spcAft>
                  <a:spcPts val="600"/>
                </a:spcAft>
              </a:pPr>
              <a:t>26</a:t>
            </a:fld>
            <a:endParaRPr lang="en-US"/>
          </a:p>
        </p:txBody>
      </p:sp>
    </p:spTree>
    <p:extLst>
      <p:ext uri="{BB962C8B-B14F-4D97-AF65-F5344CB8AC3E}">
        <p14:creationId xmlns:p14="http://schemas.microsoft.com/office/powerpoint/2010/main" val="2567495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9F86-2C38-187E-AEAD-124234AE69A4}"/>
              </a:ext>
            </a:extLst>
          </p:cNvPr>
          <p:cNvSpPr>
            <a:spLocks noGrp="1"/>
          </p:cNvSpPr>
          <p:nvPr>
            <p:ph type="title"/>
          </p:nvPr>
        </p:nvSpPr>
        <p:spPr/>
        <p:txBody>
          <a:bodyPr/>
          <a:lstStyle/>
          <a:p>
            <a:r>
              <a:rPr lang="en-US"/>
              <a:t>Investigation Process</a:t>
            </a:r>
          </a:p>
        </p:txBody>
      </p:sp>
      <p:sp>
        <p:nvSpPr>
          <p:cNvPr id="3" name="Content Placeholder 2">
            <a:extLst>
              <a:ext uri="{FF2B5EF4-FFF2-40B4-BE49-F238E27FC236}">
                <a16:creationId xmlns:a16="http://schemas.microsoft.com/office/drawing/2014/main" id="{BE59D865-458C-4FBE-E601-1DF69CD516E4}"/>
              </a:ext>
            </a:extLst>
          </p:cNvPr>
          <p:cNvSpPr>
            <a:spLocks noGrp="1"/>
          </p:cNvSpPr>
          <p:nvPr>
            <p:ph sz="quarter" idx="4"/>
          </p:nvPr>
        </p:nvSpPr>
        <p:spPr/>
        <p:txBody>
          <a:bodyPr/>
          <a:lstStyle/>
          <a:p>
            <a:r>
              <a:rPr lang="en-US">
                <a:solidFill>
                  <a:schemeClr val="tx1"/>
                </a:solidFill>
              </a:rPr>
              <a:t>Investigator appointment</a:t>
            </a:r>
          </a:p>
          <a:p>
            <a:r>
              <a:rPr lang="en-US">
                <a:solidFill>
                  <a:schemeClr val="tx1"/>
                </a:solidFill>
              </a:rPr>
              <a:t>Investigation process</a:t>
            </a:r>
          </a:p>
          <a:p>
            <a:pPr lvl="1"/>
            <a:r>
              <a:rPr lang="en-US">
                <a:solidFill>
                  <a:schemeClr val="tx1"/>
                </a:solidFill>
              </a:rPr>
              <a:t>Meet with all relevant parties and witnesses</a:t>
            </a:r>
          </a:p>
          <a:p>
            <a:pPr lvl="2"/>
            <a:r>
              <a:rPr lang="en-US">
                <a:solidFill>
                  <a:schemeClr val="tx1"/>
                </a:solidFill>
              </a:rPr>
              <a:t>Parties and witnesses review their statements</a:t>
            </a:r>
          </a:p>
          <a:p>
            <a:pPr lvl="1"/>
            <a:r>
              <a:rPr lang="en-US">
                <a:solidFill>
                  <a:schemeClr val="tx1"/>
                </a:solidFill>
              </a:rPr>
              <a:t>Collect and review all relevant evidence</a:t>
            </a:r>
          </a:p>
          <a:p>
            <a:pPr lvl="1"/>
            <a:r>
              <a:rPr lang="en-US">
                <a:solidFill>
                  <a:schemeClr val="tx1"/>
                </a:solidFill>
              </a:rPr>
              <a:t>Draft investigation report sent to parties</a:t>
            </a:r>
          </a:p>
          <a:p>
            <a:pPr lvl="2"/>
            <a:r>
              <a:rPr lang="en-US">
                <a:solidFill>
                  <a:schemeClr val="tx1"/>
                </a:solidFill>
              </a:rPr>
              <a:t>5 business days to review</a:t>
            </a:r>
          </a:p>
          <a:p>
            <a:pPr lvl="1"/>
            <a:r>
              <a:rPr lang="en-US">
                <a:solidFill>
                  <a:schemeClr val="tx1"/>
                </a:solidFill>
              </a:rPr>
              <a:t>Final Draft</a:t>
            </a:r>
          </a:p>
          <a:p>
            <a:pPr lvl="2"/>
            <a:r>
              <a:rPr lang="en-US">
                <a:solidFill>
                  <a:schemeClr val="tx1"/>
                </a:solidFill>
              </a:rPr>
              <a:t>5 business days before hearing</a:t>
            </a:r>
          </a:p>
          <a:p>
            <a:pPr lvl="1"/>
            <a:endParaRPr lang="en-US">
              <a:solidFill>
                <a:schemeClr val="tx1"/>
              </a:solidFill>
            </a:endParaRPr>
          </a:p>
        </p:txBody>
      </p:sp>
      <p:sp>
        <p:nvSpPr>
          <p:cNvPr id="4" name="Slide Number Placeholder 3">
            <a:extLst>
              <a:ext uri="{FF2B5EF4-FFF2-40B4-BE49-F238E27FC236}">
                <a16:creationId xmlns:a16="http://schemas.microsoft.com/office/drawing/2014/main" id="{DD037745-F9B3-7F35-F121-73B92D653981}"/>
              </a:ext>
            </a:extLst>
          </p:cNvPr>
          <p:cNvSpPr>
            <a:spLocks noGrp="1"/>
          </p:cNvSpPr>
          <p:nvPr>
            <p:ph type="sldNum" sz="quarter" idx="10"/>
          </p:nvPr>
        </p:nvSpPr>
        <p:spPr/>
        <p:txBody>
          <a:bodyPr/>
          <a:lstStyle/>
          <a:p>
            <a:fld id="{48F63A3B-78C7-47BE-AE5E-E10140E04643}" type="slidenum">
              <a:rPr lang="en-US" smtClean="0"/>
              <a:pPr/>
              <a:t>27</a:t>
            </a:fld>
            <a:endParaRPr lang="en-US"/>
          </a:p>
        </p:txBody>
      </p:sp>
    </p:spTree>
    <p:extLst>
      <p:ext uri="{BB962C8B-B14F-4D97-AF65-F5344CB8AC3E}">
        <p14:creationId xmlns:p14="http://schemas.microsoft.com/office/powerpoint/2010/main" val="2221741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C2B8D2-70F0-791C-C595-05CF1A412154}"/>
              </a:ext>
            </a:extLst>
          </p:cNvPr>
          <p:cNvSpPr>
            <a:spLocks noGrp="1"/>
          </p:cNvSpPr>
          <p:nvPr>
            <p:ph type="title"/>
          </p:nvPr>
        </p:nvSpPr>
        <p:spPr>
          <a:xfrm>
            <a:off x="914400" y="1057274"/>
            <a:ext cx="10511627" cy="1012785"/>
          </a:xfrm>
        </p:spPr>
        <p:txBody>
          <a:bodyPr anchor="b">
            <a:normAutofit/>
          </a:bodyPr>
          <a:lstStyle/>
          <a:p>
            <a:pPr>
              <a:lnSpc>
                <a:spcPct val="90000"/>
              </a:lnSpc>
            </a:pPr>
            <a:r>
              <a:rPr lang="en-US"/>
              <a:t>Evidentiary consideration</a:t>
            </a:r>
          </a:p>
        </p:txBody>
      </p:sp>
      <p:sp>
        <p:nvSpPr>
          <p:cNvPr id="2" name="Text Placeholder 1">
            <a:extLst>
              <a:ext uri="{FF2B5EF4-FFF2-40B4-BE49-F238E27FC236}">
                <a16:creationId xmlns:a16="http://schemas.microsoft.com/office/drawing/2014/main" id="{8A65C1C5-4B61-4FC5-883B-1416CE9E9B15}"/>
              </a:ext>
            </a:extLst>
          </p:cNvPr>
          <p:cNvSpPr>
            <a:spLocks noGrp="1"/>
          </p:cNvSpPr>
          <p:nvPr>
            <p:ph sz="quarter" idx="4"/>
          </p:nvPr>
        </p:nvSpPr>
        <p:spPr>
          <a:xfrm>
            <a:off x="914400" y="2316067"/>
            <a:ext cx="10511627" cy="4284430"/>
          </a:xfrm>
        </p:spPr>
        <p:txBody>
          <a:bodyPr>
            <a:normAutofit fontScale="85000" lnSpcReduction="20000"/>
          </a:bodyPr>
          <a:lstStyle/>
          <a:p>
            <a:pPr marL="0" marR="0">
              <a:lnSpc>
                <a:spcPct val="107000"/>
              </a:lnSpc>
              <a:spcBef>
                <a:spcPts val="600"/>
              </a:spcBef>
              <a:spcAft>
                <a:spcPts val="600"/>
              </a:spcAft>
            </a:pPr>
            <a:r>
              <a:rPr lang="en-US" sz="1800" kern="100">
                <a:solidFill>
                  <a:schemeClr val="tx1"/>
                </a:solidFill>
                <a:effectLst/>
                <a:latin typeface="Gotham Book"/>
                <a:ea typeface="Calibri" panose="020F0502020204030204" pitchFamily="34" charset="0"/>
                <a:cs typeface="Arial" panose="020B0604020202020204" pitchFamily="34" charset="0"/>
              </a:rPr>
              <a:t>Objective evaluation of all relevant evidence</a:t>
            </a:r>
          </a:p>
          <a:p>
            <a:pPr marL="0" marR="0">
              <a:lnSpc>
                <a:spcPct val="107000"/>
              </a:lnSpc>
              <a:spcBef>
                <a:spcPts val="600"/>
              </a:spcBef>
              <a:spcAft>
                <a:spcPts val="600"/>
              </a:spcAft>
            </a:pPr>
            <a:r>
              <a:rPr lang="en-US" sz="1800" kern="100">
                <a:solidFill>
                  <a:schemeClr val="tx1"/>
                </a:solidFill>
                <a:effectLst/>
                <a:latin typeface="Gotham Book"/>
                <a:ea typeface="Calibri" panose="020F0502020204030204" pitchFamily="34" charset="0"/>
                <a:cs typeface="Arial" panose="020B0604020202020204" pitchFamily="34" charset="0"/>
              </a:rPr>
              <a:t>Relevant Evidence is that which may aid in determining whether the allegation occurred, or whether the behavior constitutes a violation of Policy.  </a:t>
            </a:r>
          </a:p>
          <a:p>
            <a:pPr marL="0" marR="0">
              <a:lnSpc>
                <a:spcPct val="107000"/>
              </a:lnSpc>
              <a:spcBef>
                <a:spcPts val="600"/>
              </a:spcBef>
              <a:spcAft>
                <a:spcPts val="600"/>
              </a:spcAft>
            </a:pPr>
            <a:r>
              <a:rPr lang="en-US" sz="1800" kern="100">
                <a:solidFill>
                  <a:schemeClr val="tx1"/>
                </a:solidFill>
                <a:effectLst/>
                <a:latin typeface="Gotham Book"/>
                <a:ea typeface="Calibri" panose="020F0502020204030204" pitchFamily="34" charset="0"/>
                <a:cs typeface="Arial" panose="020B0604020202020204" pitchFamily="34" charset="0"/>
              </a:rPr>
              <a:t>Impermissible evidence is defined as:</a:t>
            </a:r>
          </a:p>
          <a:p>
            <a:pPr lvl="1">
              <a:lnSpc>
                <a:spcPct val="107000"/>
              </a:lnSpc>
              <a:spcBef>
                <a:spcPts val="600"/>
              </a:spcBef>
            </a:pPr>
            <a:r>
              <a:rPr lang="en-US" kern="100">
                <a:solidFill>
                  <a:schemeClr val="tx1"/>
                </a:solidFill>
                <a:effectLst/>
                <a:latin typeface="Gotham Book"/>
                <a:ea typeface="Calibri" panose="020F0502020204030204" pitchFamily="34" charset="0"/>
                <a:cs typeface="Arial" panose="020B0604020202020204" pitchFamily="34" charset="0"/>
              </a:rPr>
              <a:t>Evidence that relates to the </a:t>
            </a:r>
            <a:r>
              <a:rPr lang="en-US" b="1" u="sng" kern="100">
                <a:solidFill>
                  <a:schemeClr val="tx1"/>
                </a:solidFill>
                <a:effectLst/>
                <a:latin typeface="Gotham Book"/>
                <a:ea typeface="Calibri" panose="020F0502020204030204" pitchFamily="34" charset="0"/>
                <a:cs typeface="Arial" panose="020B0604020202020204" pitchFamily="34" charset="0"/>
              </a:rPr>
              <a:t>Complainant’s sexual interests or prior sexual conduct/history </a:t>
            </a:r>
            <a:r>
              <a:rPr lang="en-US" kern="100">
                <a:solidFill>
                  <a:schemeClr val="tx1"/>
                </a:solidFill>
                <a:effectLst/>
                <a:latin typeface="Gotham Book"/>
                <a:ea typeface="Calibri" panose="020F0502020204030204" pitchFamily="34" charset="0"/>
                <a:cs typeface="Arial" panose="020B0604020202020204" pitchFamily="34" charset="0"/>
              </a:rPr>
              <a:t>unless 1) evidence about the Complainant’s prior sexual conduct/history is offered to prove that someone other than the Respondent committed the alleged conduct, 2) is evidence to provide the source of an injury, or 3) is evidence about specific incidents of the Complainant’s prior sexual conduct with the Respondent that is offered to prove consent. </a:t>
            </a:r>
          </a:p>
          <a:p>
            <a:pPr lvl="1">
              <a:lnSpc>
                <a:spcPct val="107000"/>
              </a:lnSpc>
              <a:spcBef>
                <a:spcPts val="600"/>
              </a:spcBef>
            </a:pPr>
            <a:endParaRPr lang="en-US" kern="100">
              <a:solidFill>
                <a:schemeClr val="tx1"/>
              </a:solidFill>
              <a:effectLst/>
              <a:latin typeface="Gotham Book"/>
              <a:ea typeface="Calibri" panose="020F0502020204030204" pitchFamily="34" charset="0"/>
              <a:cs typeface="Arial" panose="020B0604020202020204" pitchFamily="34" charset="0"/>
            </a:endParaRPr>
          </a:p>
          <a:p>
            <a:pPr lvl="1">
              <a:lnSpc>
                <a:spcPct val="107000"/>
              </a:lnSpc>
              <a:spcBef>
                <a:spcPts val="0"/>
              </a:spcBef>
            </a:pPr>
            <a:r>
              <a:rPr lang="en-US" kern="100">
                <a:solidFill>
                  <a:schemeClr val="tx1"/>
                </a:solidFill>
                <a:effectLst/>
                <a:latin typeface="Gotham Book"/>
                <a:ea typeface="Calibri" panose="020F0502020204030204" pitchFamily="34" charset="0"/>
                <a:cs typeface="Arial" panose="020B0604020202020204" pitchFamily="34" charset="0"/>
              </a:rPr>
              <a:t>Evidence that is </a:t>
            </a:r>
            <a:r>
              <a:rPr lang="en-US" b="1" u="sng" kern="100">
                <a:solidFill>
                  <a:schemeClr val="tx1"/>
                </a:solidFill>
                <a:effectLst/>
                <a:latin typeface="Gotham Book"/>
                <a:ea typeface="Calibri" panose="020F0502020204030204" pitchFamily="34" charset="0"/>
                <a:cs typeface="Arial" panose="020B0604020202020204" pitchFamily="34" charset="0"/>
              </a:rPr>
              <a:t>protected under a privilege</a:t>
            </a:r>
            <a:r>
              <a:rPr lang="en-US" kern="100">
                <a:solidFill>
                  <a:schemeClr val="tx1"/>
                </a:solidFill>
                <a:effectLst/>
                <a:latin typeface="Gotham Book"/>
                <a:ea typeface="Calibri" panose="020F0502020204030204" pitchFamily="34" charset="0"/>
                <a:cs typeface="Arial" panose="020B0604020202020204" pitchFamily="34" charset="0"/>
              </a:rPr>
              <a:t> as recognized by Federal or State law or evidence provided to a confidential employee, unless the person to whom the privilege or confidentiality is owed has voluntarily waived the privilege or confidentiality.</a:t>
            </a:r>
          </a:p>
          <a:p>
            <a:pPr lvl="1">
              <a:lnSpc>
                <a:spcPct val="107000"/>
              </a:lnSpc>
              <a:spcBef>
                <a:spcPts val="0"/>
              </a:spcBef>
            </a:pPr>
            <a:endParaRPr lang="en-US" kern="100">
              <a:solidFill>
                <a:schemeClr val="tx1"/>
              </a:solidFill>
              <a:effectLst/>
              <a:latin typeface="Gotham Book"/>
              <a:ea typeface="Calibri" panose="020F0502020204030204" pitchFamily="34" charset="0"/>
              <a:cs typeface="Arial" panose="020B0604020202020204" pitchFamily="34" charset="0"/>
            </a:endParaRPr>
          </a:p>
          <a:p>
            <a:pPr lvl="1">
              <a:lnSpc>
                <a:spcPct val="107000"/>
              </a:lnSpc>
              <a:spcBef>
                <a:spcPts val="0"/>
              </a:spcBef>
              <a:spcAft>
                <a:spcPts val="600"/>
              </a:spcAft>
            </a:pPr>
            <a:r>
              <a:rPr lang="en-US" b="1" u="sng" kern="100">
                <a:solidFill>
                  <a:schemeClr val="tx1"/>
                </a:solidFill>
                <a:effectLst/>
                <a:latin typeface="Gotham Book"/>
                <a:ea typeface="Calibri" panose="020F0502020204030204" pitchFamily="34" charset="0"/>
                <a:cs typeface="Arial" panose="020B0604020202020204" pitchFamily="34" charset="0"/>
              </a:rPr>
              <a:t>A party’s or witness’s records that are made or maintained by a physician, psychologist, or other recognized professional or paraprofessional in connection with the provision of treatment to the party or witness</a:t>
            </a:r>
            <a:r>
              <a:rPr lang="en-US" kern="100">
                <a:solidFill>
                  <a:schemeClr val="tx1"/>
                </a:solidFill>
                <a:effectLst/>
                <a:latin typeface="Gotham Book"/>
                <a:ea typeface="Calibri" panose="020F0502020204030204" pitchFamily="34" charset="0"/>
                <a:cs typeface="Arial" panose="020B0604020202020204" pitchFamily="34" charset="0"/>
              </a:rPr>
              <a:t>, unless the University obtains that party’s or witness’s voluntary, written consent for use in the University’s resolution process. This includes a student’s history of mental health counseling, treatment, or diagnosis;</a:t>
            </a:r>
          </a:p>
          <a:p>
            <a:pPr marL="285750" indent="-285750">
              <a:buFont typeface="Arial" panose="020B0604020202020204" pitchFamily="34" charset="0"/>
              <a:buChar char="•"/>
            </a:pPr>
            <a:endParaRPr lang="en-US">
              <a:solidFill>
                <a:schemeClr val="tx1"/>
              </a:solidFill>
            </a:endParaRPr>
          </a:p>
        </p:txBody>
      </p:sp>
      <p:sp>
        <p:nvSpPr>
          <p:cNvPr id="10" name="Slide Number Placeholder 4">
            <a:extLst>
              <a:ext uri="{FF2B5EF4-FFF2-40B4-BE49-F238E27FC236}">
                <a16:creationId xmlns:a16="http://schemas.microsoft.com/office/drawing/2014/main" id="{1C082FFF-0F6A-6292-B4E3-2CF37AB1141D}"/>
              </a:ext>
            </a:extLst>
          </p:cNvPr>
          <p:cNvSpPr>
            <a:spLocks noGrp="1"/>
          </p:cNvSpPr>
          <p:nvPr>
            <p:ph type="sldNum" sz="quarter" idx="10"/>
          </p:nvPr>
        </p:nvSpPr>
        <p:spPr>
          <a:xfrm>
            <a:off x="10358437" y="457199"/>
            <a:ext cx="1067589" cy="471489"/>
          </a:xfrm>
        </p:spPr>
        <p:txBody>
          <a:bodyPr anchor="ctr">
            <a:normAutofit/>
          </a:bodyPr>
          <a:lstStyle/>
          <a:p>
            <a:pPr>
              <a:spcAft>
                <a:spcPts val="600"/>
              </a:spcAft>
            </a:pPr>
            <a:fld id="{48F63A3B-78C7-47BE-AE5E-E10140E04643}" type="slidenum">
              <a:rPr lang="en-US" smtClean="0"/>
              <a:pPr>
                <a:spcAft>
                  <a:spcPts val="600"/>
                </a:spcAft>
              </a:pPr>
              <a:t>28</a:t>
            </a:fld>
            <a:endParaRPr lang="en-US"/>
          </a:p>
        </p:txBody>
      </p:sp>
    </p:spTree>
    <p:extLst>
      <p:ext uri="{BB962C8B-B14F-4D97-AF65-F5344CB8AC3E}">
        <p14:creationId xmlns:p14="http://schemas.microsoft.com/office/powerpoint/2010/main" val="2279423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DBBCD-77AB-96D6-AF3C-0278C4336094}"/>
              </a:ext>
            </a:extLst>
          </p:cNvPr>
          <p:cNvSpPr>
            <a:spLocks noGrp="1"/>
          </p:cNvSpPr>
          <p:nvPr>
            <p:ph type="title"/>
          </p:nvPr>
        </p:nvSpPr>
        <p:spPr/>
        <p:txBody>
          <a:bodyPr/>
          <a:lstStyle/>
          <a:p>
            <a:r>
              <a:rPr lang="en-US"/>
              <a:t>Student involved complaint- Hearing</a:t>
            </a:r>
          </a:p>
        </p:txBody>
      </p:sp>
      <p:sp>
        <p:nvSpPr>
          <p:cNvPr id="3" name="Content Placeholder 2">
            <a:extLst>
              <a:ext uri="{FF2B5EF4-FFF2-40B4-BE49-F238E27FC236}">
                <a16:creationId xmlns:a16="http://schemas.microsoft.com/office/drawing/2014/main" id="{2EAF0EB0-665F-B35C-7203-423722B77FE5}"/>
              </a:ext>
            </a:extLst>
          </p:cNvPr>
          <p:cNvSpPr>
            <a:spLocks noGrp="1"/>
          </p:cNvSpPr>
          <p:nvPr>
            <p:ph sz="quarter" idx="4"/>
          </p:nvPr>
        </p:nvSpPr>
        <p:spPr/>
        <p:txBody>
          <a:bodyPr>
            <a:normAutofit fontScale="92500" lnSpcReduction="10000"/>
          </a:bodyPr>
          <a:lstStyle/>
          <a:p>
            <a:r>
              <a:rPr lang="en-US">
                <a:solidFill>
                  <a:schemeClr val="tx1"/>
                </a:solidFill>
              </a:rPr>
              <a:t>Decision Maker Review and Selection</a:t>
            </a:r>
          </a:p>
          <a:p>
            <a:r>
              <a:rPr lang="en-US">
                <a:solidFill>
                  <a:schemeClr val="tx1"/>
                </a:solidFill>
              </a:rPr>
              <a:t>Hearing Notice to parties</a:t>
            </a:r>
          </a:p>
          <a:p>
            <a:pPr marL="742950" marR="0" lvl="1" indent="-285750">
              <a:lnSpc>
                <a:spcPct val="107000"/>
              </a:lnSpc>
              <a:spcBef>
                <a:spcPts val="600"/>
              </a:spcBef>
              <a:spcAft>
                <a:spcPts val="0"/>
              </a:spcAft>
              <a:buFont typeface="Courier New" panose="02070309020205020404" pitchFamily="49" charset="0"/>
              <a:buChar char="o"/>
            </a:pPr>
            <a:r>
              <a:rPr lang="en-US" sz="1800" kern="100">
                <a:solidFill>
                  <a:schemeClr val="tx1"/>
                </a:solidFill>
                <a:effectLst/>
                <a:latin typeface="Gotham Book"/>
                <a:ea typeface="Calibri" panose="020F0502020204030204" pitchFamily="34" charset="0"/>
                <a:cs typeface="Arial" panose="020B0604020202020204" pitchFamily="34" charset="0"/>
              </a:rPr>
              <a:t>A description of the alleged violation(s), a list of all policies allegedly violated, a description of the applicable hearing procedures, and a statement of the potential sanctions/responsive actions that could result.</a:t>
            </a:r>
          </a:p>
          <a:p>
            <a:pPr marL="742950" marR="0" lvl="1" indent="-285750">
              <a:lnSpc>
                <a:spcPct val="107000"/>
              </a:lnSpc>
              <a:spcBef>
                <a:spcPts val="0"/>
              </a:spcBef>
              <a:spcAft>
                <a:spcPts val="0"/>
              </a:spcAft>
              <a:buFont typeface="Courier New" panose="02070309020205020404" pitchFamily="49" charset="0"/>
              <a:buChar char="o"/>
            </a:pPr>
            <a:r>
              <a:rPr lang="en-US" sz="1800" kern="100">
                <a:solidFill>
                  <a:schemeClr val="tx1"/>
                </a:solidFill>
                <a:effectLst/>
                <a:latin typeface="Gotham Book"/>
                <a:ea typeface="Calibri" panose="020F0502020204030204" pitchFamily="34" charset="0"/>
                <a:cs typeface="Arial" panose="020B0604020202020204" pitchFamily="34" charset="0"/>
              </a:rPr>
              <a:t>The time, date, and location of the hearing.</a:t>
            </a:r>
          </a:p>
          <a:p>
            <a:pPr marL="742950" marR="0" lvl="1" indent="-285750">
              <a:lnSpc>
                <a:spcPct val="107000"/>
              </a:lnSpc>
              <a:spcBef>
                <a:spcPts val="0"/>
              </a:spcBef>
              <a:spcAft>
                <a:spcPts val="0"/>
              </a:spcAft>
              <a:buFont typeface="Courier New" panose="02070309020205020404" pitchFamily="49" charset="0"/>
              <a:buChar char="o"/>
            </a:pPr>
            <a:r>
              <a:rPr lang="en-US" sz="1800" kern="100">
                <a:solidFill>
                  <a:schemeClr val="tx1"/>
                </a:solidFill>
                <a:effectLst/>
                <a:latin typeface="Gotham Book"/>
                <a:ea typeface="Calibri" panose="020F0502020204030204" pitchFamily="34" charset="0"/>
                <a:cs typeface="Arial" panose="020B0604020202020204" pitchFamily="34" charset="0"/>
              </a:rPr>
              <a:t>A description of any technology that will be used to facilitate the hearing.</a:t>
            </a:r>
          </a:p>
          <a:p>
            <a:pPr marL="742950" marR="0" lvl="1" indent="-285750">
              <a:lnSpc>
                <a:spcPct val="107000"/>
              </a:lnSpc>
              <a:spcBef>
                <a:spcPts val="0"/>
              </a:spcBef>
              <a:spcAft>
                <a:spcPts val="600"/>
              </a:spcAft>
              <a:buFont typeface="Courier New" panose="02070309020205020404" pitchFamily="49" charset="0"/>
              <a:buChar char="o"/>
            </a:pPr>
            <a:r>
              <a:rPr lang="en-US" sz="1800" kern="100">
                <a:solidFill>
                  <a:schemeClr val="tx1"/>
                </a:solidFill>
                <a:effectLst/>
                <a:latin typeface="Gotham Book"/>
                <a:ea typeface="Calibri" panose="020F0502020204030204" pitchFamily="34" charset="0"/>
                <a:cs typeface="Arial" panose="020B0604020202020204" pitchFamily="34" charset="0"/>
              </a:rPr>
              <a:t>Relevant information regarding hearing logistics, pre-hearing meetings, the Final Investigation Report, the Parties and witnesses participating in the hearing, the identity of the Decision-maker, details related to questioning, the role of Advisors, impact/mitigation statements, and how to request disability accommodations or other assistance.</a:t>
            </a:r>
          </a:p>
          <a:p>
            <a:pPr marL="404622" indent="-285750">
              <a:lnSpc>
                <a:spcPct val="107000"/>
              </a:lnSpc>
              <a:spcBef>
                <a:spcPts val="0"/>
              </a:spcBef>
              <a:spcAft>
                <a:spcPts val="600"/>
              </a:spcAft>
              <a:buFont typeface="Courier New" panose="02070309020205020404" pitchFamily="49" charset="0"/>
              <a:buChar char="o"/>
            </a:pPr>
            <a:r>
              <a:rPr lang="en-US" kern="100">
                <a:solidFill>
                  <a:schemeClr val="tx1"/>
                </a:solidFill>
                <a:latin typeface="Gotham Book"/>
                <a:ea typeface="Calibri" panose="020F0502020204030204" pitchFamily="34" charset="0"/>
                <a:cs typeface="Arial" panose="020B0604020202020204" pitchFamily="34" charset="0"/>
              </a:rPr>
              <a:t>Witness participation</a:t>
            </a:r>
          </a:p>
          <a:p>
            <a:pPr marL="742950" lvl="1" indent="-285750">
              <a:lnSpc>
                <a:spcPct val="107000"/>
              </a:lnSpc>
              <a:spcBef>
                <a:spcPts val="0"/>
              </a:spcBef>
              <a:spcAft>
                <a:spcPts val="600"/>
              </a:spcAft>
              <a:buFont typeface="Courier New" panose="02070309020205020404" pitchFamily="49" charset="0"/>
              <a:buChar char="o"/>
            </a:pPr>
            <a:r>
              <a:rPr lang="en-US" kern="100">
                <a:solidFill>
                  <a:schemeClr val="tx1"/>
                </a:solidFill>
                <a:effectLst/>
                <a:latin typeface="Gotham Book"/>
                <a:ea typeface="Calibri" panose="020F0502020204030204" pitchFamily="34" charset="0"/>
                <a:cs typeface="Arial" panose="020B0604020202020204" pitchFamily="34" charset="0"/>
              </a:rPr>
              <a:t>Notified of hearing</a:t>
            </a:r>
          </a:p>
          <a:p>
            <a:pPr marL="742950" lvl="1" indent="-285750">
              <a:lnSpc>
                <a:spcPct val="107000"/>
              </a:lnSpc>
              <a:spcBef>
                <a:spcPts val="0"/>
              </a:spcBef>
              <a:spcAft>
                <a:spcPts val="600"/>
              </a:spcAft>
              <a:buFont typeface="Courier New" panose="02070309020205020404" pitchFamily="49" charset="0"/>
              <a:buChar char="o"/>
            </a:pPr>
            <a:r>
              <a:rPr lang="en-US" kern="100">
                <a:solidFill>
                  <a:schemeClr val="tx1"/>
                </a:solidFill>
                <a:effectLst/>
                <a:latin typeface="Gotham Book"/>
                <a:ea typeface="Calibri" panose="020F0502020204030204" pitchFamily="34" charset="0"/>
                <a:cs typeface="Arial" panose="020B0604020202020204" pitchFamily="34" charset="0"/>
              </a:rPr>
              <a:t>Generally, must first have been interviewed or proffered statement</a:t>
            </a:r>
          </a:p>
        </p:txBody>
      </p:sp>
      <p:sp>
        <p:nvSpPr>
          <p:cNvPr id="4" name="Slide Number Placeholder 3">
            <a:extLst>
              <a:ext uri="{FF2B5EF4-FFF2-40B4-BE49-F238E27FC236}">
                <a16:creationId xmlns:a16="http://schemas.microsoft.com/office/drawing/2014/main" id="{513F512F-241E-7E00-4FAA-F96A913FF471}"/>
              </a:ext>
            </a:extLst>
          </p:cNvPr>
          <p:cNvSpPr>
            <a:spLocks noGrp="1"/>
          </p:cNvSpPr>
          <p:nvPr>
            <p:ph type="sldNum" sz="quarter" idx="10"/>
          </p:nvPr>
        </p:nvSpPr>
        <p:spPr/>
        <p:txBody>
          <a:bodyPr/>
          <a:lstStyle/>
          <a:p>
            <a:fld id="{48F63A3B-78C7-47BE-AE5E-E10140E04643}" type="slidenum">
              <a:rPr lang="en-US" smtClean="0"/>
              <a:pPr/>
              <a:t>29</a:t>
            </a:fld>
            <a:endParaRPr lang="en-US"/>
          </a:p>
        </p:txBody>
      </p:sp>
    </p:spTree>
    <p:extLst>
      <p:ext uri="{BB962C8B-B14F-4D97-AF65-F5344CB8AC3E}">
        <p14:creationId xmlns:p14="http://schemas.microsoft.com/office/powerpoint/2010/main" val="3509731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A64E8A-13ED-9ED9-0392-1088C816A7FE}"/>
              </a:ext>
            </a:extLst>
          </p:cNvPr>
          <p:cNvSpPr>
            <a:spLocks noGrp="1"/>
          </p:cNvSpPr>
          <p:nvPr>
            <p:ph type="title"/>
          </p:nvPr>
        </p:nvSpPr>
        <p:spPr>
          <a:xfrm>
            <a:off x="3573581" y="4077876"/>
            <a:ext cx="7965461" cy="994164"/>
          </a:xfrm>
        </p:spPr>
        <p:txBody>
          <a:bodyPr/>
          <a:lstStyle/>
          <a:p>
            <a:pPr algn="ctr"/>
            <a:r>
              <a:rPr lang="en-US" sz="6000">
                <a:solidFill>
                  <a:srgbClr val="029676"/>
                </a:solidFill>
              </a:rPr>
              <a:t>COMMUNITY</a:t>
            </a:r>
            <a:br>
              <a:rPr lang="en-US" sz="6000">
                <a:solidFill>
                  <a:srgbClr val="029676"/>
                </a:solidFill>
              </a:rPr>
            </a:br>
            <a:r>
              <a:rPr lang="en-US" sz="6000">
                <a:solidFill>
                  <a:srgbClr val="029676"/>
                </a:solidFill>
              </a:rPr>
              <a:t>BUILDING</a:t>
            </a:r>
            <a:br>
              <a:rPr lang="en-US" sz="6000">
                <a:solidFill>
                  <a:srgbClr val="029676"/>
                </a:solidFill>
              </a:rPr>
            </a:br>
            <a:r>
              <a:rPr lang="en-US" sz="6000">
                <a:solidFill>
                  <a:srgbClr val="029676"/>
                </a:solidFill>
              </a:rPr>
              <a:t>CIRCLE</a:t>
            </a:r>
          </a:p>
        </p:txBody>
      </p:sp>
    </p:spTree>
    <p:extLst>
      <p:ext uri="{BB962C8B-B14F-4D97-AF65-F5344CB8AC3E}">
        <p14:creationId xmlns:p14="http://schemas.microsoft.com/office/powerpoint/2010/main" val="685681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DBBCD-77AB-96D6-AF3C-0278C4336094}"/>
              </a:ext>
            </a:extLst>
          </p:cNvPr>
          <p:cNvSpPr>
            <a:spLocks noGrp="1"/>
          </p:cNvSpPr>
          <p:nvPr>
            <p:ph type="title"/>
          </p:nvPr>
        </p:nvSpPr>
        <p:spPr/>
        <p:txBody>
          <a:bodyPr/>
          <a:lstStyle/>
          <a:p>
            <a:r>
              <a:rPr lang="en-US"/>
              <a:t>Student involved complaint- Hearing</a:t>
            </a:r>
          </a:p>
        </p:txBody>
      </p:sp>
      <p:sp>
        <p:nvSpPr>
          <p:cNvPr id="3" name="Content Placeholder 2">
            <a:extLst>
              <a:ext uri="{FF2B5EF4-FFF2-40B4-BE49-F238E27FC236}">
                <a16:creationId xmlns:a16="http://schemas.microsoft.com/office/drawing/2014/main" id="{2EAF0EB0-665F-B35C-7203-423722B77FE5}"/>
              </a:ext>
            </a:extLst>
          </p:cNvPr>
          <p:cNvSpPr>
            <a:spLocks noGrp="1"/>
          </p:cNvSpPr>
          <p:nvPr>
            <p:ph sz="quarter" idx="4"/>
          </p:nvPr>
        </p:nvSpPr>
        <p:spPr/>
        <p:txBody>
          <a:bodyPr>
            <a:normAutofit fontScale="77500" lnSpcReduction="20000"/>
          </a:bodyPr>
          <a:lstStyle/>
          <a:p>
            <a:r>
              <a:rPr lang="en-US" kern="100">
                <a:solidFill>
                  <a:schemeClr val="tx1"/>
                </a:solidFill>
                <a:effectLst/>
                <a:latin typeface="Gotham Book"/>
                <a:ea typeface="Calibri" panose="020F0502020204030204" pitchFamily="34" charset="0"/>
                <a:cs typeface="Arial" panose="020B0604020202020204" pitchFamily="34" charset="0"/>
              </a:rPr>
              <a:t>Pre-hearing conference offered to each party</a:t>
            </a:r>
          </a:p>
          <a:p>
            <a:r>
              <a:rPr lang="en-US" kern="100">
                <a:solidFill>
                  <a:schemeClr val="tx1"/>
                </a:solidFill>
                <a:latin typeface="Gotham Book"/>
                <a:ea typeface="Calibri" panose="020F0502020204030204" pitchFamily="34" charset="0"/>
                <a:cs typeface="Arial" panose="020B0604020202020204" pitchFamily="34" charset="0"/>
              </a:rPr>
              <a:t>Hearing</a:t>
            </a:r>
          </a:p>
          <a:p>
            <a:pPr lvl="1"/>
            <a:r>
              <a:rPr lang="en-US" kern="100">
                <a:solidFill>
                  <a:schemeClr val="tx1"/>
                </a:solidFill>
                <a:effectLst/>
                <a:latin typeface="Gotham Book"/>
                <a:ea typeface="Calibri" panose="020F0502020204030204" pitchFamily="34" charset="0"/>
                <a:cs typeface="Arial" panose="020B0604020202020204" pitchFamily="34" charset="0"/>
              </a:rPr>
              <a:t>Can be modified for cause</a:t>
            </a:r>
          </a:p>
          <a:p>
            <a:pPr lvl="1"/>
            <a:r>
              <a:rPr lang="en-US" kern="100">
                <a:solidFill>
                  <a:schemeClr val="tx1"/>
                </a:solidFill>
                <a:latin typeface="Gotham Book"/>
                <a:ea typeface="Calibri" panose="020F0502020204030204" pitchFamily="34" charset="0"/>
                <a:cs typeface="Arial" panose="020B0604020202020204" pitchFamily="34" charset="0"/>
              </a:rPr>
              <a:t>Typically over Zoom</a:t>
            </a:r>
          </a:p>
          <a:p>
            <a:pPr lvl="1"/>
            <a:r>
              <a:rPr lang="en-US" kern="100">
                <a:solidFill>
                  <a:schemeClr val="tx1"/>
                </a:solidFill>
                <a:latin typeface="Gotham Book"/>
                <a:ea typeface="Calibri" panose="020F0502020204030204" pitchFamily="34" charset="0"/>
                <a:cs typeface="Arial" panose="020B0604020202020204" pitchFamily="34" charset="0"/>
              </a:rPr>
              <a:t>Order</a:t>
            </a:r>
          </a:p>
          <a:p>
            <a:pPr lvl="2"/>
            <a:r>
              <a:rPr lang="en-US" kern="100">
                <a:solidFill>
                  <a:schemeClr val="tx1"/>
                </a:solidFill>
                <a:effectLst/>
                <a:latin typeface="Gotham Book"/>
                <a:ea typeface="Calibri" panose="020F0502020204030204" pitchFamily="34" charset="0"/>
                <a:cs typeface="Arial" panose="020B0604020202020204" pitchFamily="34" charset="0"/>
              </a:rPr>
              <a:t>Introductions</a:t>
            </a:r>
          </a:p>
          <a:p>
            <a:pPr lvl="2"/>
            <a:r>
              <a:rPr lang="en-US" kern="100">
                <a:solidFill>
                  <a:schemeClr val="tx1"/>
                </a:solidFill>
                <a:latin typeface="Gotham Book"/>
                <a:ea typeface="Calibri" panose="020F0502020204030204" pitchFamily="34" charset="0"/>
                <a:cs typeface="Arial" panose="020B0604020202020204" pitchFamily="34" charset="0"/>
              </a:rPr>
              <a:t>Investigator</a:t>
            </a:r>
          </a:p>
          <a:p>
            <a:pPr lvl="2"/>
            <a:r>
              <a:rPr lang="en-US" kern="100">
                <a:solidFill>
                  <a:schemeClr val="tx1"/>
                </a:solidFill>
                <a:latin typeface="Gotham Book"/>
                <a:ea typeface="Calibri" panose="020F0502020204030204" pitchFamily="34" charset="0"/>
                <a:cs typeface="Arial" panose="020B0604020202020204" pitchFamily="34" charset="0"/>
              </a:rPr>
              <a:t>Complainant statement and questions by panel</a:t>
            </a:r>
          </a:p>
          <a:p>
            <a:pPr lvl="3"/>
            <a:r>
              <a:rPr lang="en-US" kern="100">
                <a:solidFill>
                  <a:schemeClr val="tx1"/>
                </a:solidFill>
                <a:latin typeface="Gotham Book"/>
                <a:ea typeface="Calibri" panose="020F0502020204030204" pitchFamily="34" charset="0"/>
                <a:cs typeface="Arial" panose="020B0604020202020204" pitchFamily="34" charset="0"/>
              </a:rPr>
              <a:t>Questions suggested to panel by Respondent</a:t>
            </a:r>
          </a:p>
          <a:p>
            <a:pPr lvl="2"/>
            <a:r>
              <a:rPr lang="en-US" kern="100">
                <a:solidFill>
                  <a:schemeClr val="tx1"/>
                </a:solidFill>
                <a:latin typeface="Gotham Book"/>
                <a:ea typeface="Calibri" panose="020F0502020204030204" pitchFamily="34" charset="0"/>
                <a:cs typeface="Arial" panose="020B0604020202020204" pitchFamily="34" charset="0"/>
              </a:rPr>
              <a:t>Respondent statement and questions by panel</a:t>
            </a:r>
          </a:p>
          <a:p>
            <a:pPr lvl="3"/>
            <a:r>
              <a:rPr lang="en-US" kern="100">
                <a:solidFill>
                  <a:schemeClr val="tx1"/>
                </a:solidFill>
                <a:latin typeface="Gotham Book"/>
                <a:ea typeface="Calibri" panose="020F0502020204030204" pitchFamily="34" charset="0"/>
                <a:cs typeface="Arial" panose="020B0604020202020204" pitchFamily="34" charset="0"/>
              </a:rPr>
              <a:t>Questions suggested to panel by Complainant</a:t>
            </a:r>
          </a:p>
          <a:p>
            <a:pPr lvl="2"/>
            <a:r>
              <a:rPr lang="en-US" kern="100">
                <a:solidFill>
                  <a:schemeClr val="tx1"/>
                </a:solidFill>
                <a:latin typeface="Gotham Book"/>
                <a:ea typeface="Calibri" panose="020F0502020204030204" pitchFamily="34" charset="0"/>
                <a:cs typeface="Arial" panose="020B0604020202020204" pitchFamily="34" charset="0"/>
              </a:rPr>
              <a:t>Witness statements and questions by panel</a:t>
            </a:r>
          </a:p>
          <a:p>
            <a:pPr lvl="3"/>
            <a:r>
              <a:rPr lang="en-US" kern="100">
                <a:solidFill>
                  <a:schemeClr val="tx1"/>
                </a:solidFill>
                <a:latin typeface="Gotham Book"/>
                <a:ea typeface="Calibri" panose="020F0502020204030204" pitchFamily="34" charset="0"/>
                <a:cs typeface="Arial" panose="020B0604020202020204" pitchFamily="34" charset="0"/>
              </a:rPr>
              <a:t>Questions suggested to panel by Complainant and Respondent</a:t>
            </a:r>
          </a:p>
          <a:p>
            <a:pPr lvl="2"/>
            <a:endParaRPr lang="en-US" kern="100">
              <a:solidFill>
                <a:schemeClr val="tx1"/>
              </a:solidFill>
              <a:effectLst/>
              <a:latin typeface="Gotham Book"/>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13F512F-241E-7E00-4FAA-F96A913FF471}"/>
              </a:ext>
            </a:extLst>
          </p:cNvPr>
          <p:cNvSpPr>
            <a:spLocks noGrp="1"/>
          </p:cNvSpPr>
          <p:nvPr>
            <p:ph type="sldNum" sz="quarter" idx="10"/>
          </p:nvPr>
        </p:nvSpPr>
        <p:spPr/>
        <p:txBody>
          <a:bodyPr/>
          <a:lstStyle/>
          <a:p>
            <a:fld id="{48F63A3B-78C7-47BE-AE5E-E10140E04643}" type="slidenum">
              <a:rPr lang="en-US" smtClean="0"/>
              <a:pPr/>
              <a:t>30</a:t>
            </a:fld>
            <a:endParaRPr lang="en-US"/>
          </a:p>
        </p:txBody>
      </p:sp>
    </p:spTree>
    <p:extLst>
      <p:ext uri="{BB962C8B-B14F-4D97-AF65-F5344CB8AC3E}">
        <p14:creationId xmlns:p14="http://schemas.microsoft.com/office/powerpoint/2010/main" val="2707917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DBBCD-77AB-96D6-AF3C-0278C4336094}"/>
              </a:ext>
            </a:extLst>
          </p:cNvPr>
          <p:cNvSpPr>
            <a:spLocks noGrp="1"/>
          </p:cNvSpPr>
          <p:nvPr>
            <p:ph type="title"/>
          </p:nvPr>
        </p:nvSpPr>
        <p:spPr/>
        <p:txBody>
          <a:bodyPr/>
          <a:lstStyle/>
          <a:p>
            <a:r>
              <a:rPr lang="en-US"/>
              <a:t>Student involved complaint- Hearing</a:t>
            </a:r>
          </a:p>
        </p:txBody>
      </p:sp>
      <p:sp>
        <p:nvSpPr>
          <p:cNvPr id="3" name="Content Placeholder 2">
            <a:extLst>
              <a:ext uri="{FF2B5EF4-FFF2-40B4-BE49-F238E27FC236}">
                <a16:creationId xmlns:a16="http://schemas.microsoft.com/office/drawing/2014/main" id="{2EAF0EB0-665F-B35C-7203-423722B77FE5}"/>
              </a:ext>
            </a:extLst>
          </p:cNvPr>
          <p:cNvSpPr>
            <a:spLocks noGrp="1"/>
          </p:cNvSpPr>
          <p:nvPr>
            <p:ph sz="quarter" idx="4"/>
          </p:nvPr>
        </p:nvSpPr>
        <p:spPr/>
        <p:txBody>
          <a:bodyPr>
            <a:normAutofit/>
          </a:bodyPr>
          <a:lstStyle/>
          <a:p>
            <a:r>
              <a:rPr lang="en-US" kern="100">
                <a:solidFill>
                  <a:schemeClr val="tx1"/>
                </a:solidFill>
                <a:effectLst/>
                <a:latin typeface="Gotham Book"/>
                <a:ea typeface="Calibri" panose="020F0502020204030204" pitchFamily="34" charset="0"/>
                <a:cs typeface="Arial" panose="020B0604020202020204" pitchFamily="34" charset="0"/>
              </a:rPr>
              <a:t>Hearing deliberation privately (preponderance of evidence)</a:t>
            </a:r>
          </a:p>
          <a:p>
            <a:pPr lvl="1"/>
            <a:r>
              <a:rPr lang="en-US" kern="100">
                <a:solidFill>
                  <a:schemeClr val="tx1"/>
                </a:solidFill>
                <a:effectLst/>
                <a:latin typeface="Gotham Book"/>
                <a:ea typeface="Calibri" panose="020F0502020204030204" pitchFamily="34" charset="0"/>
                <a:cs typeface="Arial" panose="020B0604020202020204" pitchFamily="34" charset="0"/>
              </a:rPr>
              <a:t>Impact and Mitigation statements, due prior to the start of the hearing to the Chair, reviewed only if responsible</a:t>
            </a:r>
          </a:p>
          <a:p>
            <a:r>
              <a:rPr lang="en-US" kern="100">
                <a:solidFill>
                  <a:schemeClr val="tx1"/>
                </a:solidFill>
                <a:latin typeface="Gotham Book"/>
                <a:ea typeface="Calibri" panose="020F0502020204030204" pitchFamily="34" charset="0"/>
                <a:cs typeface="Arial" panose="020B0604020202020204" pitchFamily="34" charset="0"/>
              </a:rPr>
              <a:t>Hearing outcome within 10 business days delivered simultaneously to both parties </a:t>
            </a:r>
          </a:p>
          <a:p>
            <a:pPr lvl="1"/>
            <a:r>
              <a:rPr lang="en-US" kern="100">
                <a:solidFill>
                  <a:schemeClr val="tx1"/>
                </a:solidFill>
                <a:latin typeface="Gotham Book"/>
                <a:ea typeface="Calibri" panose="020F0502020204030204" pitchFamily="34" charset="0"/>
                <a:cs typeface="Arial" panose="020B0604020202020204" pitchFamily="34" charset="0"/>
              </a:rPr>
              <a:t>Policy outcomes</a:t>
            </a:r>
          </a:p>
          <a:p>
            <a:pPr lvl="1"/>
            <a:r>
              <a:rPr lang="en-US" kern="100">
                <a:solidFill>
                  <a:schemeClr val="tx1"/>
                </a:solidFill>
                <a:latin typeface="Gotham Book"/>
                <a:ea typeface="Calibri" panose="020F0502020204030204" pitchFamily="34" charset="0"/>
                <a:cs typeface="Arial" panose="020B0604020202020204" pitchFamily="34" charset="0"/>
              </a:rPr>
              <a:t>Rationale</a:t>
            </a:r>
          </a:p>
          <a:p>
            <a:pPr lvl="1"/>
            <a:r>
              <a:rPr lang="en-US" kern="100">
                <a:solidFill>
                  <a:schemeClr val="tx1"/>
                </a:solidFill>
                <a:latin typeface="Gotham Book"/>
                <a:ea typeface="Calibri" panose="020F0502020204030204" pitchFamily="34" charset="0"/>
                <a:cs typeface="Arial" panose="020B0604020202020204" pitchFamily="34" charset="0"/>
              </a:rPr>
              <a:t>Sanctions</a:t>
            </a:r>
          </a:p>
          <a:p>
            <a:pPr lvl="1"/>
            <a:r>
              <a:rPr lang="en-US" kern="100">
                <a:solidFill>
                  <a:schemeClr val="tx1"/>
                </a:solidFill>
                <a:latin typeface="Gotham Book"/>
                <a:ea typeface="Calibri" panose="020F0502020204030204" pitchFamily="34" charset="0"/>
                <a:cs typeface="Arial" panose="020B0604020202020204" pitchFamily="34" charset="0"/>
              </a:rPr>
              <a:t>Information about appeal</a:t>
            </a:r>
          </a:p>
          <a:p>
            <a:pPr lvl="2"/>
            <a:endParaRPr lang="en-US" kern="100">
              <a:solidFill>
                <a:schemeClr val="tx1"/>
              </a:solidFill>
              <a:effectLst/>
              <a:latin typeface="Gotham Book"/>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13F512F-241E-7E00-4FAA-F96A913FF471}"/>
              </a:ext>
            </a:extLst>
          </p:cNvPr>
          <p:cNvSpPr>
            <a:spLocks noGrp="1"/>
          </p:cNvSpPr>
          <p:nvPr>
            <p:ph type="sldNum" sz="quarter" idx="10"/>
          </p:nvPr>
        </p:nvSpPr>
        <p:spPr/>
        <p:txBody>
          <a:bodyPr/>
          <a:lstStyle/>
          <a:p>
            <a:fld id="{48F63A3B-78C7-47BE-AE5E-E10140E04643}" type="slidenum">
              <a:rPr lang="en-US" smtClean="0"/>
              <a:pPr/>
              <a:t>31</a:t>
            </a:fld>
            <a:endParaRPr lang="en-US"/>
          </a:p>
        </p:txBody>
      </p:sp>
    </p:spTree>
    <p:extLst>
      <p:ext uri="{BB962C8B-B14F-4D97-AF65-F5344CB8AC3E}">
        <p14:creationId xmlns:p14="http://schemas.microsoft.com/office/powerpoint/2010/main" val="3699087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DBBCD-77AB-96D6-AF3C-0278C4336094}"/>
              </a:ext>
            </a:extLst>
          </p:cNvPr>
          <p:cNvSpPr>
            <a:spLocks noGrp="1"/>
          </p:cNvSpPr>
          <p:nvPr>
            <p:ph type="title"/>
          </p:nvPr>
        </p:nvSpPr>
        <p:spPr/>
        <p:txBody>
          <a:bodyPr/>
          <a:lstStyle/>
          <a:p>
            <a:r>
              <a:rPr lang="en-US"/>
              <a:t>Student involved complaint- Appeal</a:t>
            </a:r>
          </a:p>
        </p:txBody>
      </p:sp>
      <p:sp>
        <p:nvSpPr>
          <p:cNvPr id="3" name="Content Placeholder 2">
            <a:extLst>
              <a:ext uri="{FF2B5EF4-FFF2-40B4-BE49-F238E27FC236}">
                <a16:creationId xmlns:a16="http://schemas.microsoft.com/office/drawing/2014/main" id="{2EAF0EB0-665F-B35C-7203-423722B77FE5}"/>
              </a:ext>
            </a:extLst>
          </p:cNvPr>
          <p:cNvSpPr>
            <a:spLocks noGrp="1"/>
          </p:cNvSpPr>
          <p:nvPr>
            <p:ph sz="quarter" idx="4"/>
          </p:nvPr>
        </p:nvSpPr>
        <p:spPr/>
        <p:txBody>
          <a:bodyPr>
            <a:normAutofit/>
          </a:bodyPr>
          <a:lstStyle/>
          <a:p>
            <a:r>
              <a:rPr lang="en-US" kern="100">
                <a:solidFill>
                  <a:schemeClr val="tx1"/>
                </a:solidFill>
                <a:effectLst/>
                <a:latin typeface="Gotham Book"/>
                <a:ea typeface="Calibri" panose="020F0502020204030204" pitchFamily="34" charset="0"/>
                <a:cs typeface="Arial" panose="020B0604020202020204" pitchFamily="34" charset="0"/>
              </a:rPr>
              <a:t>Request to appeal by either party due to Title IX coordinator within 5 business days of outcome</a:t>
            </a:r>
          </a:p>
          <a:p>
            <a:pPr lvl="1">
              <a:buFont typeface="+mj-lt"/>
              <a:buAutoNum type="arabicPeriod"/>
            </a:pPr>
            <a:r>
              <a:rPr lang="en-US" kern="100">
                <a:solidFill>
                  <a:schemeClr val="tx1"/>
                </a:solidFill>
                <a:effectLst/>
                <a:latin typeface="Gotham Book"/>
                <a:ea typeface="Calibri" panose="020F0502020204030204" pitchFamily="34" charset="0"/>
                <a:cs typeface="Arial" panose="020B0604020202020204" pitchFamily="34" charset="0"/>
              </a:rPr>
              <a:t>A procedural irregularity that would change the outcome.</a:t>
            </a:r>
          </a:p>
          <a:p>
            <a:pPr lvl="1">
              <a:buFont typeface="+mj-lt"/>
              <a:buAutoNum type="arabicPeriod"/>
            </a:pPr>
            <a:r>
              <a:rPr lang="en-US" kern="100">
                <a:solidFill>
                  <a:schemeClr val="tx1"/>
                </a:solidFill>
                <a:effectLst/>
                <a:latin typeface="Gotham Book"/>
                <a:ea typeface="Calibri" panose="020F0502020204030204" pitchFamily="34" charset="0"/>
                <a:cs typeface="Arial" panose="020B0604020202020204" pitchFamily="34" charset="0"/>
              </a:rPr>
              <a:t>New evidence that would change the outcome and that was not reasonably available at the time the determination regarding responsibility was made.</a:t>
            </a:r>
          </a:p>
          <a:p>
            <a:pPr lvl="1">
              <a:buFont typeface="+mj-lt"/>
              <a:buAutoNum type="arabicPeriod"/>
            </a:pPr>
            <a:r>
              <a:rPr lang="en-US" kern="100">
                <a:solidFill>
                  <a:schemeClr val="tx1"/>
                </a:solidFill>
                <a:effectLst/>
                <a:latin typeface="Gotham Book"/>
                <a:ea typeface="Calibri" panose="020F0502020204030204" pitchFamily="34" charset="0"/>
                <a:cs typeface="Arial" panose="020B0604020202020204" pitchFamily="34" charset="0"/>
              </a:rPr>
              <a:t>The Title IX Coordinator, Investigator(s), or Decision-maker(s) had a conflict of interest or bias for or against Complainants or Respondents generally or the specific Complainant or Respondent that would change the outcome.</a:t>
            </a:r>
          </a:p>
          <a:p>
            <a:pPr lvl="1">
              <a:buFont typeface="+mj-lt"/>
              <a:buAutoNum type="arabicPeriod"/>
            </a:pPr>
            <a:r>
              <a:rPr lang="en-US" kern="100">
                <a:solidFill>
                  <a:schemeClr val="tx1"/>
                </a:solidFill>
                <a:effectLst/>
                <a:latin typeface="Gotham Book"/>
                <a:ea typeface="Calibri" panose="020F0502020204030204" pitchFamily="34" charset="0"/>
                <a:cs typeface="Arial" panose="020B0604020202020204" pitchFamily="34" charset="0"/>
              </a:rPr>
              <a:t>The sanctions imposed are grossly disproportionate to the findings of responsibility</a:t>
            </a:r>
          </a:p>
          <a:p>
            <a:r>
              <a:rPr lang="en-US" kern="100">
                <a:solidFill>
                  <a:schemeClr val="tx1"/>
                </a:solidFill>
                <a:latin typeface="Gotham Book"/>
                <a:ea typeface="Calibri" panose="020F0502020204030204" pitchFamily="34" charset="0"/>
                <a:cs typeface="Arial" panose="020B0604020202020204" pitchFamily="34" charset="0"/>
              </a:rPr>
              <a:t>Appeal decision-maker appointed</a:t>
            </a:r>
          </a:p>
          <a:p>
            <a:pPr lvl="2"/>
            <a:endParaRPr lang="en-US" kern="100">
              <a:solidFill>
                <a:schemeClr val="tx1"/>
              </a:solidFill>
              <a:effectLst/>
              <a:latin typeface="Gotham Book"/>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13F512F-241E-7E00-4FAA-F96A913FF471}"/>
              </a:ext>
            </a:extLst>
          </p:cNvPr>
          <p:cNvSpPr>
            <a:spLocks noGrp="1"/>
          </p:cNvSpPr>
          <p:nvPr>
            <p:ph type="sldNum" sz="quarter" idx="10"/>
          </p:nvPr>
        </p:nvSpPr>
        <p:spPr/>
        <p:txBody>
          <a:bodyPr/>
          <a:lstStyle/>
          <a:p>
            <a:fld id="{48F63A3B-78C7-47BE-AE5E-E10140E04643}" type="slidenum">
              <a:rPr lang="en-US" smtClean="0"/>
              <a:pPr/>
              <a:t>32</a:t>
            </a:fld>
            <a:endParaRPr lang="en-US"/>
          </a:p>
        </p:txBody>
      </p:sp>
    </p:spTree>
    <p:extLst>
      <p:ext uri="{BB962C8B-B14F-4D97-AF65-F5344CB8AC3E}">
        <p14:creationId xmlns:p14="http://schemas.microsoft.com/office/powerpoint/2010/main" val="915970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B482E9-7BF1-17EF-BDF2-529D8EA3A512}"/>
              </a:ext>
            </a:extLst>
          </p:cNvPr>
          <p:cNvSpPr>
            <a:spLocks noGrp="1"/>
          </p:cNvSpPr>
          <p:nvPr>
            <p:ph type="title"/>
          </p:nvPr>
        </p:nvSpPr>
        <p:spPr/>
        <p:txBody>
          <a:bodyPr/>
          <a:lstStyle/>
          <a:p>
            <a:r>
              <a:rPr lang="en-US"/>
              <a:t>counter complaints</a:t>
            </a:r>
          </a:p>
        </p:txBody>
      </p:sp>
      <p:sp>
        <p:nvSpPr>
          <p:cNvPr id="7" name="Content Placeholder 6">
            <a:extLst>
              <a:ext uri="{FF2B5EF4-FFF2-40B4-BE49-F238E27FC236}">
                <a16:creationId xmlns:a16="http://schemas.microsoft.com/office/drawing/2014/main" id="{69CCE3A8-56C9-AA57-B65E-E38D501CF6BA}"/>
              </a:ext>
            </a:extLst>
          </p:cNvPr>
          <p:cNvSpPr>
            <a:spLocks noGrp="1"/>
          </p:cNvSpPr>
          <p:nvPr>
            <p:ph sz="half" idx="2"/>
          </p:nvPr>
        </p:nvSpPr>
        <p:spPr/>
        <p:txBody>
          <a:bodyPr/>
          <a:lstStyle/>
          <a:p>
            <a:r>
              <a:rPr lang="en-US" sz="1800">
                <a:solidFill>
                  <a:schemeClr val="tx1"/>
                </a:solidFill>
                <a:effectLst/>
                <a:latin typeface="Gotham Book"/>
                <a:ea typeface="Calibri" panose="020F0502020204030204" pitchFamily="34" charset="0"/>
                <a:cs typeface="Arial" panose="020B0604020202020204" pitchFamily="34" charset="0"/>
              </a:rPr>
              <a:t>The University is obligated to ensure that the Resolution Process is not abused for retaliatory purposes</a:t>
            </a:r>
          </a:p>
          <a:p>
            <a:r>
              <a:rPr lang="en-US" sz="1800">
                <a:solidFill>
                  <a:schemeClr val="tx1"/>
                </a:solidFill>
                <a:effectLst/>
                <a:latin typeface="Gotham Book"/>
                <a:ea typeface="Calibri" panose="020F0502020204030204" pitchFamily="34" charset="0"/>
                <a:cs typeface="Arial" panose="020B0604020202020204" pitchFamily="34" charset="0"/>
              </a:rPr>
              <a:t>Title IX Coordinator will use an initial evaluation, described above, to assess whether the allegations in the counter-complaint are made in good faith</a:t>
            </a:r>
            <a:endParaRPr lang="en-US">
              <a:solidFill>
                <a:schemeClr val="tx1"/>
              </a:solidFill>
              <a:latin typeface="Gotham Book"/>
              <a:ea typeface="Calibri" panose="020F0502020204030204" pitchFamily="34" charset="0"/>
              <a:cs typeface="Arial" panose="020B0604020202020204" pitchFamily="34" charset="0"/>
            </a:endParaRPr>
          </a:p>
          <a:p>
            <a:r>
              <a:rPr lang="en-US" sz="1800">
                <a:solidFill>
                  <a:schemeClr val="tx1"/>
                </a:solidFill>
                <a:effectLst/>
                <a:latin typeface="Gotham Book"/>
                <a:ea typeface="Calibri" panose="020F0502020204030204" pitchFamily="34" charset="0"/>
                <a:cs typeface="Arial" panose="020B0604020202020204" pitchFamily="34" charset="0"/>
              </a:rPr>
              <a:t>When counter-complaints are not made in good faith, they will not be permitted.</a:t>
            </a:r>
          </a:p>
          <a:p>
            <a:r>
              <a:rPr lang="en-US" sz="1800">
                <a:solidFill>
                  <a:schemeClr val="tx1"/>
                </a:solidFill>
                <a:effectLst/>
                <a:latin typeface="Gotham Book"/>
                <a:ea typeface="Calibri" panose="020F0502020204030204" pitchFamily="34" charset="0"/>
                <a:cs typeface="Arial" panose="020B0604020202020204" pitchFamily="34" charset="0"/>
              </a:rPr>
              <a:t>Counter-complaints determined to have been reported in good faith will be processed using the Resolution Process below. </a:t>
            </a:r>
            <a:endParaRPr lang="en-US">
              <a:solidFill>
                <a:schemeClr val="tx1"/>
              </a:solidFill>
              <a:latin typeface="Gotham Book"/>
              <a:ea typeface="Calibri" panose="020F0502020204030204" pitchFamily="34" charset="0"/>
              <a:cs typeface="Arial" panose="020B0604020202020204" pitchFamily="34" charset="0"/>
            </a:endParaRPr>
          </a:p>
          <a:p>
            <a:r>
              <a:rPr lang="en-US">
                <a:solidFill>
                  <a:schemeClr val="tx1"/>
                </a:solidFill>
                <a:latin typeface="Gotham Book"/>
                <a:ea typeface="Calibri" panose="020F0502020204030204" pitchFamily="34" charset="0"/>
                <a:cs typeface="Arial" panose="020B0604020202020204" pitchFamily="34" charset="0"/>
              </a:rPr>
              <a:t>Review each complaint individually when making a decision</a:t>
            </a:r>
            <a:endParaRPr lang="en-US">
              <a:solidFill>
                <a:schemeClr val="tx1"/>
              </a:solidFill>
            </a:endParaRPr>
          </a:p>
        </p:txBody>
      </p:sp>
      <p:sp>
        <p:nvSpPr>
          <p:cNvPr id="3" name="Slide Number Placeholder 2">
            <a:extLst>
              <a:ext uri="{FF2B5EF4-FFF2-40B4-BE49-F238E27FC236}">
                <a16:creationId xmlns:a16="http://schemas.microsoft.com/office/drawing/2014/main" id="{03313472-F951-D5AA-B55F-2FF1CD15EEA5}"/>
              </a:ext>
            </a:extLst>
          </p:cNvPr>
          <p:cNvSpPr>
            <a:spLocks noGrp="1"/>
          </p:cNvSpPr>
          <p:nvPr>
            <p:ph type="sldNum" sz="quarter" idx="10"/>
          </p:nvPr>
        </p:nvSpPr>
        <p:spPr/>
        <p:txBody>
          <a:bodyPr/>
          <a:lstStyle/>
          <a:p>
            <a:fld id="{48F63A3B-78C7-47BE-AE5E-E10140E04643}" type="slidenum">
              <a:rPr lang="en-US" smtClean="0"/>
              <a:pPr/>
              <a:t>33</a:t>
            </a:fld>
            <a:endParaRPr lang="en-US"/>
          </a:p>
        </p:txBody>
      </p:sp>
    </p:spTree>
    <p:extLst>
      <p:ext uri="{BB962C8B-B14F-4D97-AF65-F5344CB8AC3E}">
        <p14:creationId xmlns:p14="http://schemas.microsoft.com/office/powerpoint/2010/main" val="3658237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48AD0-14A3-0DBE-E400-8A7744F8EFB0}"/>
              </a:ext>
            </a:extLst>
          </p:cNvPr>
          <p:cNvSpPr>
            <a:spLocks noGrp="1"/>
          </p:cNvSpPr>
          <p:nvPr>
            <p:ph type="title"/>
          </p:nvPr>
        </p:nvSpPr>
        <p:spPr/>
        <p:txBody>
          <a:bodyPr/>
          <a:lstStyle/>
          <a:p>
            <a:r>
              <a:rPr lang="en-US"/>
              <a:t>Tips for serving impartially</a:t>
            </a:r>
          </a:p>
        </p:txBody>
      </p:sp>
      <p:sp>
        <p:nvSpPr>
          <p:cNvPr id="3" name="Content Placeholder 2">
            <a:extLst>
              <a:ext uri="{FF2B5EF4-FFF2-40B4-BE49-F238E27FC236}">
                <a16:creationId xmlns:a16="http://schemas.microsoft.com/office/drawing/2014/main" id="{54784D44-5F3E-22B8-33FC-C5C6CFC13287}"/>
              </a:ext>
            </a:extLst>
          </p:cNvPr>
          <p:cNvSpPr>
            <a:spLocks noGrp="1"/>
          </p:cNvSpPr>
          <p:nvPr>
            <p:ph sz="half" idx="2"/>
          </p:nvPr>
        </p:nvSpPr>
        <p:spPr/>
        <p:txBody>
          <a:bodyPr/>
          <a:lstStyle/>
          <a:p>
            <a:r>
              <a:rPr lang="en-US"/>
              <a:t>Review any interactions you’ve had with complainant, respondent, or witnesses</a:t>
            </a:r>
          </a:p>
          <a:p>
            <a:pPr lvl="1"/>
            <a:r>
              <a:rPr lang="en-US"/>
              <a:t>Notify Title IX Coordinator if you have a potential conflict of interest</a:t>
            </a:r>
          </a:p>
          <a:p>
            <a:r>
              <a:rPr lang="en-US"/>
              <a:t>Do the work to address biases and check them at the door</a:t>
            </a:r>
          </a:p>
          <a:p>
            <a:r>
              <a:rPr lang="en-US"/>
              <a:t>Trust the process</a:t>
            </a:r>
          </a:p>
          <a:p>
            <a:r>
              <a:rPr lang="en-US"/>
              <a:t>Review all the evidence in full</a:t>
            </a:r>
          </a:p>
          <a:p>
            <a:r>
              <a:rPr lang="en-US"/>
              <a:t>Attentive and active listening and participation</a:t>
            </a:r>
          </a:p>
          <a:p>
            <a:r>
              <a:rPr lang="en-US"/>
              <a:t>Others?</a:t>
            </a:r>
          </a:p>
        </p:txBody>
      </p:sp>
      <p:sp>
        <p:nvSpPr>
          <p:cNvPr id="4" name="Slide Number Placeholder 3">
            <a:extLst>
              <a:ext uri="{FF2B5EF4-FFF2-40B4-BE49-F238E27FC236}">
                <a16:creationId xmlns:a16="http://schemas.microsoft.com/office/drawing/2014/main" id="{84076C49-82B3-8813-EC64-1670375B7928}"/>
              </a:ext>
            </a:extLst>
          </p:cNvPr>
          <p:cNvSpPr>
            <a:spLocks noGrp="1"/>
          </p:cNvSpPr>
          <p:nvPr>
            <p:ph type="sldNum" sz="quarter" idx="10"/>
          </p:nvPr>
        </p:nvSpPr>
        <p:spPr/>
        <p:txBody>
          <a:bodyPr/>
          <a:lstStyle/>
          <a:p>
            <a:fld id="{48F63A3B-78C7-47BE-AE5E-E10140E04643}" type="slidenum">
              <a:rPr lang="en-US" smtClean="0"/>
              <a:pPr/>
              <a:t>34</a:t>
            </a:fld>
            <a:endParaRPr lang="en-US"/>
          </a:p>
        </p:txBody>
      </p:sp>
    </p:spTree>
    <p:extLst>
      <p:ext uri="{BB962C8B-B14F-4D97-AF65-F5344CB8AC3E}">
        <p14:creationId xmlns:p14="http://schemas.microsoft.com/office/powerpoint/2010/main" val="29389120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D936B3E-39CA-4C66-982A-3EEBD9BFF27B}"/>
              </a:ext>
            </a:extLst>
          </p:cNvPr>
          <p:cNvSpPr/>
          <p:nvPr/>
        </p:nvSpPr>
        <p:spPr>
          <a:xfrm>
            <a:off x="2713566" y="3069857"/>
            <a:ext cx="966315" cy="618539"/>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Formal Complaint to OWA</a:t>
            </a:r>
          </a:p>
        </p:txBody>
      </p:sp>
      <p:sp>
        <p:nvSpPr>
          <p:cNvPr id="5" name="Rectangle: Rounded Corners 4">
            <a:extLst>
              <a:ext uri="{FF2B5EF4-FFF2-40B4-BE49-F238E27FC236}">
                <a16:creationId xmlns:a16="http://schemas.microsoft.com/office/drawing/2014/main" id="{97195F87-D0DD-4841-AC4E-AD480A1F3252}"/>
              </a:ext>
            </a:extLst>
          </p:cNvPr>
          <p:cNvSpPr/>
          <p:nvPr/>
        </p:nvSpPr>
        <p:spPr>
          <a:xfrm>
            <a:off x="1692811" y="3688395"/>
            <a:ext cx="785288" cy="751742"/>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Incident Reported </a:t>
            </a:r>
          </a:p>
        </p:txBody>
      </p:sp>
      <p:sp>
        <p:nvSpPr>
          <p:cNvPr id="6" name="Rectangle: Rounded Corners 5">
            <a:extLst>
              <a:ext uri="{FF2B5EF4-FFF2-40B4-BE49-F238E27FC236}">
                <a16:creationId xmlns:a16="http://schemas.microsoft.com/office/drawing/2014/main" id="{EFFB8435-A5A8-4874-8B84-30CE16E0742D}"/>
              </a:ext>
            </a:extLst>
          </p:cNvPr>
          <p:cNvSpPr/>
          <p:nvPr/>
        </p:nvSpPr>
        <p:spPr>
          <a:xfrm>
            <a:off x="2713566" y="4082071"/>
            <a:ext cx="1040262" cy="1208723"/>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Complainant Requests only supportive measures</a:t>
            </a:r>
          </a:p>
        </p:txBody>
      </p:sp>
      <p:cxnSp>
        <p:nvCxnSpPr>
          <p:cNvPr id="8" name="Straight Arrow Connector 7" descr="Arrow connecting incident reported to formal complain to owa">
            <a:extLst>
              <a:ext uri="{FF2B5EF4-FFF2-40B4-BE49-F238E27FC236}">
                <a16:creationId xmlns:a16="http://schemas.microsoft.com/office/drawing/2014/main" id="{41C20FE0-99B5-4FD1-9ED0-A073F8510E70}"/>
              </a:ext>
            </a:extLst>
          </p:cNvPr>
          <p:cNvCxnSpPr>
            <a:cxnSpLocks/>
          </p:cNvCxnSpPr>
          <p:nvPr/>
        </p:nvCxnSpPr>
        <p:spPr>
          <a:xfrm flipV="1">
            <a:off x="2491999" y="3571019"/>
            <a:ext cx="221567" cy="200465"/>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A091F39-24E5-4E84-B12D-69CBA57441D6}"/>
              </a:ext>
            </a:extLst>
          </p:cNvPr>
          <p:cNvCxnSpPr>
            <a:cxnSpLocks/>
          </p:cNvCxnSpPr>
          <p:nvPr/>
        </p:nvCxnSpPr>
        <p:spPr>
          <a:xfrm>
            <a:off x="2491999" y="4357050"/>
            <a:ext cx="221567" cy="205741"/>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E3FD9068-C40E-4EB9-BFDE-5A9AB22A3CF5}"/>
              </a:ext>
            </a:extLst>
          </p:cNvPr>
          <p:cNvSpPr/>
          <p:nvPr/>
        </p:nvSpPr>
        <p:spPr>
          <a:xfrm>
            <a:off x="3847607" y="2116001"/>
            <a:ext cx="819437" cy="618539"/>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Employee Process</a:t>
            </a:r>
          </a:p>
        </p:txBody>
      </p:sp>
      <p:sp>
        <p:nvSpPr>
          <p:cNvPr id="23" name="Rectangle: Rounded Corners 22">
            <a:extLst>
              <a:ext uri="{FF2B5EF4-FFF2-40B4-BE49-F238E27FC236}">
                <a16:creationId xmlns:a16="http://schemas.microsoft.com/office/drawing/2014/main" id="{4B7D1776-B5D6-4768-B3B3-CA585DE57BD8}"/>
              </a:ext>
            </a:extLst>
          </p:cNvPr>
          <p:cNvSpPr/>
          <p:nvPr/>
        </p:nvSpPr>
        <p:spPr>
          <a:xfrm>
            <a:off x="3835296" y="4137793"/>
            <a:ext cx="819437" cy="618539"/>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Student Process</a:t>
            </a:r>
          </a:p>
        </p:txBody>
      </p:sp>
      <p:cxnSp>
        <p:nvCxnSpPr>
          <p:cNvPr id="24" name="Straight Arrow Connector 23">
            <a:extLst>
              <a:ext uri="{FF2B5EF4-FFF2-40B4-BE49-F238E27FC236}">
                <a16:creationId xmlns:a16="http://schemas.microsoft.com/office/drawing/2014/main" id="{523B0936-9DE0-42B6-AC8A-BBD69DAD60A6}"/>
              </a:ext>
            </a:extLst>
          </p:cNvPr>
          <p:cNvCxnSpPr>
            <a:cxnSpLocks/>
          </p:cNvCxnSpPr>
          <p:nvPr/>
        </p:nvCxnSpPr>
        <p:spPr>
          <a:xfrm flipV="1">
            <a:off x="3599829" y="2709482"/>
            <a:ext cx="279426" cy="533472"/>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5AF6C60-20E5-403E-93E6-2901EB7D1036}"/>
              </a:ext>
            </a:extLst>
          </p:cNvPr>
          <p:cNvCxnSpPr>
            <a:cxnSpLocks/>
          </p:cNvCxnSpPr>
          <p:nvPr/>
        </p:nvCxnSpPr>
        <p:spPr>
          <a:xfrm>
            <a:off x="3599829" y="3626740"/>
            <a:ext cx="464240" cy="558530"/>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820E86AE-94C5-46FB-9E73-51586E50D23B}"/>
              </a:ext>
            </a:extLst>
          </p:cNvPr>
          <p:cNvSpPr/>
          <p:nvPr/>
        </p:nvSpPr>
        <p:spPr>
          <a:xfrm>
            <a:off x="6001493" y="920929"/>
            <a:ext cx="969047" cy="1081874"/>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Employee Respondent Title IX Grievance</a:t>
            </a:r>
          </a:p>
          <a:p>
            <a:pPr algn="ctr"/>
            <a:r>
              <a:rPr lang="en-US" sz="1050"/>
              <a:t>Procedures</a:t>
            </a:r>
          </a:p>
        </p:txBody>
      </p:sp>
      <p:sp>
        <p:nvSpPr>
          <p:cNvPr id="36" name="Rectangle: Rounded Corners 35">
            <a:extLst>
              <a:ext uri="{FF2B5EF4-FFF2-40B4-BE49-F238E27FC236}">
                <a16:creationId xmlns:a16="http://schemas.microsoft.com/office/drawing/2014/main" id="{49DB46BA-62CF-41FE-9EC7-7D3E596B3CCF}"/>
              </a:ext>
            </a:extLst>
          </p:cNvPr>
          <p:cNvSpPr/>
          <p:nvPr/>
        </p:nvSpPr>
        <p:spPr>
          <a:xfrm>
            <a:off x="6031615" y="2140622"/>
            <a:ext cx="897302" cy="1215320"/>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H+D Resolution Procedures</a:t>
            </a:r>
          </a:p>
        </p:txBody>
      </p:sp>
      <p:sp>
        <p:nvSpPr>
          <p:cNvPr id="38" name="Rectangle: Rounded Corners 37">
            <a:extLst>
              <a:ext uri="{FF2B5EF4-FFF2-40B4-BE49-F238E27FC236}">
                <a16:creationId xmlns:a16="http://schemas.microsoft.com/office/drawing/2014/main" id="{08B56A50-CF45-43DC-B726-4317ADB7AA57}"/>
              </a:ext>
            </a:extLst>
          </p:cNvPr>
          <p:cNvSpPr/>
          <p:nvPr/>
        </p:nvSpPr>
        <p:spPr>
          <a:xfrm>
            <a:off x="5966297" y="3552553"/>
            <a:ext cx="962619" cy="1051781"/>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Student Respondent Title IX Grievance</a:t>
            </a:r>
          </a:p>
          <a:p>
            <a:pPr algn="ctr"/>
            <a:r>
              <a:rPr lang="en-US" sz="1050"/>
              <a:t>Procedures</a:t>
            </a:r>
          </a:p>
        </p:txBody>
      </p:sp>
      <p:sp>
        <p:nvSpPr>
          <p:cNvPr id="40" name="Rectangle: Rounded Corners 39">
            <a:extLst>
              <a:ext uri="{FF2B5EF4-FFF2-40B4-BE49-F238E27FC236}">
                <a16:creationId xmlns:a16="http://schemas.microsoft.com/office/drawing/2014/main" id="{7EB7608C-D234-4432-AA80-B70B193F9A16}"/>
              </a:ext>
            </a:extLst>
          </p:cNvPr>
          <p:cNvSpPr/>
          <p:nvPr/>
        </p:nvSpPr>
        <p:spPr>
          <a:xfrm>
            <a:off x="6007511" y="4742153"/>
            <a:ext cx="977437" cy="1208723"/>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Student Respondent General Sexual Misconduct Process</a:t>
            </a:r>
          </a:p>
        </p:txBody>
      </p:sp>
      <p:sp>
        <p:nvSpPr>
          <p:cNvPr id="42" name="Rectangle: Rounded Corners 41">
            <a:extLst>
              <a:ext uri="{FF2B5EF4-FFF2-40B4-BE49-F238E27FC236}">
                <a16:creationId xmlns:a16="http://schemas.microsoft.com/office/drawing/2014/main" id="{36FE6D46-563F-41D3-A434-2656BE3B5582}"/>
              </a:ext>
            </a:extLst>
          </p:cNvPr>
          <p:cNvSpPr/>
          <p:nvPr/>
        </p:nvSpPr>
        <p:spPr>
          <a:xfrm>
            <a:off x="4914247" y="4140132"/>
            <a:ext cx="903107" cy="618539"/>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Assessment for Jurisdiction</a:t>
            </a:r>
          </a:p>
        </p:txBody>
      </p:sp>
      <p:sp>
        <p:nvSpPr>
          <p:cNvPr id="44" name="Rectangle: Rounded Corners 43">
            <a:extLst>
              <a:ext uri="{FF2B5EF4-FFF2-40B4-BE49-F238E27FC236}">
                <a16:creationId xmlns:a16="http://schemas.microsoft.com/office/drawing/2014/main" id="{DC3B284F-760E-463E-B48F-B30DCB7EDD94}"/>
              </a:ext>
            </a:extLst>
          </p:cNvPr>
          <p:cNvSpPr/>
          <p:nvPr/>
        </p:nvSpPr>
        <p:spPr>
          <a:xfrm>
            <a:off x="4914246" y="2118341"/>
            <a:ext cx="935001" cy="618539"/>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Assessment for Jurisdiction</a:t>
            </a:r>
          </a:p>
        </p:txBody>
      </p:sp>
      <p:cxnSp>
        <p:nvCxnSpPr>
          <p:cNvPr id="46" name="Straight Arrow Connector 45">
            <a:extLst>
              <a:ext uri="{FF2B5EF4-FFF2-40B4-BE49-F238E27FC236}">
                <a16:creationId xmlns:a16="http://schemas.microsoft.com/office/drawing/2014/main" id="{1A274AA5-5A13-4D50-96F0-B01375E10FF2}"/>
              </a:ext>
            </a:extLst>
          </p:cNvPr>
          <p:cNvCxnSpPr>
            <a:cxnSpLocks/>
            <a:stCxn id="21" idx="3"/>
            <a:endCxn id="44" idx="1"/>
          </p:cNvCxnSpPr>
          <p:nvPr/>
        </p:nvCxnSpPr>
        <p:spPr>
          <a:xfrm>
            <a:off x="4667044" y="2425271"/>
            <a:ext cx="247202" cy="2340"/>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76006E85-E388-4889-89AE-13AFB238B1FE}"/>
              </a:ext>
            </a:extLst>
          </p:cNvPr>
          <p:cNvCxnSpPr/>
          <p:nvPr/>
        </p:nvCxnSpPr>
        <p:spPr>
          <a:xfrm flipV="1">
            <a:off x="5769632" y="1906984"/>
            <a:ext cx="249698" cy="262303"/>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134FB935-FA86-4C7A-AC24-7CF83BCAADA5}"/>
              </a:ext>
            </a:extLst>
          </p:cNvPr>
          <p:cNvCxnSpPr>
            <a:cxnSpLocks/>
          </p:cNvCxnSpPr>
          <p:nvPr/>
        </p:nvCxnSpPr>
        <p:spPr>
          <a:xfrm>
            <a:off x="5823871" y="2670510"/>
            <a:ext cx="249698" cy="25059"/>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A3579F4E-A219-45CD-8F9B-E20EA282E4FA}"/>
              </a:ext>
            </a:extLst>
          </p:cNvPr>
          <p:cNvCxnSpPr>
            <a:cxnSpLocks/>
            <a:endCxn id="38" idx="1"/>
          </p:cNvCxnSpPr>
          <p:nvPr/>
        </p:nvCxnSpPr>
        <p:spPr>
          <a:xfrm flipV="1">
            <a:off x="5757814" y="4078444"/>
            <a:ext cx="208483" cy="106828"/>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5844A37E-588E-4901-AED6-C8E0A7EE14AD}"/>
              </a:ext>
            </a:extLst>
          </p:cNvPr>
          <p:cNvCxnSpPr>
            <a:cxnSpLocks/>
          </p:cNvCxnSpPr>
          <p:nvPr/>
        </p:nvCxnSpPr>
        <p:spPr>
          <a:xfrm>
            <a:off x="5757814" y="4742152"/>
            <a:ext cx="249698" cy="73526"/>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Rounded Corners 67">
            <a:extLst>
              <a:ext uri="{FF2B5EF4-FFF2-40B4-BE49-F238E27FC236}">
                <a16:creationId xmlns:a16="http://schemas.microsoft.com/office/drawing/2014/main" id="{559379D6-3949-4A08-A2CF-E26B9EC74DAB}"/>
              </a:ext>
            </a:extLst>
          </p:cNvPr>
          <p:cNvSpPr/>
          <p:nvPr/>
        </p:nvSpPr>
        <p:spPr>
          <a:xfrm>
            <a:off x="7175106" y="920929"/>
            <a:ext cx="1075514" cy="1081874"/>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Investigation by outsourced investigator</a:t>
            </a:r>
          </a:p>
        </p:txBody>
      </p:sp>
      <p:sp>
        <p:nvSpPr>
          <p:cNvPr id="70" name="Rectangle: Rounded Corners 69">
            <a:extLst>
              <a:ext uri="{FF2B5EF4-FFF2-40B4-BE49-F238E27FC236}">
                <a16:creationId xmlns:a16="http://schemas.microsoft.com/office/drawing/2014/main" id="{BBE541AC-91BF-48BE-A671-478B1DA3EF57}"/>
              </a:ext>
            </a:extLst>
          </p:cNvPr>
          <p:cNvSpPr/>
          <p:nvPr/>
        </p:nvSpPr>
        <p:spPr>
          <a:xfrm>
            <a:off x="7175106" y="2101822"/>
            <a:ext cx="1075514" cy="1215320"/>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Investigation by Title IX Deputy Coordinator for Employees</a:t>
            </a:r>
          </a:p>
        </p:txBody>
      </p:sp>
      <p:sp>
        <p:nvSpPr>
          <p:cNvPr id="72" name="Rectangle: Rounded Corners 71">
            <a:extLst>
              <a:ext uri="{FF2B5EF4-FFF2-40B4-BE49-F238E27FC236}">
                <a16:creationId xmlns:a16="http://schemas.microsoft.com/office/drawing/2014/main" id="{ABA24024-9C22-4D9E-A4C0-837079B7FA85}"/>
              </a:ext>
            </a:extLst>
          </p:cNvPr>
          <p:cNvSpPr/>
          <p:nvPr/>
        </p:nvSpPr>
        <p:spPr>
          <a:xfrm>
            <a:off x="7175106" y="3552553"/>
            <a:ext cx="1075514" cy="1051781"/>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Investigation by outsourced investigator</a:t>
            </a:r>
          </a:p>
        </p:txBody>
      </p:sp>
      <p:sp>
        <p:nvSpPr>
          <p:cNvPr id="74" name="Rectangle: Rounded Corners 73">
            <a:extLst>
              <a:ext uri="{FF2B5EF4-FFF2-40B4-BE49-F238E27FC236}">
                <a16:creationId xmlns:a16="http://schemas.microsoft.com/office/drawing/2014/main" id="{336117A8-3CF5-474D-8E5D-3407EF6EB380}"/>
              </a:ext>
            </a:extLst>
          </p:cNvPr>
          <p:cNvSpPr/>
          <p:nvPr/>
        </p:nvSpPr>
        <p:spPr>
          <a:xfrm>
            <a:off x="7175105" y="4742153"/>
            <a:ext cx="1075515" cy="1208723"/>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Investigation by outsourced investigator</a:t>
            </a:r>
          </a:p>
        </p:txBody>
      </p:sp>
      <p:sp>
        <p:nvSpPr>
          <p:cNvPr id="76" name="Rectangle: Rounded Corners 75">
            <a:extLst>
              <a:ext uri="{FF2B5EF4-FFF2-40B4-BE49-F238E27FC236}">
                <a16:creationId xmlns:a16="http://schemas.microsoft.com/office/drawing/2014/main" id="{7712BEE7-ECFB-4A82-9187-294CDED80959}"/>
              </a:ext>
            </a:extLst>
          </p:cNvPr>
          <p:cNvSpPr/>
          <p:nvPr/>
        </p:nvSpPr>
        <p:spPr>
          <a:xfrm>
            <a:off x="4907217" y="2930010"/>
            <a:ext cx="878211" cy="618539"/>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Informal Resolution</a:t>
            </a:r>
          </a:p>
        </p:txBody>
      </p:sp>
      <p:sp>
        <p:nvSpPr>
          <p:cNvPr id="78" name="Rectangle: Rounded Corners 77">
            <a:extLst>
              <a:ext uri="{FF2B5EF4-FFF2-40B4-BE49-F238E27FC236}">
                <a16:creationId xmlns:a16="http://schemas.microsoft.com/office/drawing/2014/main" id="{1BD20106-161B-4C2E-8A02-708F029BFEF4}"/>
              </a:ext>
            </a:extLst>
          </p:cNvPr>
          <p:cNvSpPr/>
          <p:nvPr/>
        </p:nvSpPr>
        <p:spPr>
          <a:xfrm>
            <a:off x="4907216" y="5035712"/>
            <a:ext cx="871181" cy="618539"/>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Informal Resolution</a:t>
            </a:r>
          </a:p>
        </p:txBody>
      </p:sp>
      <p:cxnSp>
        <p:nvCxnSpPr>
          <p:cNvPr id="80" name="Straight Arrow Connector 79">
            <a:extLst>
              <a:ext uri="{FF2B5EF4-FFF2-40B4-BE49-F238E27FC236}">
                <a16:creationId xmlns:a16="http://schemas.microsoft.com/office/drawing/2014/main" id="{99938433-2B4B-472E-A846-2BDCC2E2FFA1}"/>
              </a:ext>
            </a:extLst>
          </p:cNvPr>
          <p:cNvCxnSpPr>
            <a:cxnSpLocks/>
            <a:endCxn id="76" idx="1"/>
          </p:cNvCxnSpPr>
          <p:nvPr/>
        </p:nvCxnSpPr>
        <p:spPr>
          <a:xfrm>
            <a:off x="4564309" y="2711823"/>
            <a:ext cx="342908" cy="527457"/>
          </a:xfrm>
          <a:prstGeom prst="straightConnector1">
            <a:avLst/>
          </a:prstGeom>
          <a:ln w="38100">
            <a:solidFill>
              <a:srgbClr val="00B385"/>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D1DBB7D1-4FBE-4E55-B6A6-0FBD61B4C7FA}"/>
              </a:ext>
            </a:extLst>
          </p:cNvPr>
          <p:cNvCxnSpPr>
            <a:cxnSpLocks/>
          </p:cNvCxnSpPr>
          <p:nvPr/>
        </p:nvCxnSpPr>
        <p:spPr>
          <a:xfrm>
            <a:off x="4627509" y="4741801"/>
            <a:ext cx="339740" cy="502400"/>
          </a:xfrm>
          <a:prstGeom prst="straightConnector1">
            <a:avLst/>
          </a:prstGeom>
          <a:ln w="38100">
            <a:solidFill>
              <a:srgbClr val="00B385"/>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3" name="Rectangle: Rounded Corners 82">
            <a:extLst>
              <a:ext uri="{FF2B5EF4-FFF2-40B4-BE49-F238E27FC236}">
                <a16:creationId xmlns:a16="http://schemas.microsoft.com/office/drawing/2014/main" id="{698FC8D0-5319-485A-AADA-9BFE6D681AA0}"/>
              </a:ext>
            </a:extLst>
          </p:cNvPr>
          <p:cNvSpPr/>
          <p:nvPr/>
        </p:nvSpPr>
        <p:spPr>
          <a:xfrm>
            <a:off x="8362729" y="920929"/>
            <a:ext cx="927425" cy="1081874"/>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Hearing w/ Title IX Mandates outsourced to decision maker</a:t>
            </a:r>
          </a:p>
        </p:txBody>
      </p:sp>
      <p:sp>
        <p:nvSpPr>
          <p:cNvPr id="85" name="Rectangle: Rounded Corners 84">
            <a:extLst>
              <a:ext uri="{FF2B5EF4-FFF2-40B4-BE49-F238E27FC236}">
                <a16:creationId xmlns:a16="http://schemas.microsoft.com/office/drawing/2014/main" id="{BE562A6E-57A9-4F81-9135-D361F76A486E}"/>
              </a:ext>
            </a:extLst>
          </p:cNvPr>
          <p:cNvSpPr/>
          <p:nvPr/>
        </p:nvSpPr>
        <p:spPr>
          <a:xfrm>
            <a:off x="8362729" y="2101821"/>
            <a:ext cx="1043667" cy="1303246"/>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t>Decision w/o Title IX Mandates by Title IX Deputy Coordinator for Employees</a:t>
            </a:r>
          </a:p>
        </p:txBody>
      </p:sp>
      <p:sp>
        <p:nvSpPr>
          <p:cNvPr id="87" name="Rectangle: Rounded Corners 86">
            <a:extLst>
              <a:ext uri="{FF2B5EF4-FFF2-40B4-BE49-F238E27FC236}">
                <a16:creationId xmlns:a16="http://schemas.microsoft.com/office/drawing/2014/main" id="{E2151CFF-7894-49CD-8834-6FF195DA245B}"/>
              </a:ext>
            </a:extLst>
          </p:cNvPr>
          <p:cNvSpPr/>
          <p:nvPr/>
        </p:nvSpPr>
        <p:spPr>
          <a:xfrm>
            <a:off x="8362729" y="3552553"/>
            <a:ext cx="926477" cy="1051781"/>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Hearing by trained university panel w/ Title IX mandates</a:t>
            </a:r>
          </a:p>
        </p:txBody>
      </p:sp>
      <p:sp>
        <p:nvSpPr>
          <p:cNvPr id="89" name="Rectangle: Rounded Corners 88">
            <a:extLst>
              <a:ext uri="{FF2B5EF4-FFF2-40B4-BE49-F238E27FC236}">
                <a16:creationId xmlns:a16="http://schemas.microsoft.com/office/drawing/2014/main" id="{A16A6DBF-93E5-4215-B4BB-9853C5DC5C46}"/>
              </a:ext>
            </a:extLst>
          </p:cNvPr>
          <p:cNvSpPr/>
          <p:nvPr/>
        </p:nvSpPr>
        <p:spPr>
          <a:xfrm>
            <a:off x="8362729" y="4742153"/>
            <a:ext cx="926477" cy="1208723"/>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Hearing by trained university panel w/o Title IX Mandates</a:t>
            </a:r>
          </a:p>
        </p:txBody>
      </p:sp>
      <p:cxnSp>
        <p:nvCxnSpPr>
          <p:cNvPr id="91" name="Straight Arrow Connector 90">
            <a:extLst>
              <a:ext uri="{FF2B5EF4-FFF2-40B4-BE49-F238E27FC236}">
                <a16:creationId xmlns:a16="http://schemas.microsoft.com/office/drawing/2014/main" id="{FE4E37A6-9514-4844-997F-D3B2007ACB25}"/>
              </a:ext>
            </a:extLst>
          </p:cNvPr>
          <p:cNvCxnSpPr>
            <a:cxnSpLocks/>
            <a:stCxn id="34" idx="3"/>
            <a:endCxn id="68" idx="1"/>
          </p:cNvCxnSpPr>
          <p:nvPr/>
        </p:nvCxnSpPr>
        <p:spPr>
          <a:xfrm>
            <a:off x="6970540" y="1461866"/>
            <a:ext cx="204566" cy="0"/>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A0D1DB97-CF34-40D3-9B50-C77E8F845037}"/>
              </a:ext>
            </a:extLst>
          </p:cNvPr>
          <p:cNvCxnSpPr/>
          <p:nvPr/>
        </p:nvCxnSpPr>
        <p:spPr>
          <a:xfrm>
            <a:off x="8117137" y="1461866"/>
            <a:ext cx="246188" cy="0"/>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8CD92BE8-DB7D-4BE5-8199-5B23F43C3BCB}"/>
              </a:ext>
            </a:extLst>
          </p:cNvPr>
          <p:cNvCxnSpPr/>
          <p:nvPr/>
        </p:nvCxnSpPr>
        <p:spPr>
          <a:xfrm>
            <a:off x="6928917" y="2658557"/>
            <a:ext cx="246188" cy="0"/>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138309E0-6720-48E2-A0EB-490361B98FAE}"/>
              </a:ext>
            </a:extLst>
          </p:cNvPr>
          <p:cNvCxnSpPr>
            <a:cxnSpLocks/>
          </p:cNvCxnSpPr>
          <p:nvPr/>
        </p:nvCxnSpPr>
        <p:spPr>
          <a:xfrm>
            <a:off x="8117137" y="2658557"/>
            <a:ext cx="246188" cy="0"/>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895B7B81-345C-4928-BF63-315101F4EB22}"/>
              </a:ext>
            </a:extLst>
          </p:cNvPr>
          <p:cNvCxnSpPr/>
          <p:nvPr/>
        </p:nvCxnSpPr>
        <p:spPr>
          <a:xfrm>
            <a:off x="6928917" y="4073609"/>
            <a:ext cx="246188" cy="0"/>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921E441D-BBB4-448C-9736-E11A820F92D2}"/>
              </a:ext>
            </a:extLst>
          </p:cNvPr>
          <p:cNvCxnSpPr/>
          <p:nvPr/>
        </p:nvCxnSpPr>
        <p:spPr>
          <a:xfrm>
            <a:off x="8117137" y="4073609"/>
            <a:ext cx="246188" cy="0"/>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3210FAC0-5D10-4534-A55C-C007C9389310}"/>
              </a:ext>
            </a:extLst>
          </p:cNvPr>
          <p:cNvCxnSpPr/>
          <p:nvPr/>
        </p:nvCxnSpPr>
        <p:spPr>
          <a:xfrm>
            <a:off x="6928917" y="5244200"/>
            <a:ext cx="246188" cy="0"/>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C1B3EAFB-5FF4-400B-AEBC-BCB92D614B91}"/>
              </a:ext>
            </a:extLst>
          </p:cNvPr>
          <p:cNvCxnSpPr/>
          <p:nvPr/>
        </p:nvCxnSpPr>
        <p:spPr>
          <a:xfrm>
            <a:off x="8117137" y="5244200"/>
            <a:ext cx="246188" cy="0"/>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0934D128-CEC4-4540-9ADA-641C6E79D26E}"/>
              </a:ext>
            </a:extLst>
          </p:cNvPr>
          <p:cNvCxnSpPr>
            <a:cxnSpLocks/>
            <a:stCxn id="23" idx="3"/>
            <a:endCxn id="42" idx="1"/>
          </p:cNvCxnSpPr>
          <p:nvPr/>
        </p:nvCxnSpPr>
        <p:spPr>
          <a:xfrm>
            <a:off x="4654733" y="4447063"/>
            <a:ext cx="259514" cy="2339"/>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sp>
        <p:nvSpPr>
          <p:cNvPr id="121" name="Rectangle: Rounded Corners 120">
            <a:extLst>
              <a:ext uri="{FF2B5EF4-FFF2-40B4-BE49-F238E27FC236}">
                <a16:creationId xmlns:a16="http://schemas.microsoft.com/office/drawing/2014/main" id="{C93F1C9D-B581-4A98-AC10-487A7B256FAB}"/>
              </a:ext>
            </a:extLst>
          </p:cNvPr>
          <p:cNvSpPr/>
          <p:nvPr/>
        </p:nvSpPr>
        <p:spPr>
          <a:xfrm>
            <a:off x="9534797" y="920929"/>
            <a:ext cx="927425" cy="1081874"/>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Appeal to outsourced decision maker</a:t>
            </a:r>
          </a:p>
        </p:txBody>
      </p:sp>
      <p:sp>
        <p:nvSpPr>
          <p:cNvPr id="123" name="Rectangle: Rounded Corners 122">
            <a:extLst>
              <a:ext uri="{FF2B5EF4-FFF2-40B4-BE49-F238E27FC236}">
                <a16:creationId xmlns:a16="http://schemas.microsoft.com/office/drawing/2014/main" id="{31E1E74D-3347-4936-B74E-1F6224F71E10}"/>
              </a:ext>
            </a:extLst>
          </p:cNvPr>
          <p:cNvSpPr/>
          <p:nvPr/>
        </p:nvSpPr>
        <p:spPr>
          <a:xfrm>
            <a:off x="9534797" y="2101821"/>
            <a:ext cx="927425" cy="1303246"/>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Appeal to outsourced decision maker</a:t>
            </a:r>
          </a:p>
        </p:txBody>
      </p:sp>
      <p:sp>
        <p:nvSpPr>
          <p:cNvPr id="125" name="Rectangle: Rounded Corners 124">
            <a:extLst>
              <a:ext uri="{FF2B5EF4-FFF2-40B4-BE49-F238E27FC236}">
                <a16:creationId xmlns:a16="http://schemas.microsoft.com/office/drawing/2014/main" id="{060BC508-8243-4ED9-B4F3-0D392B608821}"/>
              </a:ext>
            </a:extLst>
          </p:cNvPr>
          <p:cNvSpPr/>
          <p:nvPr/>
        </p:nvSpPr>
        <p:spPr>
          <a:xfrm>
            <a:off x="9534797" y="3552553"/>
            <a:ext cx="926477" cy="1051781"/>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Paper appeal to UBOD</a:t>
            </a:r>
          </a:p>
        </p:txBody>
      </p:sp>
      <p:sp>
        <p:nvSpPr>
          <p:cNvPr id="127" name="Rectangle: Rounded Corners 126">
            <a:extLst>
              <a:ext uri="{FF2B5EF4-FFF2-40B4-BE49-F238E27FC236}">
                <a16:creationId xmlns:a16="http://schemas.microsoft.com/office/drawing/2014/main" id="{542FA8EA-878D-46EE-A3E3-96AEEE74B3C9}"/>
              </a:ext>
            </a:extLst>
          </p:cNvPr>
          <p:cNvSpPr/>
          <p:nvPr/>
        </p:nvSpPr>
        <p:spPr>
          <a:xfrm>
            <a:off x="9534797" y="4742153"/>
            <a:ext cx="926477" cy="1208723"/>
          </a:xfrm>
          <a:prstGeom prst="roundRect">
            <a:avLst/>
          </a:prstGeom>
          <a:solidFill>
            <a:srgbClr val="00B385"/>
          </a:solidFill>
          <a:ln>
            <a:solidFill>
              <a:srgbClr val="00B3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Paper appeal to UBOD</a:t>
            </a:r>
          </a:p>
        </p:txBody>
      </p:sp>
      <p:cxnSp>
        <p:nvCxnSpPr>
          <p:cNvPr id="128" name="Straight Arrow Connector 127">
            <a:extLst>
              <a:ext uri="{FF2B5EF4-FFF2-40B4-BE49-F238E27FC236}">
                <a16:creationId xmlns:a16="http://schemas.microsoft.com/office/drawing/2014/main" id="{9D575CDF-9D5A-402F-BF58-30BEFA4D4E82}"/>
              </a:ext>
            </a:extLst>
          </p:cNvPr>
          <p:cNvCxnSpPr/>
          <p:nvPr/>
        </p:nvCxnSpPr>
        <p:spPr>
          <a:xfrm>
            <a:off x="9288608" y="1461866"/>
            <a:ext cx="246188" cy="0"/>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306CC056-8C0D-4E11-BFF7-D246FD952FBF}"/>
              </a:ext>
            </a:extLst>
          </p:cNvPr>
          <p:cNvCxnSpPr>
            <a:cxnSpLocks/>
          </p:cNvCxnSpPr>
          <p:nvPr/>
        </p:nvCxnSpPr>
        <p:spPr>
          <a:xfrm>
            <a:off x="9288608" y="2658557"/>
            <a:ext cx="246188" cy="0"/>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83CC02BB-3B6E-48B6-BAF2-A0305E9B3350}"/>
              </a:ext>
            </a:extLst>
          </p:cNvPr>
          <p:cNvCxnSpPr/>
          <p:nvPr/>
        </p:nvCxnSpPr>
        <p:spPr>
          <a:xfrm>
            <a:off x="9288608" y="4073609"/>
            <a:ext cx="246188" cy="0"/>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BB2795E4-4EBB-4841-AEB1-6A1F3047403A}"/>
              </a:ext>
            </a:extLst>
          </p:cNvPr>
          <p:cNvCxnSpPr/>
          <p:nvPr/>
        </p:nvCxnSpPr>
        <p:spPr>
          <a:xfrm>
            <a:off x="9288608" y="5244200"/>
            <a:ext cx="246188" cy="0"/>
          </a:xfrm>
          <a:prstGeom prst="straightConnector1">
            <a:avLst/>
          </a:prstGeom>
          <a:ln>
            <a:solidFill>
              <a:srgbClr val="00B385"/>
            </a:solidFill>
            <a:tailEnd type="triangle"/>
          </a:ln>
        </p:spPr>
        <p:style>
          <a:lnRef idx="1">
            <a:schemeClr val="accent1"/>
          </a:lnRef>
          <a:fillRef idx="0">
            <a:schemeClr val="accent1"/>
          </a:fillRef>
          <a:effectRef idx="0">
            <a:schemeClr val="accent1"/>
          </a:effectRef>
          <a:fontRef idx="minor">
            <a:schemeClr val="tx1"/>
          </a:fontRef>
        </p:style>
      </p:cxnSp>
      <p:sp>
        <p:nvSpPr>
          <p:cNvPr id="132" name="Title 131">
            <a:extLst>
              <a:ext uri="{FF2B5EF4-FFF2-40B4-BE49-F238E27FC236}">
                <a16:creationId xmlns:a16="http://schemas.microsoft.com/office/drawing/2014/main" id="{6FC885D6-7D63-4CAF-BEC4-95D32A6EB1FE}"/>
              </a:ext>
            </a:extLst>
          </p:cNvPr>
          <p:cNvSpPr>
            <a:spLocks noGrp="1"/>
          </p:cNvSpPr>
          <p:nvPr>
            <p:ph type="title" idx="4294967295"/>
          </p:nvPr>
        </p:nvSpPr>
        <p:spPr>
          <a:xfrm>
            <a:off x="491057" y="195404"/>
            <a:ext cx="4972488" cy="1251433"/>
          </a:xfrm>
          <a:prstGeom prst="rect">
            <a:avLst/>
          </a:prstGeom>
          <a:solidFill>
            <a:schemeClr val="bg1"/>
          </a:solidFill>
          <a:ln>
            <a:solidFill>
              <a:schemeClr val="tx1"/>
            </a:solid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scene3d>
              <a:camera prst="orthographicFront"/>
              <a:lightRig rig="harsh" dir="t"/>
            </a:scene3d>
            <a:sp3d prstMaterial="matte">
              <a:contourClr>
                <a:schemeClr val="bg1">
                  <a:lumMod val="65000"/>
                </a:schemeClr>
              </a:contourClr>
            </a:sp3d>
          </a:bodyPr>
          <a:lstStyle/>
          <a:p>
            <a:pPr algn="l" defTabSz="342900" rtl="0">
              <a:defRPr/>
            </a:pPr>
            <a:r>
              <a:rPr lang="en-US" sz="2400" b="1" kern="1200">
                <a:ln/>
                <a:solidFill>
                  <a:schemeClr val="tx1"/>
                </a:solidFill>
                <a:latin typeface="+mn-lt"/>
                <a:ea typeface="+mn-ea"/>
                <a:cs typeface="+mn-cs"/>
              </a:rPr>
              <a:t>Sexual and Gender-Based</a:t>
            </a:r>
            <a:br>
              <a:rPr lang="en-US" sz="2400">
                <a:ln/>
                <a:solidFill>
                  <a:schemeClr val="tx1"/>
                </a:solidFill>
                <a:latin typeface="+mn-lt"/>
                <a:ea typeface="+mn-ea"/>
                <a:cs typeface="+mn-cs"/>
              </a:rPr>
            </a:br>
            <a:r>
              <a:rPr lang="en-US" sz="2400" b="1" kern="1200">
                <a:ln/>
                <a:solidFill>
                  <a:schemeClr val="tx1"/>
                </a:solidFill>
                <a:latin typeface="+mn-lt"/>
                <a:ea typeface="+mn-ea"/>
                <a:cs typeface="+mn-cs"/>
              </a:rPr>
              <a:t>Misconduct Flow Chart</a:t>
            </a:r>
          </a:p>
        </p:txBody>
      </p:sp>
      <p:sp>
        <p:nvSpPr>
          <p:cNvPr id="2" name="TextBox 1">
            <a:extLst>
              <a:ext uri="{FF2B5EF4-FFF2-40B4-BE49-F238E27FC236}">
                <a16:creationId xmlns:a16="http://schemas.microsoft.com/office/drawing/2014/main" id="{D924714A-7624-4026-855E-74F1A3BC5D5B}"/>
              </a:ext>
            </a:extLst>
          </p:cNvPr>
          <p:cNvSpPr txBox="1"/>
          <p:nvPr/>
        </p:nvSpPr>
        <p:spPr>
          <a:xfrm>
            <a:off x="3791152" y="2809144"/>
            <a:ext cx="893981" cy="646331"/>
          </a:xfrm>
          <a:prstGeom prst="rect">
            <a:avLst/>
          </a:prstGeom>
          <a:noFill/>
        </p:spPr>
        <p:txBody>
          <a:bodyPr wrap="square" rtlCol="0">
            <a:spAutoFit/>
          </a:bodyPr>
          <a:lstStyle/>
          <a:p>
            <a:pPr algn="ctr"/>
            <a:r>
              <a:rPr lang="en-US" sz="900" i="1"/>
              <a:t>Overseen by Title IX Deputy Coordinator for FSA</a:t>
            </a:r>
          </a:p>
        </p:txBody>
      </p:sp>
      <p:sp>
        <p:nvSpPr>
          <p:cNvPr id="3" name="TextBox 2">
            <a:extLst>
              <a:ext uri="{FF2B5EF4-FFF2-40B4-BE49-F238E27FC236}">
                <a16:creationId xmlns:a16="http://schemas.microsoft.com/office/drawing/2014/main" id="{8F274D85-5637-4A34-AEC5-E1477BDEA280}"/>
              </a:ext>
            </a:extLst>
          </p:cNvPr>
          <p:cNvSpPr txBox="1"/>
          <p:nvPr/>
        </p:nvSpPr>
        <p:spPr>
          <a:xfrm>
            <a:off x="3777404" y="4807349"/>
            <a:ext cx="893981" cy="646331"/>
          </a:xfrm>
          <a:prstGeom prst="rect">
            <a:avLst/>
          </a:prstGeom>
          <a:noFill/>
        </p:spPr>
        <p:txBody>
          <a:bodyPr wrap="square" rtlCol="0">
            <a:spAutoFit/>
          </a:bodyPr>
          <a:lstStyle/>
          <a:p>
            <a:pPr algn="ctr"/>
            <a:r>
              <a:rPr lang="en-US" sz="900" i="1"/>
              <a:t>Overseen by Title IX Deputy Coordinator for Students</a:t>
            </a:r>
          </a:p>
        </p:txBody>
      </p:sp>
    </p:spTree>
    <p:extLst>
      <p:ext uri="{BB962C8B-B14F-4D97-AF65-F5344CB8AC3E}">
        <p14:creationId xmlns:p14="http://schemas.microsoft.com/office/powerpoint/2010/main" val="22417725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3ECB39B-EDE8-C8B1-820A-95868E6DA0A8}"/>
              </a:ext>
            </a:extLst>
          </p:cNvPr>
          <p:cNvGrpSpPr/>
          <p:nvPr/>
        </p:nvGrpSpPr>
        <p:grpSpPr>
          <a:xfrm>
            <a:off x="367333" y="2418397"/>
            <a:ext cx="11456380" cy="2234266"/>
            <a:chOff x="367333" y="2418397"/>
            <a:chExt cx="11456380" cy="2234266"/>
          </a:xfrm>
        </p:grpSpPr>
        <p:sp>
          <p:nvSpPr>
            <p:cNvPr id="10" name="Freeform: Shape 9">
              <a:extLst>
                <a:ext uri="{FF2B5EF4-FFF2-40B4-BE49-F238E27FC236}">
                  <a16:creationId xmlns:a16="http://schemas.microsoft.com/office/drawing/2014/main" id="{1EAAA64D-E998-AEEF-6A55-55E848A714CA}"/>
                </a:ext>
              </a:extLst>
            </p:cNvPr>
            <p:cNvSpPr/>
            <p:nvPr/>
          </p:nvSpPr>
          <p:spPr>
            <a:xfrm>
              <a:off x="1764453" y="3405421"/>
              <a:ext cx="977983" cy="91440"/>
            </a:xfrm>
            <a:custGeom>
              <a:avLst/>
              <a:gdLst/>
              <a:ahLst/>
              <a:cxnLst/>
              <a:rect l="0" t="0" r="0" b="0"/>
              <a:pathLst>
                <a:path>
                  <a:moveTo>
                    <a:pt x="0" y="133039"/>
                  </a:moveTo>
                  <a:lnTo>
                    <a:pt x="977983" y="133039"/>
                  </a:lnTo>
                  <a:lnTo>
                    <a:pt x="977983" y="4572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1" name="Freeform: Shape 10">
              <a:extLst>
                <a:ext uri="{FF2B5EF4-FFF2-40B4-BE49-F238E27FC236}">
                  <a16:creationId xmlns:a16="http://schemas.microsoft.com/office/drawing/2014/main" id="{4F44D7C3-C5CF-3562-ED51-1D6BCC21C5F6}"/>
                </a:ext>
              </a:extLst>
            </p:cNvPr>
            <p:cNvSpPr/>
            <p:nvPr/>
          </p:nvSpPr>
          <p:spPr>
            <a:xfrm>
              <a:off x="10147170" y="4393883"/>
              <a:ext cx="279423" cy="91440"/>
            </a:xfrm>
            <a:custGeom>
              <a:avLst/>
              <a:gdLst/>
              <a:ahLst/>
              <a:cxnLst/>
              <a:rect l="0" t="0" r="0" b="0"/>
              <a:pathLst>
                <a:path>
                  <a:moveTo>
                    <a:pt x="0" y="45720"/>
                  </a:moveTo>
                  <a:lnTo>
                    <a:pt x="279423"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2" name="Freeform: Shape 11">
              <a:extLst>
                <a:ext uri="{FF2B5EF4-FFF2-40B4-BE49-F238E27FC236}">
                  <a16:creationId xmlns:a16="http://schemas.microsoft.com/office/drawing/2014/main" id="{6C0CEC72-0F46-D7D9-4C06-E0370324D5B1}"/>
                </a:ext>
              </a:extLst>
            </p:cNvPr>
            <p:cNvSpPr/>
            <p:nvPr/>
          </p:nvSpPr>
          <p:spPr>
            <a:xfrm>
              <a:off x="8470627" y="4393883"/>
              <a:ext cx="279423" cy="91440"/>
            </a:xfrm>
            <a:custGeom>
              <a:avLst/>
              <a:gdLst/>
              <a:ahLst/>
              <a:cxnLst/>
              <a:rect l="0" t="0" r="0" b="0"/>
              <a:pathLst>
                <a:path>
                  <a:moveTo>
                    <a:pt x="0" y="45720"/>
                  </a:moveTo>
                  <a:lnTo>
                    <a:pt x="279423"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3" name="Freeform: Shape 12">
              <a:extLst>
                <a:ext uri="{FF2B5EF4-FFF2-40B4-BE49-F238E27FC236}">
                  <a16:creationId xmlns:a16="http://schemas.microsoft.com/office/drawing/2014/main" id="{E18A1B36-21AC-D4FF-0682-97D582242DD7}"/>
                </a:ext>
              </a:extLst>
            </p:cNvPr>
            <p:cNvSpPr/>
            <p:nvPr/>
          </p:nvSpPr>
          <p:spPr>
            <a:xfrm>
              <a:off x="6794083" y="4393883"/>
              <a:ext cx="279423" cy="91440"/>
            </a:xfrm>
            <a:custGeom>
              <a:avLst/>
              <a:gdLst/>
              <a:ahLst/>
              <a:cxnLst/>
              <a:rect l="0" t="0" r="0" b="0"/>
              <a:pathLst>
                <a:path>
                  <a:moveTo>
                    <a:pt x="0" y="45720"/>
                  </a:moveTo>
                  <a:lnTo>
                    <a:pt x="279423"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4" name="Freeform: Shape 13">
              <a:extLst>
                <a:ext uri="{FF2B5EF4-FFF2-40B4-BE49-F238E27FC236}">
                  <a16:creationId xmlns:a16="http://schemas.microsoft.com/office/drawing/2014/main" id="{C087A141-0A2E-8CDC-90B1-30FE224CAE70}"/>
                </a:ext>
              </a:extLst>
            </p:cNvPr>
            <p:cNvSpPr/>
            <p:nvPr/>
          </p:nvSpPr>
          <p:spPr>
            <a:xfrm>
              <a:off x="5117540" y="4139222"/>
              <a:ext cx="279423" cy="300380"/>
            </a:xfrm>
            <a:custGeom>
              <a:avLst/>
              <a:gdLst/>
              <a:ahLst/>
              <a:cxnLst/>
              <a:rect l="0" t="0" r="0" b="0"/>
              <a:pathLst>
                <a:path>
                  <a:moveTo>
                    <a:pt x="0" y="0"/>
                  </a:moveTo>
                  <a:lnTo>
                    <a:pt x="139711" y="0"/>
                  </a:lnTo>
                  <a:lnTo>
                    <a:pt x="139711" y="300380"/>
                  </a:lnTo>
                  <a:lnTo>
                    <a:pt x="279423" y="300380"/>
                  </a:lnTo>
                </a:path>
              </a:pathLst>
            </a:custGeom>
            <a:noFill/>
            <a:ln>
              <a:solidFill>
                <a:srgbClr val="00B385"/>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5" name="Freeform: Shape 14">
              <a:extLst>
                <a:ext uri="{FF2B5EF4-FFF2-40B4-BE49-F238E27FC236}">
                  <a16:creationId xmlns:a16="http://schemas.microsoft.com/office/drawing/2014/main" id="{AF34079A-8263-963A-E7DF-F8C5F562E2A4}"/>
                </a:ext>
              </a:extLst>
            </p:cNvPr>
            <p:cNvSpPr/>
            <p:nvPr/>
          </p:nvSpPr>
          <p:spPr>
            <a:xfrm>
              <a:off x="5117540" y="3838842"/>
              <a:ext cx="279423" cy="300380"/>
            </a:xfrm>
            <a:custGeom>
              <a:avLst/>
              <a:gdLst/>
              <a:ahLst/>
              <a:cxnLst/>
              <a:rect l="0" t="0" r="0" b="0"/>
              <a:pathLst>
                <a:path>
                  <a:moveTo>
                    <a:pt x="0" y="300380"/>
                  </a:moveTo>
                  <a:lnTo>
                    <a:pt x="139711" y="300380"/>
                  </a:lnTo>
                  <a:lnTo>
                    <a:pt x="139711" y="0"/>
                  </a:lnTo>
                  <a:lnTo>
                    <a:pt x="279423" y="0"/>
                  </a:lnTo>
                </a:path>
              </a:pathLst>
            </a:custGeom>
            <a:noFill/>
            <a:ln>
              <a:solidFill>
                <a:srgbClr val="00B385"/>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Freeform: Shape 15">
              <a:extLst>
                <a:ext uri="{FF2B5EF4-FFF2-40B4-BE49-F238E27FC236}">
                  <a16:creationId xmlns:a16="http://schemas.microsoft.com/office/drawing/2014/main" id="{BD81CBF1-4005-364A-2CE8-FBB0E484A8A5}"/>
                </a:ext>
              </a:extLst>
            </p:cNvPr>
            <p:cNvSpPr/>
            <p:nvPr/>
          </p:nvSpPr>
          <p:spPr>
            <a:xfrm>
              <a:off x="1764453" y="3538461"/>
              <a:ext cx="1955967" cy="600761"/>
            </a:xfrm>
            <a:custGeom>
              <a:avLst/>
              <a:gdLst/>
              <a:ahLst/>
              <a:cxnLst/>
              <a:rect l="0" t="0" r="0" b="0"/>
              <a:pathLst>
                <a:path>
                  <a:moveTo>
                    <a:pt x="0" y="0"/>
                  </a:moveTo>
                  <a:lnTo>
                    <a:pt x="1816255" y="0"/>
                  </a:lnTo>
                  <a:lnTo>
                    <a:pt x="1816255" y="600761"/>
                  </a:lnTo>
                  <a:lnTo>
                    <a:pt x="1955967" y="600761"/>
                  </a:lnTo>
                </a:path>
              </a:pathLst>
            </a:custGeom>
            <a:noFill/>
            <a:ln>
              <a:solidFill>
                <a:srgbClr val="00B385"/>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7" name="Freeform: Shape 16">
              <a:extLst>
                <a:ext uri="{FF2B5EF4-FFF2-40B4-BE49-F238E27FC236}">
                  <a16:creationId xmlns:a16="http://schemas.microsoft.com/office/drawing/2014/main" id="{4B707B18-3332-3B3D-3231-19D95A4371E6}"/>
                </a:ext>
              </a:extLst>
            </p:cNvPr>
            <p:cNvSpPr/>
            <p:nvPr/>
          </p:nvSpPr>
          <p:spPr>
            <a:xfrm>
              <a:off x="10147170" y="3192360"/>
              <a:ext cx="279423" cy="91440"/>
            </a:xfrm>
            <a:custGeom>
              <a:avLst/>
              <a:gdLst/>
              <a:ahLst/>
              <a:cxnLst/>
              <a:rect l="0" t="0" r="0" b="0"/>
              <a:pathLst>
                <a:path>
                  <a:moveTo>
                    <a:pt x="0" y="45720"/>
                  </a:moveTo>
                  <a:lnTo>
                    <a:pt x="279423"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8" name="Freeform: Shape 17">
              <a:extLst>
                <a:ext uri="{FF2B5EF4-FFF2-40B4-BE49-F238E27FC236}">
                  <a16:creationId xmlns:a16="http://schemas.microsoft.com/office/drawing/2014/main" id="{040E76D4-BFAF-EC12-2D5D-58F38FBB6225}"/>
                </a:ext>
              </a:extLst>
            </p:cNvPr>
            <p:cNvSpPr/>
            <p:nvPr/>
          </p:nvSpPr>
          <p:spPr>
            <a:xfrm>
              <a:off x="8470627" y="3192360"/>
              <a:ext cx="279423" cy="91440"/>
            </a:xfrm>
            <a:custGeom>
              <a:avLst/>
              <a:gdLst/>
              <a:ahLst/>
              <a:cxnLst/>
              <a:rect l="0" t="0" r="0" b="0"/>
              <a:pathLst>
                <a:path>
                  <a:moveTo>
                    <a:pt x="0" y="45720"/>
                  </a:moveTo>
                  <a:lnTo>
                    <a:pt x="279423"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9" name="Freeform: Shape 18">
              <a:extLst>
                <a:ext uri="{FF2B5EF4-FFF2-40B4-BE49-F238E27FC236}">
                  <a16:creationId xmlns:a16="http://schemas.microsoft.com/office/drawing/2014/main" id="{98D3EE5F-536E-0F50-2E66-5A5A873B982E}"/>
                </a:ext>
              </a:extLst>
            </p:cNvPr>
            <p:cNvSpPr/>
            <p:nvPr/>
          </p:nvSpPr>
          <p:spPr>
            <a:xfrm>
              <a:off x="6794083" y="3192360"/>
              <a:ext cx="279423" cy="91440"/>
            </a:xfrm>
            <a:custGeom>
              <a:avLst/>
              <a:gdLst/>
              <a:ahLst/>
              <a:cxnLst/>
              <a:rect l="0" t="0" r="0" b="0"/>
              <a:pathLst>
                <a:path>
                  <a:moveTo>
                    <a:pt x="0" y="45720"/>
                  </a:moveTo>
                  <a:lnTo>
                    <a:pt x="279423" y="4572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0" name="Freeform: Shape 19">
              <a:extLst>
                <a:ext uri="{FF2B5EF4-FFF2-40B4-BE49-F238E27FC236}">
                  <a16:creationId xmlns:a16="http://schemas.microsoft.com/office/drawing/2014/main" id="{806E4010-121D-1C74-2849-BFBBA2956E6D}"/>
                </a:ext>
              </a:extLst>
            </p:cNvPr>
            <p:cNvSpPr/>
            <p:nvPr/>
          </p:nvSpPr>
          <p:spPr>
            <a:xfrm>
              <a:off x="5117540" y="2937700"/>
              <a:ext cx="279423" cy="300380"/>
            </a:xfrm>
            <a:custGeom>
              <a:avLst/>
              <a:gdLst/>
              <a:ahLst/>
              <a:cxnLst/>
              <a:rect l="0" t="0" r="0" b="0"/>
              <a:pathLst>
                <a:path>
                  <a:moveTo>
                    <a:pt x="0" y="0"/>
                  </a:moveTo>
                  <a:lnTo>
                    <a:pt x="139711" y="0"/>
                  </a:lnTo>
                  <a:lnTo>
                    <a:pt x="139711" y="300380"/>
                  </a:lnTo>
                  <a:lnTo>
                    <a:pt x="279423" y="300380"/>
                  </a:lnTo>
                </a:path>
              </a:pathLst>
            </a:custGeom>
            <a:noFill/>
            <a:ln>
              <a:solidFill>
                <a:srgbClr val="00B385"/>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1" name="Freeform: Shape 20">
              <a:extLst>
                <a:ext uri="{FF2B5EF4-FFF2-40B4-BE49-F238E27FC236}">
                  <a16:creationId xmlns:a16="http://schemas.microsoft.com/office/drawing/2014/main" id="{03371017-8578-F588-1E2C-3A77EEE5D7E3}"/>
                </a:ext>
              </a:extLst>
            </p:cNvPr>
            <p:cNvSpPr/>
            <p:nvPr/>
          </p:nvSpPr>
          <p:spPr>
            <a:xfrm>
              <a:off x="5117540" y="2637319"/>
              <a:ext cx="279423" cy="300380"/>
            </a:xfrm>
            <a:custGeom>
              <a:avLst/>
              <a:gdLst/>
              <a:ahLst/>
              <a:cxnLst/>
              <a:rect l="0" t="0" r="0" b="0"/>
              <a:pathLst>
                <a:path>
                  <a:moveTo>
                    <a:pt x="0" y="300380"/>
                  </a:moveTo>
                  <a:lnTo>
                    <a:pt x="139711" y="300380"/>
                  </a:lnTo>
                  <a:lnTo>
                    <a:pt x="139711" y="0"/>
                  </a:lnTo>
                  <a:lnTo>
                    <a:pt x="279423" y="0"/>
                  </a:lnTo>
                </a:path>
              </a:pathLst>
            </a:custGeom>
            <a:noFill/>
            <a:ln>
              <a:solidFill>
                <a:srgbClr val="00B385"/>
              </a:solidFill>
            </a:ln>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2" name="Freeform: Shape 21">
              <a:extLst>
                <a:ext uri="{FF2B5EF4-FFF2-40B4-BE49-F238E27FC236}">
                  <a16:creationId xmlns:a16="http://schemas.microsoft.com/office/drawing/2014/main" id="{51645B1F-366D-473E-15F4-0C02CD58F1A3}"/>
                </a:ext>
              </a:extLst>
            </p:cNvPr>
            <p:cNvSpPr/>
            <p:nvPr/>
          </p:nvSpPr>
          <p:spPr>
            <a:xfrm>
              <a:off x="1764453" y="2937700"/>
              <a:ext cx="1955967" cy="600761"/>
            </a:xfrm>
            <a:custGeom>
              <a:avLst/>
              <a:gdLst/>
              <a:ahLst/>
              <a:cxnLst/>
              <a:rect l="0" t="0" r="0" b="0"/>
              <a:pathLst>
                <a:path>
                  <a:moveTo>
                    <a:pt x="0" y="600761"/>
                  </a:moveTo>
                  <a:lnTo>
                    <a:pt x="1816255" y="600761"/>
                  </a:lnTo>
                  <a:lnTo>
                    <a:pt x="1816255" y="0"/>
                  </a:lnTo>
                  <a:lnTo>
                    <a:pt x="1955967" y="0"/>
                  </a:lnTo>
                </a:path>
              </a:pathLst>
            </a:custGeom>
            <a:noFill/>
            <a:ln>
              <a:solidFill>
                <a:srgbClr val="00B385"/>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23" name="Freeform: Shape 22">
              <a:extLst>
                <a:ext uri="{FF2B5EF4-FFF2-40B4-BE49-F238E27FC236}">
                  <a16:creationId xmlns:a16="http://schemas.microsoft.com/office/drawing/2014/main" id="{1C5F0F5E-04C3-F6F1-146C-F091A9250DF4}"/>
                </a:ext>
              </a:extLst>
            </p:cNvPr>
            <p:cNvSpPr/>
            <p:nvPr/>
          </p:nvSpPr>
          <p:spPr>
            <a:xfrm>
              <a:off x="367333" y="3325400"/>
              <a:ext cx="1397119" cy="426121"/>
            </a:xfrm>
            <a:custGeom>
              <a:avLst/>
              <a:gdLst>
                <a:gd name="connsiteX0" fmla="*/ 0 w 1397119"/>
                <a:gd name="connsiteY0" fmla="*/ 0 h 426121"/>
                <a:gd name="connsiteX1" fmla="*/ 1397119 w 1397119"/>
                <a:gd name="connsiteY1" fmla="*/ 0 h 426121"/>
                <a:gd name="connsiteX2" fmla="*/ 1397119 w 1397119"/>
                <a:gd name="connsiteY2" fmla="*/ 426121 h 426121"/>
                <a:gd name="connsiteX3" fmla="*/ 0 w 1397119"/>
                <a:gd name="connsiteY3" fmla="*/ 426121 h 426121"/>
                <a:gd name="connsiteX4" fmla="*/ 0 w 1397119"/>
                <a:gd name="connsiteY4" fmla="*/ 0 h 42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119" h="426121">
                  <a:moveTo>
                    <a:pt x="0" y="0"/>
                  </a:moveTo>
                  <a:lnTo>
                    <a:pt x="1397119" y="0"/>
                  </a:lnTo>
                  <a:lnTo>
                    <a:pt x="1397119" y="426121"/>
                  </a:lnTo>
                  <a:lnTo>
                    <a:pt x="0" y="426121"/>
                  </a:lnTo>
                  <a:lnTo>
                    <a:pt x="0" y="0"/>
                  </a:lnTo>
                  <a:close/>
                </a:path>
              </a:pathLst>
            </a:custGeom>
            <a:solidFill>
              <a:srgbClr val="00B385"/>
            </a:solidFill>
            <a:ln>
              <a:solidFill>
                <a:srgbClr val="00B38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Incident reported</a:t>
              </a:r>
            </a:p>
          </p:txBody>
        </p:sp>
        <p:sp>
          <p:nvSpPr>
            <p:cNvPr id="24" name="Freeform: Shape 23">
              <a:extLst>
                <a:ext uri="{FF2B5EF4-FFF2-40B4-BE49-F238E27FC236}">
                  <a16:creationId xmlns:a16="http://schemas.microsoft.com/office/drawing/2014/main" id="{E318F01C-E56C-9466-0A71-F2C5EF9B6F71}"/>
                </a:ext>
              </a:extLst>
            </p:cNvPr>
            <p:cNvSpPr/>
            <p:nvPr/>
          </p:nvSpPr>
          <p:spPr>
            <a:xfrm>
              <a:off x="3720420" y="2724639"/>
              <a:ext cx="1397119" cy="426121"/>
            </a:xfrm>
            <a:custGeom>
              <a:avLst/>
              <a:gdLst>
                <a:gd name="connsiteX0" fmla="*/ 0 w 1397119"/>
                <a:gd name="connsiteY0" fmla="*/ 0 h 426121"/>
                <a:gd name="connsiteX1" fmla="*/ 1397119 w 1397119"/>
                <a:gd name="connsiteY1" fmla="*/ 0 h 426121"/>
                <a:gd name="connsiteX2" fmla="*/ 1397119 w 1397119"/>
                <a:gd name="connsiteY2" fmla="*/ 426121 h 426121"/>
                <a:gd name="connsiteX3" fmla="*/ 0 w 1397119"/>
                <a:gd name="connsiteY3" fmla="*/ 426121 h 426121"/>
                <a:gd name="connsiteX4" fmla="*/ 0 w 1397119"/>
                <a:gd name="connsiteY4" fmla="*/ 0 h 42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119" h="426121">
                  <a:moveTo>
                    <a:pt x="0" y="0"/>
                  </a:moveTo>
                  <a:lnTo>
                    <a:pt x="1397119" y="0"/>
                  </a:lnTo>
                  <a:lnTo>
                    <a:pt x="1397119" y="426121"/>
                  </a:lnTo>
                  <a:lnTo>
                    <a:pt x="0" y="426121"/>
                  </a:lnTo>
                  <a:lnTo>
                    <a:pt x="0" y="0"/>
                  </a:lnTo>
                  <a:close/>
                </a:path>
              </a:pathLst>
            </a:custGeom>
            <a:solidFill>
              <a:srgbClr val="00B385"/>
            </a:solidFill>
            <a:ln>
              <a:solidFill>
                <a:srgbClr val="00B3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Student involved process</a:t>
              </a:r>
            </a:p>
          </p:txBody>
        </p:sp>
        <p:sp>
          <p:nvSpPr>
            <p:cNvPr id="25" name="Freeform: Shape 24">
              <a:extLst>
                <a:ext uri="{FF2B5EF4-FFF2-40B4-BE49-F238E27FC236}">
                  <a16:creationId xmlns:a16="http://schemas.microsoft.com/office/drawing/2014/main" id="{7409E83B-28D6-1A2D-825E-6E64DE7400DC}"/>
                </a:ext>
              </a:extLst>
            </p:cNvPr>
            <p:cNvSpPr/>
            <p:nvPr/>
          </p:nvSpPr>
          <p:spPr>
            <a:xfrm>
              <a:off x="5396964" y="2418397"/>
              <a:ext cx="1397119" cy="426121"/>
            </a:xfrm>
            <a:custGeom>
              <a:avLst/>
              <a:gdLst>
                <a:gd name="connsiteX0" fmla="*/ 0 w 1397119"/>
                <a:gd name="connsiteY0" fmla="*/ 0 h 426121"/>
                <a:gd name="connsiteX1" fmla="*/ 1397119 w 1397119"/>
                <a:gd name="connsiteY1" fmla="*/ 0 h 426121"/>
                <a:gd name="connsiteX2" fmla="*/ 1397119 w 1397119"/>
                <a:gd name="connsiteY2" fmla="*/ 426121 h 426121"/>
                <a:gd name="connsiteX3" fmla="*/ 0 w 1397119"/>
                <a:gd name="connsiteY3" fmla="*/ 426121 h 426121"/>
                <a:gd name="connsiteX4" fmla="*/ 0 w 1397119"/>
                <a:gd name="connsiteY4" fmla="*/ 0 h 42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119" h="426121">
                  <a:moveTo>
                    <a:pt x="0" y="0"/>
                  </a:moveTo>
                  <a:lnTo>
                    <a:pt x="1397119" y="0"/>
                  </a:lnTo>
                  <a:lnTo>
                    <a:pt x="1397119" y="426121"/>
                  </a:lnTo>
                  <a:lnTo>
                    <a:pt x="0" y="426121"/>
                  </a:lnTo>
                  <a:lnTo>
                    <a:pt x="0" y="0"/>
                  </a:lnTo>
                  <a:close/>
                </a:path>
              </a:pathLst>
            </a:custGeom>
            <a:solidFill>
              <a:srgbClr val="00B385"/>
            </a:solidFill>
            <a:ln>
              <a:solidFill>
                <a:srgbClr val="00B3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Informal Resolution</a:t>
              </a:r>
            </a:p>
          </p:txBody>
        </p:sp>
        <p:sp>
          <p:nvSpPr>
            <p:cNvPr id="26" name="Freeform: Shape 25">
              <a:extLst>
                <a:ext uri="{FF2B5EF4-FFF2-40B4-BE49-F238E27FC236}">
                  <a16:creationId xmlns:a16="http://schemas.microsoft.com/office/drawing/2014/main" id="{0268F2F7-9F6F-3042-7E05-870F58619E29}"/>
                </a:ext>
              </a:extLst>
            </p:cNvPr>
            <p:cNvSpPr/>
            <p:nvPr/>
          </p:nvSpPr>
          <p:spPr>
            <a:xfrm>
              <a:off x="5396964" y="3025020"/>
              <a:ext cx="1397119" cy="426121"/>
            </a:xfrm>
            <a:custGeom>
              <a:avLst/>
              <a:gdLst>
                <a:gd name="connsiteX0" fmla="*/ 0 w 1397119"/>
                <a:gd name="connsiteY0" fmla="*/ 0 h 426121"/>
                <a:gd name="connsiteX1" fmla="*/ 1397119 w 1397119"/>
                <a:gd name="connsiteY1" fmla="*/ 0 h 426121"/>
                <a:gd name="connsiteX2" fmla="*/ 1397119 w 1397119"/>
                <a:gd name="connsiteY2" fmla="*/ 426121 h 426121"/>
                <a:gd name="connsiteX3" fmla="*/ 0 w 1397119"/>
                <a:gd name="connsiteY3" fmla="*/ 426121 h 426121"/>
                <a:gd name="connsiteX4" fmla="*/ 0 w 1397119"/>
                <a:gd name="connsiteY4" fmla="*/ 0 h 42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119" h="426121">
                  <a:moveTo>
                    <a:pt x="0" y="0"/>
                  </a:moveTo>
                  <a:lnTo>
                    <a:pt x="1397119" y="0"/>
                  </a:lnTo>
                  <a:lnTo>
                    <a:pt x="1397119" y="426121"/>
                  </a:lnTo>
                  <a:lnTo>
                    <a:pt x="0" y="426121"/>
                  </a:lnTo>
                  <a:lnTo>
                    <a:pt x="0" y="0"/>
                  </a:lnTo>
                  <a:close/>
                </a:path>
              </a:pathLst>
            </a:custGeom>
            <a:solidFill>
              <a:srgbClr val="00B385"/>
            </a:solidFill>
            <a:ln>
              <a:solidFill>
                <a:srgbClr val="00B3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Formal Resolution</a:t>
              </a:r>
            </a:p>
          </p:txBody>
        </p:sp>
        <p:sp>
          <p:nvSpPr>
            <p:cNvPr id="27" name="Freeform: Shape 26">
              <a:extLst>
                <a:ext uri="{FF2B5EF4-FFF2-40B4-BE49-F238E27FC236}">
                  <a16:creationId xmlns:a16="http://schemas.microsoft.com/office/drawing/2014/main" id="{DDDFD451-A730-126E-7491-912D9B243E99}"/>
                </a:ext>
              </a:extLst>
            </p:cNvPr>
            <p:cNvSpPr/>
            <p:nvPr/>
          </p:nvSpPr>
          <p:spPr>
            <a:xfrm>
              <a:off x="7073507" y="3025020"/>
              <a:ext cx="1397119" cy="426121"/>
            </a:xfrm>
            <a:custGeom>
              <a:avLst/>
              <a:gdLst>
                <a:gd name="connsiteX0" fmla="*/ 0 w 1397119"/>
                <a:gd name="connsiteY0" fmla="*/ 0 h 426121"/>
                <a:gd name="connsiteX1" fmla="*/ 1397119 w 1397119"/>
                <a:gd name="connsiteY1" fmla="*/ 0 h 426121"/>
                <a:gd name="connsiteX2" fmla="*/ 1397119 w 1397119"/>
                <a:gd name="connsiteY2" fmla="*/ 426121 h 426121"/>
                <a:gd name="connsiteX3" fmla="*/ 0 w 1397119"/>
                <a:gd name="connsiteY3" fmla="*/ 426121 h 426121"/>
                <a:gd name="connsiteX4" fmla="*/ 0 w 1397119"/>
                <a:gd name="connsiteY4" fmla="*/ 0 h 42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119" h="426121">
                  <a:moveTo>
                    <a:pt x="0" y="0"/>
                  </a:moveTo>
                  <a:lnTo>
                    <a:pt x="1397119" y="0"/>
                  </a:lnTo>
                  <a:lnTo>
                    <a:pt x="1397119" y="426121"/>
                  </a:lnTo>
                  <a:lnTo>
                    <a:pt x="0" y="426121"/>
                  </a:lnTo>
                  <a:lnTo>
                    <a:pt x="0" y="0"/>
                  </a:lnTo>
                  <a:close/>
                </a:path>
              </a:pathLst>
            </a:custGeom>
            <a:solidFill>
              <a:srgbClr val="00B385"/>
            </a:solidFill>
            <a:ln>
              <a:solidFill>
                <a:srgbClr val="00B3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Investigation</a:t>
              </a:r>
            </a:p>
          </p:txBody>
        </p:sp>
        <p:sp>
          <p:nvSpPr>
            <p:cNvPr id="28" name="Freeform: Shape 27">
              <a:extLst>
                <a:ext uri="{FF2B5EF4-FFF2-40B4-BE49-F238E27FC236}">
                  <a16:creationId xmlns:a16="http://schemas.microsoft.com/office/drawing/2014/main" id="{91BBCFD0-109D-4187-286E-9C8763D9A702}"/>
                </a:ext>
              </a:extLst>
            </p:cNvPr>
            <p:cNvSpPr/>
            <p:nvPr/>
          </p:nvSpPr>
          <p:spPr>
            <a:xfrm>
              <a:off x="8750051" y="3025020"/>
              <a:ext cx="1397119" cy="426121"/>
            </a:xfrm>
            <a:custGeom>
              <a:avLst/>
              <a:gdLst>
                <a:gd name="connsiteX0" fmla="*/ 0 w 1397119"/>
                <a:gd name="connsiteY0" fmla="*/ 0 h 426121"/>
                <a:gd name="connsiteX1" fmla="*/ 1397119 w 1397119"/>
                <a:gd name="connsiteY1" fmla="*/ 0 h 426121"/>
                <a:gd name="connsiteX2" fmla="*/ 1397119 w 1397119"/>
                <a:gd name="connsiteY2" fmla="*/ 426121 h 426121"/>
                <a:gd name="connsiteX3" fmla="*/ 0 w 1397119"/>
                <a:gd name="connsiteY3" fmla="*/ 426121 h 426121"/>
                <a:gd name="connsiteX4" fmla="*/ 0 w 1397119"/>
                <a:gd name="connsiteY4" fmla="*/ 0 h 42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119" h="426121">
                  <a:moveTo>
                    <a:pt x="0" y="0"/>
                  </a:moveTo>
                  <a:lnTo>
                    <a:pt x="1397119" y="0"/>
                  </a:lnTo>
                  <a:lnTo>
                    <a:pt x="1397119" y="426121"/>
                  </a:lnTo>
                  <a:lnTo>
                    <a:pt x="0" y="426121"/>
                  </a:lnTo>
                  <a:lnTo>
                    <a:pt x="0" y="0"/>
                  </a:lnTo>
                  <a:close/>
                </a:path>
              </a:pathLst>
            </a:custGeom>
            <a:solidFill>
              <a:srgbClr val="00B385"/>
            </a:solidFill>
            <a:ln>
              <a:solidFill>
                <a:srgbClr val="00B3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Hearing</a:t>
              </a:r>
            </a:p>
          </p:txBody>
        </p:sp>
        <p:sp>
          <p:nvSpPr>
            <p:cNvPr id="29" name="Freeform: Shape 28">
              <a:extLst>
                <a:ext uri="{FF2B5EF4-FFF2-40B4-BE49-F238E27FC236}">
                  <a16:creationId xmlns:a16="http://schemas.microsoft.com/office/drawing/2014/main" id="{4153F510-4965-9121-0473-1A70A3A77673}"/>
                </a:ext>
              </a:extLst>
            </p:cNvPr>
            <p:cNvSpPr/>
            <p:nvPr/>
          </p:nvSpPr>
          <p:spPr>
            <a:xfrm>
              <a:off x="10426594" y="3025020"/>
              <a:ext cx="1397119" cy="426121"/>
            </a:xfrm>
            <a:custGeom>
              <a:avLst/>
              <a:gdLst>
                <a:gd name="connsiteX0" fmla="*/ 0 w 1397119"/>
                <a:gd name="connsiteY0" fmla="*/ 0 h 426121"/>
                <a:gd name="connsiteX1" fmla="*/ 1397119 w 1397119"/>
                <a:gd name="connsiteY1" fmla="*/ 0 h 426121"/>
                <a:gd name="connsiteX2" fmla="*/ 1397119 w 1397119"/>
                <a:gd name="connsiteY2" fmla="*/ 426121 h 426121"/>
                <a:gd name="connsiteX3" fmla="*/ 0 w 1397119"/>
                <a:gd name="connsiteY3" fmla="*/ 426121 h 426121"/>
                <a:gd name="connsiteX4" fmla="*/ 0 w 1397119"/>
                <a:gd name="connsiteY4" fmla="*/ 0 h 42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119" h="426121">
                  <a:moveTo>
                    <a:pt x="0" y="0"/>
                  </a:moveTo>
                  <a:lnTo>
                    <a:pt x="1397119" y="0"/>
                  </a:lnTo>
                  <a:lnTo>
                    <a:pt x="1397119" y="426121"/>
                  </a:lnTo>
                  <a:lnTo>
                    <a:pt x="0" y="426121"/>
                  </a:lnTo>
                  <a:lnTo>
                    <a:pt x="0" y="0"/>
                  </a:lnTo>
                  <a:close/>
                </a:path>
              </a:pathLst>
            </a:custGeom>
            <a:solidFill>
              <a:srgbClr val="00B385"/>
            </a:solidFill>
            <a:ln>
              <a:solidFill>
                <a:srgbClr val="00B3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Appeal</a:t>
              </a:r>
            </a:p>
          </p:txBody>
        </p:sp>
        <p:sp>
          <p:nvSpPr>
            <p:cNvPr id="30" name="Freeform: Shape 29">
              <a:extLst>
                <a:ext uri="{FF2B5EF4-FFF2-40B4-BE49-F238E27FC236}">
                  <a16:creationId xmlns:a16="http://schemas.microsoft.com/office/drawing/2014/main" id="{6D078624-C658-8064-60EC-358CBE644B3C}"/>
                </a:ext>
              </a:extLst>
            </p:cNvPr>
            <p:cNvSpPr/>
            <p:nvPr/>
          </p:nvSpPr>
          <p:spPr>
            <a:xfrm>
              <a:off x="3720420" y="3926162"/>
              <a:ext cx="1397119" cy="426121"/>
            </a:xfrm>
            <a:custGeom>
              <a:avLst/>
              <a:gdLst>
                <a:gd name="connsiteX0" fmla="*/ 0 w 1397119"/>
                <a:gd name="connsiteY0" fmla="*/ 0 h 426121"/>
                <a:gd name="connsiteX1" fmla="*/ 1397119 w 1397119"/>
                <a:gd name="connsiteY1" fmla="*/ 0 h 426121"/>
                <a:gd name="connsiteX2" fmla="*/ 1397119 w 1397119"/>
                <a:gd name="connsiteY2" fmla="*/ 426121 h 426121"/>
                <a:gd name="connsiteX3" fmla="*/ 0 w 1397119"/>
                <a:gd name="connsiteY3" fmla="*/ 426121 h 426121"/>
                <a:gd name="connsiteX4" fmla="*/ 0 w 1397119"/>
                <a:gd name="connsiteY4" fmla="*/ 0 h 42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119" h="426121">
                  <a:moveTo>
                    <a:pt x="0" y="0"/>
                  </a:moveTo>
                  <a:lnTo>
                    <a:pt x="1397119" y="0"/>
                  </a:lnTo>
                  <a:lnTo>
                    <a:pt x="1397119" y="426121"/>
                  </a:lnTo>
                  <a:lnTo>
                    <a:pt x="0" y="426121"/>
                  </a:lnTo>
                  <a:lnTo>
                    <a:pt x="0" y="0"/>
                  </a:lnTo>
                  <a:close/>
                </a:path>
              </a:pathLst>
            </a:custGeom>
            <a:solidFill>
              <a:srgbClr val="00B385"/>
            </a:solidFill>
            <a:ln>
              <a:solidFill>
                <a:srgbClr val="00B3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Employee only* process</a:t>
              </a:r>
            </a:p>
          </p:txBody>
        </p:sp>
        <p:sp>
          <p:nvSpPr>
            <p:cNvPr id="31" name="Freeform: Shape 30">
              <a:extLst>
                <a:ext uri="{FF2B5EF4-FFF2-40B4-BE49-F238E27FC236}">
                  <a16:creationId xmlns:a16="http://schemas.microsoft.com/office/drawing/2014/main" id="{1584C27D-A03C-E2A9-2508-262ABB1EE3CD}"/>
                </a:ext>
              </a:extLst>
            </p:cNvPr>
            <p:cNvSpPr/>
            <p:nvPr/>
          </p:nvSpPr>
          <p:spPr>
            <a:xfrm>
              <a:off x="5396964" y="3625781"/>
              <a:ext cx="1397119" cy="426121"/>
            </a:xfrm>
            <a:custGeom>
              <a:avLst/>
              <a:gdLst>
                <a:gd name="connsiteX0" fmla="*/ 0 w 1397119"/>
                <a:gd name="connsiteY0" fmla="*/ 0 h 426121"/>
                <a:gd name="connsiteX1" fmla="*/ 1397119 w 1397119"/>
                <a:gd name="connsiteY1" fmla="*/ 0 h 426121"/>
                <a:gd name="connsiteX2" fmla="*/ 1397119 w 1397119"/>
                <a:gd name="connsiteY2" fmla="*/ 426121 h 426121"/>
                <a:gd name="connsiteX3" fmla="*/ 0 w 1397119"/>
                <a:gd name="connsiteY3" fmla="*/ 426121 h 426121"/>
                <a:gd name="connsiteX4" fmla="*/ 0 w 1397119"/>
                <a:gd name="connsiteY4" fmla="*/ 0 h 42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119" h="426121">
                  <a:moveTo>
                    <a:pt x="0" y="0"/>
                  </a:moveTo>
                  <a:lnTo>
                    <a:pt x="1397119" y="0"/>
                  </a:lnTo>
                  <a:lnTo>
                    <a:pt x="1397119" y="426121"/>
                  </a:lnTo>
                  <a:lnTo>
                    <a:pt x="0" y="426121"/>
                  </a:lnTo>
                  <a:lnTo>
                    <a:pt x="0" y="0"/>
                  </a:lnTo>
                  <a:close/>
                </a:path>
              </a:pathLst>
            </a:custGeom>
            <a:solidFill>
              <a:srgbClr val="00B385"/>
            </a:solidFill>
            <a:ln>
              <a:solidFill>
                <a:srgbClr val="00B3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Informal Resolution</a:t>
              </a:r>
            </a:p>
          </p:txBody>
        </p:sp>
        <p:sp>
          <p:nvSpPr>
            <p:cNvPr id="32" name="Freeform: Shape 31">
              <a:extLst>
                <a:ext uri="{FF2B5EF4-FFF2-40B4-BE49-F238E27FC236}">
                  <a16:creationId xmlns:a16="http://schemas.microsoft.com/office/drawing/2014/main" id="{49D5893D-6CA6-079D-00BE-1949DC4C94C6}"/>
                </a:ext>
              </a:extLst>
            </p:cNvPr>
            <p:cNvSpPr/>
            <p:nvPr/>
          </p:nvSpPr>
          <p:spPr>
            <a:xfrm>
              <a:off x="5396964" y="4226542"/>
              <a:ext cx="1397119" cy="426121"/>
            </a:xfrm>
            <a:custGeom>
              <a:avLst/>
              <a:gdLst>
                <a:gd name="connsiteX0" fmla="*/ 0 w 1397119"/>
                <a:gd name="connsiteY0" fmla="*/ 0 h 426121"/>
                <a:gd name="connsiteX1" fmla="*/ 1397119 w 1397119"/>
                <a:gd name="connsiteY1" fmla="*/ 0 h 426121"/>
                <a:gd name="connsiteX2" fmla="*/ 1397119 w 1397119"/>
                <a:gd name="connsiteY2" fmla="*/ 426121 h 426121"/>
                <a:gd name="connsiteX3" fmla="*/ 0 w 1397119"/>
                <a:gd name="connsiteY3" fmla="*/ 426121 h 426121"/>
                <a:gd name="connsiteX4" fmla="*/ 0 w 1397119"/>
                <a:gd name="connsiteY4" fmla="*/ 0 h 42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119" h="426121">
                  <a:moveTo>
                    <a:pt x="0" y="0"/>
                  </a:moveTo>
                  <a:lnTo>
                    <a:pt x="1397119" y="0"/>
                  </a:lnTo>
                  <a:lnTo>
                    <a:pt x="1397119" y="426121"/>
                  </a:lnTo>
                  <a:lnTo>
                    <a:pt x="0" y="426121"/>
                  </a:lnTo>
                  <a:lnTo>
                    <a:pt x="0" y="0"/>
                  </a:lnTo>
                  <a:close/>
                </a:path>
              </a:pathLst>
            </a:custGeom>
            <a:solidFill>
              <a:srgbClr val="00B385"/>
            </a:solidFill>
            <a:ln>
              <a:solidFill>
                <a:srgbClr val="00B3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Formal Resolution</a:t>
              </a:r>
            </a:p>
          </p:txBody>
        </p:sp>
        <p:sp>
          <p:nvSpPr>
            <p:cNvPr id="33" name="Freeform: Shape 32">
              <a:extLst>
                <a:ext uri="{FF2B5EF4-FFF2-40B4-BE49-F238E27FC236}">
                  <a16:creationId xmlns:a16="http://schemas.microsoft.com/office/drawing/2014/main" id="{1D27D90C-5923-A8AD-1B93-8DBA1BF1B6BC}"/>
                </a:ext>
              </a:extLst>
            </p:cNvPr>
            <p:cNvSpPr/>
            <p:nvPr/>
          </p:nvSpPr>
          <p:spPr>
            <a:xfrm>
              <a:off x="7073507" y="4226542"/>
              <a:ext cx="1397119" cy="426121"/>
            </a:xfrm>
            <a:custGeom>
              <a:avLst/>
              <a:gdLst>
                <a:gd name="connsiteX0" fmla="*/ 0 w 1397119"/>
                <a:gd name="connsiteY0" fmla="*/ 0 h 426121"/>
                <a:gd name="connsiteX1" fmla="*/ 1397119 w 1397119"/>
                <a:gd name="connsiteY1" fmla="*/ 0 h 426121"/>
                <a:gd name="connsiteX2" fmla="*/ 1397119 w 1397119"/>
                <a:gd name="connsiteY2" fmla="*/ 426121 h 426121"/>
                <a:gd name="connsiteX3" fmla="*/ 0 w 1397119"/>
                <a:gd name="connsiteY3" fmla="*/ 426121 h 426121"/>
                <a:gd name="connsiteX4" fmla="*/ 0 w 1397119"/>
                <a:gd name="connsiteY4" fmla="*/ 0 h 42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119" h="426121">
                  <a:moveTo>
                    <a:pt x="0" y="0"/>
                  </a:moveTo>
                  <a:lnTo>
                    <a:pt x="1397119" y="0"/>
                  </a:lnTo>
                  <a:lnTo>
                    <a:pt x="1397119" y="426121"/>
                  </a:lnTo>
                  <a:lnTo>
                    <a:pt x="0" y="426121"/>
                  </a:lnTo>
                  <a:lnTo>
                    <a:pt x="0" y="0"/>
                  </a:lnTo>
                  <a:close/>
                </a:path>
              </a:pathLst>
            </a:custGeom>
            <a:solidFill>
              <a:srgbClr val="00B385"/>
            </a:solidFill>
            <a:ln>
              <a:solidFill>
                <a:srgbClr val="00B3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Investigation</a:t>
              </a:r>
            </a:p>
          </p:txBody>
        </p:sp>
        <p:sp>
          <p:nvSpPr>
            <p:cNvPr id="34" name="Freeform: Shape 33">
              <a:extLst>
                <a:ext uri="{FF2B5EF4-FFF2-40B4-BE49-F238E27FC236}">
                  <a16:creationId xmlns:a16="http://schemas.microsoft.com/office/drawing/2014/main" id="{4F6E263D-2E2F-28D0-2376-54955D847AA6}"/>
                </a:ext>
              </a:extLst>
            </p:cNvPr>
            <p:cNvSpPr/>
            <p:nvPr/>
          </p:nvSpPr>
          <p:spPr>
            <a:xfrm>
              <a:off x="8750051" y="4226542"/>
              <a:ext cx="1397119" cy="426121"/>
            </a:xfrm>
            <a:custGeom>
              <a:avLst/>
              <a:gdLst>
                <a:gd name="connsiteX0" fmla="*/ 0 w 1397119"/>
                <a:gd name="connsiteY0" fmla="*/ 0 h 426121"/>
                <a:gd name="connsiteX1" fmla="*/ 1397119 w 1397119"/>
                <a:gd name="connsiteY1" fmla="*/ 0 h 426121"/>
                <a:gd name="connsiteX2" fmla="*/ 1397119 w 1397119"/>
                <a:gd name="connsiteY2" fmla="*/ 426121 h 426121"/>
                <a:gd name="connsiteX3" fmla="*/ 0 w 1397119"/>
                <a:gd name="connsiteY3" fmla="*/ 426121 h 426121"/>
                <a:gd name="connsiteX4" fmla="*/ 0 w 1397119"/>
                <a:gd name="connsiteY4" fmla="*/ 0 h 42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119" h="426121">
                  <a:moveTo>
                    <a:pt x="0" y="0"/>
                  </a:moveTo>
                  <a:lnTo>
                    <a:pt x="1397119" y="0"/>
                  </a:lnTo>
                  <a:lnTo>
                    <a:pt x="1397119" y="426121"/>
                  </a:lnTo>
                  <a:lnTo>
                    <a:pt x="0" y="426121"/>
                  </a:lnTo>
                  <a:lnTo>
                    <a:pt x="0" y="0"/>
                  </a:lnTo>
                  <a:close/>
                </a:path>
              </a:pathLst>
            </a:custGeom>
            <a:solidFill>
              <a:srgbClr val="00B38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Decision-making process</a:t>
              </a:r>
            </a:p>
          </p:txBody>
        </p:sp>
        <p:sp>
          <p:nvSpPr>
            <p:cNvPr id="35" name="Freeform: Shape 34">
              <a:extLst>
                <a:ext uri="{FF2B5EF4-FFF2-40B4-BE49-F238E27FC236}">
                  <a16:creationId xmlns:a16="http://schemas.microsoft.com/office/drawing/2014/main" id="{0F086147-DFB7-C6A2-7057-CA65B8D0691A}"/>
                </a:ext>
              </a:extLst>
            </p:cNvPr>
            <p:cNvSpPr/>
            <p:nvPr/>
          </p:nvSpPr>
          <p:spPr>
            <a:xfrm>
              <a:off x="10426594" y="4226542"/>
              <a:ext cx="1397119" cy="426121"/>
            </a:xfrm>
            <a:custGeom>
              <a:avLst/>
              <a:gdLst>
                <a:gd name="connsiteX0" fmla="*/ 0 w 1397119"/>
                <a:gd name="connsiteY0" fmla="*/ 0 h 426121"/>
                <a:gd name="connsiteX1" fmla="*/ 1397119 w 1397119"/>
                <a:gd name="connsiteY1" fmla="*/ 0 h 426121"/>
                <a:gd name="connsiteX2" fmla="*/ 1397119 w 1397119"/>
                <a:gd name="connsiteY2" fmla="*/ 426121 h 426121"/>
                <a:gd name="connsiteX3" fmla="*/ 0 w 1397119"/>
                <a:gd name="connsiteY3" fmla="*/ 426121 h 426121"/>
                <a:gd name="connsiteX4" fmla="*/ 0 w 1397119"/>
                <a:gd name="connsiteY4" fmla="*/ 0 h 426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119" h="426121">
                  <a:moveTo>
                    <a:pt x="0" y="0"/>
                  </a:moveTo>
                  <a:lnTo>
                    <a:pt x="1397119" y="0"/>
                  </a:lnTo>
                  <a:lnTo>
                    <a:pt x="1397119" y="426121"/>
                  </a:lnTo>
                  <a:lnTo>
                    <a:pt x="0" y="426121"/>
                  </a:lnTo>
                  <a:lnTo>
                    <a:pt x="0" y="0"/>
                  </a:lnTo>
                  <a:close/>
                </a:path>
              </a:pathLst>
            </a:custGeom>
            <a:solidFill>
              <a:srgbClr val="00B385"/>
            </a:solidFill>
            <a:ln>
              <a:solidFill>
                <a:srgbClr val="00B3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Appeal</a:t>
              </a:r>
            </a:p>
          </p:txBody>
        </p:sp>
        <p:sp>
          <p:nvSpPr>
            <p:cNvPr id="36" name="Freeform: Shape 35">
              <a:extLst>
                <a:ext uri="{FF2B5EF4-FFF2-40B4-BE49-F238E27FC236}">
                  <a16:creationId xmlns:a16="http://schemas.microsoft.com/office/drawing/2014/main" id="{CAA96FB0-01D1-C872-A987-946161A69628}"/>
                </a:ext>
              </a:extLst>
            </p:cNvPr>
            <p:cNvSpPr/>
            <p:nvPr/>
          </p:nvSpPr>
          <p:spPr>
            <a:xfrm>
              <a:off x="2043877" y="2507597"/>
              <a:ext cx="1397119" cy="943543"/>
            </a:xfrm>
            <a:custGeom>
              <a:avLst/>
              <a:gdLst>
                <a:gd name="connsiteX0" fmla="*/ 0 w 1397119"/>
                <a:gd name="connsiteY0" fmla="*/ 0 h 943543"/>
                <a:gd name="connsiteX1" fmla="*/ 1397119 w 1397119"/>
                <a:gd name="connsiteY1" fmla="*/ 0 h 943543"/>
                <a:gd name="connsiteX2" fmla="*/ 1397119 w 1397119"/>
                <a:gd name="connsiteY2" fmla="*/ 943543 h 943543"/>
                <a:gd name="connsiteX3" fmla="*/ 0 w 1397119"/>
                <a:gd name="connsiteY3" fmla="*/ 943543 h 943543"/>
                <a:gd name="connsiteX4" fmla="*/ 0 w 1397119"/>
                <a:gd name="connsiteY4" fmla="*/ 0 h 94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119" h="943543">
                  <a:moveTo>
                    <a:pt x="0" y="0"/>
                  </a:moveTo>
                  <a:lnTo>
                    <a:pt x="1397119" y="0"/>
                  </a:lnTo>
                  <a:lnTo>
                    <a:pt x="1397119" y="943543"/>
                  </a:lnTo>
                  <a:lnTo>
                    <a:pt x="0" y="943543"/>
                  </a:lnTo>
                  <a:lnTo>
                    <a:pt x="0" y="0"/>
                  </a:lnTo>
                  <a:close/>
                </a:path>
              </a:pathLst>
            </a:custGeom>
            <a:solidFill>
              <a:srgbClr val="00B385"/>
            </a:solidFill>
            <a:ln>
              <a:solidFill>
                <a:srgbClr val="00B38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t>Complainant requests only supportive measures</a:t>
              </a:r>
            </a:p>
          </p:txBody>
        </p:sp>
      </p:grpSp>
      <p:sp>
        <p:nvSpPr>
          <p:cNvPr id="37" name="Title 131">
            <a:extLst>
              <a:ext uri="{FF2B5EF4-FFF2-40B4-BE49-F238E27FC236}">
                <a16:creationId xmlns:a16="http://schemas.microsoft.com/office/drawing/2014/main" id="{E5437081-D125-8D2C-8BAE-1AFCA7E3EE35}"/>
              </a:ext>
            </a:extLst>
          </p:cNvPr>
          <p:cNvSpPr txBox="1">
            <a:spLocks/>
          </p:cNvSpPr>
          <p:nvPr/>
        </p:nvSpPr>
        <p:spPr>
          <a:xfrm>
            <a:off x="456149" y="370034"/>
            <a:ext cx="4560746" cy="734047"/>
          </a:xfrm>
          <a:prstGeom prst="rect">
            <a:avLst/>
          </a:prstGeom>
          <a:solidFill>
            <a:schemeClr val="bg1"/>
          </a:solidFill>
          <a:ln>
            <a:solidFill>
              <a:schemeClr val="tx1"/>
            </a:solid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scene3d>
              <a:camera prst="orthographicFront"/>
              <a:lightRig rig="harsh" dir="t"/>
            </a:scene3d>
            <a:sp3d prstMaterial="matte">
              <a:contourClr>
                <a:schemeClr val="bg1">
                  <a:lumMod val="65000"/>
                </a:schemeClr>
              </a:contourClr>
            </a:sp3d>
          </a:bodyPr>
          <a:lst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a:lstStyle>
          <a:p>
            <a:pPr defTabSz="342900">
              <a:defRPr/>
            </a:pPr>
            <a:r>
              <a:rPr lang="en-US" sz="2400">
                <a:ln/>
                <a:solidFill>
                  <a:schemeClr val="tx1"/>
                </a:solidFill>
                <a:latin typeface="+mn-lt"/>
                <a:ea typeface="+mn-ea"/>
                <a:cs typeface="+mn-cs"/>
              </a:rPr>
              <a:t>Sex-based Harassment and Discrimination Flow Chart</a:t>
            </a:r>
          </a:p>
        </p:txBody>
      </p:sp>
    </p:spTree>
    <p:extLst>
      <p:ext uri="{BB962C8B-B14F-4D97-AF65-F5344CB8AC3E}">
        <p14:creationId xmlns:p14="http://schemas.microsoft.com/office/powerpoint/2010/main" val="3958680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85F33E-183E-2EE1-6794-98CEEBB564FD}"/>
              </a:ext>
            </a:extLst>
          </p:cNvPr>
          <p:cNvSpPr>
            <a:spLocks noGrp="1"/>
          </p:cNvSpPr>
          <p:nvPr>
            <p:ph type="ctrTitle"/>
          </p:nvPr>
        </p:nvSpPr>
        <p:spPr/>
        <p:txBody>
          <a:bodyPr/>
          <a:lstStyle/>
          <a:p>
            <a:r>
              <a:rPr lang="en-US"/>
              <a:t>Case study</a:t>
            </a:r>
          </a:p>
        </p:txBody>
      </p:sp>
      <p:sp>
        <p:nvSpPr>
          <p:cNvPr id="4" name="Subtitle 3">
            <a:extLst>
              <a:ext uri="{FF2B5EF4-FFF2-40B4-BE49-F238E27FC236}">
                <a16:creationId xmlns:a16="http://schemas.microsoft.com/office/drawing/2014/main" id="{28543D59-028A-957F-33E3-0D95E0E98BA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53314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F5FF2-4943-3A74-C9B7-E2179E5131F5}"/>
              </a:ext>
            </a:extLst>
          </p:cNvPr>
          <p:cNvSpPr>
            <a:spLocks noGrp="1"/>
          </p:cNvSpPr>
          <p:nvPr>
            <p:ph type="title"/>
          </p:nvPr>
        </p:nvSpPr>
        <p:spPr>
          <a:xfrm>
            <a:off x="3460565" y="0"/>
            <a:ext cx="7965461" cy="994164"/>
          </a:xfrm>
        </p:spPr>
        <p:txBody>
          <a:bodyPr/>
          <a:lstStyle/>
          <a:p>
            <a:r>
              <a:rPr lang="en-US"/>
              <a:t>Case study</a:t>
            </a:r>
          </a:p>
        </p:txBody>
      </p:sp>
      <p:sp>
        <p:nvSpPr>
          <p:cNvPr id="3" name="Content Placeholder 2">
            <a:extLst>
              <a:ext uri="{FF2B5EF4-FFF2-40B4-BE49-F238E27FC236}">
                <a16:creationId xmlns:a16="http://schemas.microsoft.com/office/drawing/2014/main" id="{EF355BA0-C0DF-960F-5D40-3D2F67C334F6}"/>
              </a:ext>
            </a:extLst>
          </p:cNvPr>
          <p:cNvSpPr>
            <a:spLocks noGrp="1"/>
          </p:cNvSpPr>
          <p:nvPr>
            <p:ph sz="half" idx="2"/>
          </p:nvPr>
        </p:nvSpPr>
        <p:spPr>
          <a:xfrm>
            <a:off x="3460566" y="1104899"/>
            <a:ext cx="7965460" cy="5191126"/>
          </a:xfrm>
        </p:spPr>
        <p:txBody>
          <a:bodyPr>
            <a:normAutofit/>
          </a:bodyPr>
          <a:lstStyle/>
          <a:p>
            <a:pPr marL="0" indent="0">
              <a:buNone/>
            </a:pPr>
            <a:r>
              <a:rPr lang="en-US" sz="1800">
                <a:solidFill>
                  <a:srgbClr val="000000"/>
                </a:solidFill>
                <a:effectLst/>
                <a:latin typeface="Calibri" panose="020F0502020204030204" pitchFamily="34" charset="0"/>
                <a:ea typeface="Calibri" panose="020F0502020204030204" pitchFamily="34" charset="0"/>
                <a:cs typeface="Mongolian Baiti" panose="03000500000000000000" pitchFamily="66" charset="0"/>
              </a:rPr>
              <a:t>Bianca and Sheldon have been dating for several years. Over time they have come to know each other very well and have established non-verbal patterns of sexual communication that suit them well. </a:t>
            </a:r>
          </a:p>
          <a:p>
            <a:pPr marL="0" indent="0">
              <a:buNone/>
            </a:pPr>
            <a:r>
              <a:rPr lang="en-US" sz="1800">
                <a:solidFill>
                  <a:srgbClr val="000000"/>
                </a:solidFill>
                <a:effectLst/>
                <a:latin typeface="Calibri" panose="020F0502020204030204" pitchFamily="34" charset="0"/>
                <a:ea typeface="Calibri" panose="020F0502020204030204" pitchFamily="34" charset="0"/>
                <a:cs typeface="Mongolian Baiti" panose="03000500000000000000" pitchFamily="66" charset="0"/>
              </a:rPr>
              <a:t>For example, among other habits, Sheldon knows that if Bianca puts on her green nightgown before bed, she wants to have sex with him. If she wears her red nightgown, she does not want to have sex with him. For three years, they sexually communicate in this manner, which works just fine for them. </a:t>
            </a:r>
          </a:p>
          <a:p>
            <a:pPr marL="0" indent="0">
              <a:buNone/>
            </a:pPr>
            <a:r>
              <a:rPr lang="en-US" sz="1800">
                <a:solidFill>
                  <a:srgbClr val="000000"/>
                </a:solidFill>
                <a:effectLst/>
                <a:latin typeface="Calibri" panose="020F0502020204030204" pitchFamily="34" charset="0"/>
                <a:ea typeface="Calibri" panose="020F0502020204030204" pitchFamily="34" charset="0"/>
                <a:cs typeface="Mongolian Baiti" panose="03000500000000000000" pitchFamily="66" charset="0"/>
              </a:rPr>
              <a:t>Late one night in the fourth year of their relationship, Bianca heads off to bed before Sheldon. Realizing that her red nightgown is in the laundry, she puts on her green nightgown. She knows that Sheldon might assume the wrong thing, but she has nothing else to wear, and she figures she'll be asleep by the time Sheldon goes to bed, so he'll know that she is not really interested. </a:t>
            </a:r>
          </a:p>
          <a:p>
            <a:pPr marL="0" indent="0">
              <a:buNone/>
            </a:pPr>
            <a:r>
              <a:rPr lang="en-US" sz="1800">
                <a:solidFill>
                  <a:srgbClr val="000000"/>
                </a:solidFill>
                <a:effectLst/>
                <a:latin typeface="Calibri" panose="020F0502020204030204" pitchFamily="34" charset="0"/>
                <a:ea typeface="Calibri" panose="020F0502020204030204" pitchFamily="34" charset="0"/>
                <a:cs typeface="Mongolian Baiti" panose="03000500000000000000" pitchFamily="66" charset="0"/>
              </a:rPr>
              <a:t>Sheldon comes to bed, and sees that Bianca has on her green nightgown. He knows what this means. He thinks it will be romantic to wake Bianca up by beginning to have sex with her, as this has been the case with them in the past. </a:t>
            </a:r>
          </a:p>
          <a:p>
            <a:pPr marL="0" indent="0">
              <a:buNone/>
            </a:pPr>
            <a:r>
              <a:rPr lang="en-US" sz="1800">
                <a:solidFill>
                  <a:srgbClr val="000000"/>
                </a:solidFill>
                <a:effectLst/>
                <a:latin typeface="Calibri" panose="020F0502020204030204" pitchFamily="34" charset="0"/>
                <a:ea typeface="Calibri" panose="020F0502020204030204" pitchFamily="34" charset="0"/>
                <a:cs typeface="Mongolian Baiti" panose="03000500000000000000" pitchFamily="66" charset="0"/>
              </a:rPr>
              <a:t>When he does this, Bianca is so annoyed that she breaks up with him and kicks him out. She goes to the Title IX Coordinator and alleges sexual assault. </a:t>
            </a:r>
            <a:endParaRPr lang="en-US" sz="1800">
              <a:effectLst/>
              <a:latin typeface="Goudy Old Style" panose="02020502050305020303" pitchFamily="18" charset="0"/>
              <a:ea typeface="Calibri" panose="020F0502020204030204" pitchFamily="34" charset="0"/>
              <a:cs typeface="Mongolian Baiti" panose="03000500000000000000" pitchFamily="66" charset="0"/>
            </a:endParaRPr>
          </a:p>
          <a:p>
            <a:endParaRPr lang="en-US"/>
          </a:p>
        </p:txBody>
      </p:sp>
    </p:spTree>
    <p:extLst>
      <p:ext uri="{BB962C8B-B14F-4D97-AF65-F5344CB8AC3E}">
        <p14:creationId xmlns:p14="http://schemas.microsoft.com/office/powerpoint/2010/main" val="3064914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F5FF2-4943-3A74-C9B7-E2179E5131F5}"/>
              </a:ext>
            </a:extLst>
          </p:cNvPr>
          <p:cNvSpPr>
            <a:spLocks noGrp="1"/>
          </p:cNvSpPr>
          <p:nvPr>
            <p:ph type="title"/>
          </p:nvPr>
        </p:nvSpPr>
        <p:spPr>
          <a:xfrm>
            <a:off x="3365315" y="714375"/>
            <a:ext cx="7965461" cy="994164"/>
          </a:xfrm>
        </p:spPr>
        <p:txBody>
          <a:bodyPr/>
          <a:lstStyle/>
          <a:p>
            <a:r>
              <a:rPr lang="en-US"/>
              <a:t>Case study - Consent</a:t>
            </a:r>
          </a:p>
        </p:txBody>
      </p:sp>
      <p:sp>
        <p:nvSpPr>
          <p:cNvPr id="3" name="Content Placeholder 2">
            <a:extLst>
              <a:ext uri="{FF2B5EF4-FFF2-40B4-BE49-F238E27FC236}">
                <a16:creationId xmlns:a16="http://schemas.microsoft.com/office/drawing/2014/main" id="{EF355BA0-C0DF-960F-5D40-3D2F67C334F6}"/>
              </a:ext>
            </a:extLst>
          </p:cNvPr>
          <p:cNvSpPr>
            <a:spLocks noGrp="1"/>
          </p:cNvSpPr>
          <p:nvPr>
            <p:ph sz="half" idx="2"/>
          </p:nvPr>
        </p:nvSpPr>
        <p:spPr>
          <a:xfrm>
            <a:off x="3460564" y="2956314"/>
            <a:ext cx="7965460" cy="1666876"/>
          </a:xfrm>
        </p:spPr>
        <p:txBody>
          <a:bodyPr>
            <a:normAutofit/>
          </a:bodyPr>
          <a:lstStyle/>
          <a:p>
            <a:r>
              <a:rPr lang="en-US">
                <a:solidFill>
                  <a:srgbClr val="000000"/>
                </a:solidFill>
                <a:latin typeface="Calibri" panose="020F0502020204030204" pitchFamily="34" charset="0"/>
                <a:ea typeface="Calibri" panose="020F0502020204030204" pitchFamily="34" charset="0"/>
                <a:cs typeface="Mongolian Baiti" panose="03000500000000000000" pitchFamily="66" charset="0"/>
              </a:rPr>
              <a:t>What are statements or actions that could indicate consent?</a:t>
            </a:r>
          </a:p>
          <a:p>
            <a:r>
              <a:rPr lang="en-US">
                <a:solidFill>
                  <a:srgbClr val="000000"/>
                </a:solidFill>
                <a:latin typeface="Calibri" panose="020F0502020204030204" pitchFamily="34" charset="0"/>
                <a:ea typeface="Calibri" panose="020F0502020204030204" pitchFamily="34" charset="0"/>
                <a:cs typeface="Mongolian Baiti" panose="03000500000000000000" pitchFamily="66" charset="0"/>
              </a:rPr>
              <a:t>Where can evidence of consent come from?</a:t>
            </a:r>
          </a:p>
          <a:p>
            <a:r>
              <a:rPr lang="en-US">
                <a:solidFill>
                  <a:srgbClr val="000000"/>
                </a:solidFill>
                <a:latin typeface="Calibri" panose="020F0502020204030204" pitchFamily="34" charset="0"/>
                <a:ea typeface="Calibri" panose="020F0502020204030204" pitchFamily="34" charset="0"/>
                <a:cs typeface="Mongolian Baiti" panose="03000500000000000000" pitchFamily="66" charset="0"/>
              </a:rPr>
              <a:t>What questions would you ask to assess consent?</a:t>
            </a:r>
            <a:endParaRPr lang="en-US"/>
          </a:p>
        </p:txBody>
      </p:sp>
    </p:spTree>
    <p:extLst>
      <p:ext uri="{BB962C8B-B14F-4D97-AF65-F5344CB8AC3E}">
        <p14:creationId xmlns:p14="http://schemas.microsoft.com/office/powerpoint/2010/main" val="4138590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826DA6-B3B4-382F-2CFB-3A234275E9B8}"/>
              </a:ext>
            </a:extLst>
          </p:cNvPr>
          <p:cNvSpPr>
            <a:spLocks noGrp="1"/>
          </p:cNvSpPr>
          <p:nvPr>
            <p:ph type="title"/>
          </p:nvPr>
        </p:nvSpPr>
        <p:spPr>
          <a:xfrm>
            <a:off x="4364809" y="2084689"/>
            <a:ext cx="7043617" cy="2520217"/>
          </a:xfrm>
        </p:spPr>
        <p:txBody>
          <a:bodyPr/>
          <a:lstStyle/>
          <a:p>
            <a:pPr algn="ctr"/>
            <a:r>
              <a:rPr lang="en-US" sz="6000"/>
              <a:t>Title IX UPDATES related to your role</a:t>
            </a:r>
          </a:p>
        </p:txBody>
      </p:sp>
    </p:spTree>
    <p:extLst>
      <p:ext uri="{BB962C8B-B14F-4D97-AF65-F5344CB8AC3E}">
        <p14:creationId xmlns:p14="http://schemas.microsoft.com/office/powerpoint/2010/main" val="11317180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42B9-183B-5262-223C-0092896EA739}"/>
              </a:ext>
            </a:extLst>
          </p:cNvPr>
          <p:cNvSpPr>
            <a:spLocks noGrp="1"/>
          </p:cNvSpPr>
          <p:nvPr>
            <p:ph type="ctrTitle"/>
          </p:nvPr>
        </p:nvSpPr>
        <p:spPr/>
        <p:txBody>
          <a:bodyPr/>
          <a:lstStyle/>
          <a:p>
            <a:r>
              <a:rPr lang="en-US"/>
              <a:t>Suny training</a:t>
            </a:r>
          </a:p>
        </p:txBody>
      </p:sp>
      <p:sp>
        <p:nvSpPr>
          <p:cNvPr id="3" name="Subtitle 2">
            <a:extLst>
              <a:ext uri="{FF2B5EF4-FFF2-40B4-BE49-F238E27FC236}">
                <a16:creationId xmlns:a16="http://schemas.microsoft.com/office/drawing/2014/main" id="{2D08A433-2D0B-846A-1F00-E8A433D4D36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40274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46D645-1A45-86B6-84B7-D0C894820360}"/>
              </a:ext>
            </a:extLst>
          </p:cNvPr>
          <p:cNvSpPr txBox="1"/>
          <p:nvPr/>
        </p:nvSpPr>
        <p:spPr>
          <a:xfrm>
            <a:off x="424961" y="448408"/>
            <a:ext cx="11342077" cy="923330"/>
          </a:xfrm>
          <a:prstGeom prst="rect">
            <a:avLst/>
          </a:prstGeom>
          <a:noFill/>
        </p:spPr>
        <p:txBody>
          <a:bodyPr wrap="square" rtlCol="0">
            <a:spAutoFit/>
          </a:bodyPr>
          <a:lstStyle/>
          <a:p>
            <a:r>
              <a:rPr lang="en-US" sz="5400" b="1" cap="all">
                <a:solidFill>
                  <a:schemeClr val="accent6"/>
                </a:solidFill>
                <a:latin typeface="+mj-lt"/>
                <a:ea typeface="+mj-ea"/>
                <a:cs typeface="+mj-cs"/>
              </a:rPr>
              <a:t>Current landscape/plan</a:t>
            </a:r>
          </a:p>
        </p:txBody>
      </p:sp>
      <p:sp>
        <p:nvSpPr>
          <p:cNvPr id="3" name="TextBox 2">
            <a:extLst>
              <a:ext uri="{FF2B5EF4-FFF2-40B4-BE49-F238E27FC236}">
                <a16:creationId xmlns:a16="http://schemas.microsoft.com/office/drawing/2014/main" id="{F8D1C663-4DAE-EB1B-C9BB-156D737F5D7A}"/>
              </a:ext>
            </a:extLst>
          </p:cNvPr>
          <p:cNvSpPr txBox="1"/>
          <p:nvPr/>
        </p:nvSpPr>
        <p:spPr>
          <a:xfrm>
            <a:off x="630315" y="1642369"/>
            <a:ext cx="10910656" cy="2308324"/>
          </a:xfrm>
          <a:prstGeom prst="rect">
            <a:avLst/>
          </a:prstGeom>
          <a:noFill/>
        </p:spPr>
        <p:txBody>
          <a:bodyPr wrap="square" rtlCol="0">
            <a:spAutoFit/>
          </a:bodyPr>
          <a:lstStyle/>
          <a:p>
            <a:pPr marL="285750" indent="-285750">
              <a:buFont typeface="Arial" panose="020B0604020202020204" pitchFamily="34" charset="0"/>
              <a:buChar char="•"/>
            </a:pPr>
            <a:r>
              <a:rPr lang="en-US"/>
              <a:t>Regulations were released April 2024 and scheduled to be implemented August 1, 2024</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An injunction from Kansas prohibits the implementation of 2024 regulations at Loyola</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Will implement 2020 compliant policy for incidents consistent with 2020 regulation jurisdiction</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Will implement Sex-based Harassment and Discrimination Policy for incidents not under 2020 regulation jurisdiction</a:t>
            </a:r>
          </a:p>
        </p:txBody>
      </p:sp>
      <p:pic>
        <p:nvPicPr>
          <p:cNvPr id="4" name="Picture 2" descr="Vince Lombardi in a white coat and hat says what the hell 's going on out here.">
            <a:extLst>
              <a:ext uri="{FF2B5EF4-FFF2-40B4-BE49-F238E27FC236}">
                <a16:creationId xmlns:a16="http://schemas.microsoft.com/office/drawing/2014/main" id="{C4693746-94A4-CE8C-A51D-D813D52FF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44" y="4221324"/>
            <a:ext cx="3200309" cy="224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986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46D645-1A45-86B6-84B7-D0C894820360}"/>
              </a:ext>
            </a:extLst>
          </p:cNvPr>
          <p:cNvSpPr txBox="1"/>
          <p:nvPr/>
        </p:nvSpPr>
        <p:spPr>
          <a:xfrm>
            <a:off x="424961" y="448408"/>
            <a:ext cx="11342077" cy="923330"/>
          </a:xfrm>
          <a:prstGeom prst="rect">
            <a:avLst/>
          </a:prstGeom>
          <a:noFill/>
        </p:spPr>
        <p:txBody>
          <a:bodyPr wrap="square" rtlCol="0">
            <a:spAutoFit/>
          </a:bodyPr>
          <a:lstStyle/>
          <a:p>
            <a:r>
              <a:rPr lang="en-US" sz="5400" b="1" cap="all">
                <a:solidFill>
                  <a:schemeClr val="accent6"/>
                </a:solidFill>
                <a:latin typeface="+mj-lt"/>
                <a:ea typeface="+mj-ea"/>
                <a:cs typeface="+mj-cs"/>
              </a:rPr>
              <a:t>Current landscape/plan</a:t>
            </a:r>
          </a:p>
        </p:txBody>
      </p:sp>
      <p:graphicFrame>
        <p:nvGraphicFramePr>
          <p:cNvPr id="5" name="Diagram 4">
            <a:extLst>
              <a:ext uri="{FF2B5EF4-FFF2-40B4-BE49-F238E27FC236}">
                <a16:creationId xmlns:a16="http://schemas.microsoft.com/office/drawing/2014/main" id="{9EE3BF2E-4057-A208-D219-6349EEF3B6B5}"/>
              </a:ext>
            </a:extLst>
          </p:cNvPr>
          <p:cNvGraphicFramePr/>
          <p:nvPr>
            <p:extLst>
              <p:ext uri="{D42A27DB-BD31-4B8C-83A1-F6EECF244321}">
                <p14:modId xmlns:p14="http://schemas.microsoft.com/office/powerpoint/2010/main" val="1925754305"/>
              </p:ext>
            </p:extLst>
          </p:nvPr>
        </p:nvGraphicFramePr>
        <p:xfrm>
          <a:off x="1283808" y="1371738"/>
          <a:ext cx="9624381" cy="1318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8647FC7D-A4EA-A34C-7458-50FBE141648E}"/>
              </a:ext>
            </a:extLst>
          </p:cNvPr>
          <p:cNvGraphicFramePr/>
          <p:nvPr>
            <p:extLst>
              <p:ext uri="{D42A27DB-BD31-4B8C-83A1-F6EECF244321}">
                <p14:modId xmlns:p14="http://schemas.microsoft.com/office/powerpoint/2010/main" val="921576475"/>
              </p:ext>
            </p:extLst>
          </p:nvPr>
        </p:nvGraphicFramePr>
        <p:xfrm>
          <a:off x="1283807" y="2849871"/>
          <a:ext cx="9624381" cy="13181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a:extLst>
              <a:ext uri="{FF2B5EF4-FFF2-40B4-BE49-F238E27FC236}">
                <a16:creationId xmlns:a16="http://schemas.microsoft.com/office/drawing/2014/main" id="{C83A0645-3DBF-D1F6-34BD-CB2D0EE2B30A}"/>
              </a:ext>
            </a:extLst>
          </p:cNvPr>
          <p:cNvGraphicFramePr/>
          <p:nvPr>
            <p:extLst>
              <p:ext uri="{D42A27DB-BD31-4B8C-83A1-F6EECF244321}">
                <p14:modId xmlns:p14="http://schemas.microsoft.com/office/powerpoint/2010/main" val="3137726078"/>
              </p:ext>
            </p:extLst>
          </p:nvPr>
        </p:nvGraphicFramePr>
        <p:xfrm>
          <a:off x="1283807" y="4328004"/>
          <a:ext cx="9624381" cy="131819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488958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08BA14-2621-C5A9-1902-D617628E5F51}"/>
              </a:ext>
            </a:extLst>
          </p:cNvPr>
          <p:cNvSpPr txBox="1"/>
          <p:nvPr/>
        </p:nvSpPr>
        <p:spPr>
          <a:xfrm>
            <a:off x="0" y="230832"/>
            <a:ext cx="8958943" cy="1200329"/>
          </a:xfrm>
          <a:prstGeom prst="rect">
            <a:avLst/>
          </a:prstGeom>
          <a:noFill/>
        </p:spPr>
        <p:txBody>
          <a:bodyPr wrap="square">
            <a:spAutoFit/>
          </a:bodyPr>
          <a:lstStyle/>
          <a:p>
            <a:r>
              <a:rPr lang="en-US" sz="3600" b="1" cap="all">
                <a:solidFill>
                  <a:srgbClr val="00B050"/>
                </a:solidFill>
                <a:latin typeface="+mj-lt"/>
                <a:ea typeface="+mj-ea"/>
                <a:cs typeface="+mj-cs"/>
              </a:rPr>
              <a:t>Date/type of incident:</a:t>
            </a:r>
          </a:p>
          <a:p>
            <a:r>
              <a:rPr lang="en-US" sz="3600" b="1" cap="all">
                <a:solidFill>
                  <a:srgbClr val="00B050"/>
                </a:solidFill>
                <a:latin typeface="+mj-lt"/>
                <a:ea typeface="+mj-ea"/>
                <a:cs typeface="+mj-cs"/>
              </a:rPr>
              <a:t>Until Injunction resolved</a:t>
            </a:r>
          </a:p>
        </p:txBody>
      </p:sp>
      <p:sp>
        <p:nvSpPr>
          <p:cNvPr id="2" name="TextBox 1">
            <a:extLst>
              <a:ext uri="{FF2B5EF4-FFF2-40B4-BE49-F238E27FC236}">
                <a16:creationId xmlns:a16="http://schemas.microsoft.com/office/drawing/2014/main" id="{69B95F98-0CBB-6C4E-422A-27C55C9D45E2}"/>
              </a:ext>
            </a:extLst>
          </p:cNvPr>
          <p:cNvSpPr txBox="1"/>
          <p:nvPr/>
        </p:nvSpPr>
        <p:spPr>
          <a:xfrm>
            <a:off x="630315" y="1431161"/>
            <a:ext cx="8327153" cy="2893100"/>
          </a:xfrm>
          <a:prstGeom prst="rect">
            <a:avLst/>
          </a:prstGeom>
          <a:noFill/>
        </p:spPr>
        <p:txBody>
          <a:bodyPr wrap="square" rtlCol="0">
            <a:spAutoFit/>
          </a:bodyPr>
          <a:lstStyle/>
          <a:p>
            <a:pPr marL="285750" indent="-285750">
              <a:buFont typeface="Arial" panose="020B0604020202020204" pitchFamily="34" charset="0"/>
              <a:buChar char="•"/>
            </a:pPr>
            <a:r>
              <a:rPr lang="en-US" sz="1400">
                <a:latin typeface="Gotham Book"/>
                <a:cs typeface="Arial" panose="020B0604020202020204" pitchFamily="34" charset="0"/>
              </a:rPr>
              <a:t>If 2020 Jurisdiction:</a:t>
            </a:r>
          </a:p>
          <a:p>
            <a:pPr marL="742950" lvl="1" indent="-285750">
              <a:buFont typeface="Arial" panose="020B0604020202020204" pitchFamily="34" charset="0"/>
              <a:buChar char="•"/>
            </a:pPr>
            <a:r>
              <a:rPr lang="en-US" sz="1400" kern="100">
                <a:effectLst/>
                <a:latin typeface="Gotham Book"/>
                <a:ea typeface="Calibri" panose="020F0502020204030204" pitchFamily="34" charset="0"/>
                <a:cs typeface="Arial" panose="020B0604020202020204" pitchFamily="34" charset="0"/>
              </a:rPr>
              <a:t>Sexual Harassment</a:t>
            </a:r>
          </a:p>
          <a:p>
            <a:pPr marL="742950" lvl="1" indent="-285750">
              <a:buFont typeface="Arial" panose="020B0604020202020204" pitchFamily="34" charset="0"/>
              <a:buChar char="•"/>
            </a:pPr>
            <a:r>
              <a:rPr lang="en-US" sz="1400" kern="100">
                <a:effectLst/>
                <a:latin typeface="Gotham Book"/>
                <a:ea typeface="Calibri" panose="020F0502020204030204" pitchFamily="34" charset="0"/>
                <a:cs typeface="Arial" panose="020B0604020202020204" pitchFamily="34" charset="0"/>
              </a:rPr>
              <a:t>Sexual Assault</a:t>
            </a:r>
          </a:p>
          <a:p>
            <a:pPr marL="742950" lvl="1" indent="-285750">
              <a:buFont typeface="Arial" panose="020B0604020202020204" pitchFamily="34" charset="0"/>
              <a:buChar char="•"/>
            </a:pPr>
            <a:r>
              <a:rPr lang="en-US" sz="1400" kern="100">
                <a:effectLst/>
                <a:latin typeface="Gotham Book"/>
                <a:ea typeface="Calibri" panose="020F0502020204030204" pitchFamily="34" charset="0"/>
                <a:cs typeface="Arial" panose="020B0604020202020204" pitchFamily="34" charset="0"/>
              </a:rPr>
              <a:t>Fondling</a:t>
            </a:r>
          </a:p>
          <a:p>
            <a:pPr marL="742950" lvl="1" indent="-285750">
              <a:buFont typeface="Arial" panose="020B0604020202020204" pitchFamily="34" charset="0"/>
              <a:buChar char="•"/>
            </a:pPr>
            <a:r>
              <a:rPr lang="en-US" sz="1400" kern="100">
                <a:effectLst/>
                <a:latin typeface="Gotham Book"/>
                <a:ea typeface="Calibri" panose="020F0502020204030204" pitchFamily="34" charset="0"/>
                <a:cs typeface="Arial" panose="020B0604020202020204" pitchFamily="34" charset="0"/>
              </a:rPr>
              <a:t>Incest</a:t>
            </a:r>
          </a:p>
          <a:p>
            <a:pPr marL="742950" lvl="1" indent="-285750">
              <a:buFont typeface="Arial" panose="020B0604020202020204" pitchFamily="34" charset="0"/>
              <a:buChar char="•"/>
            </a:pPr>
            <a:r>
              <a:rPr lang="en-US" sz="1400" kern="100">
                <a:effectLst/>
                <a:latin typeface="Gotham Book"/>
                <a:ea typeface="Calibri" panose="020F0502020204030204" pitchFamily="34" charset="0"/>
                <a:cs typeface="Arial" panose="020B0604020202020204" pitchFamily="34" charset="0"/>
              </a:rPr>
              <a:t>Statutory Rape</a:t>
            </a:r>
          </a:p>
          <a:p>
            <a:pPr marL="742950" lvl="1" indent="-285750">
              <a:buFont typeface="Arial" panose="020B0604020202020204" pitchFamily="34" charset="0"/>
              <a:buChar char="•"/>
            </a:pPr>
            <a:r>
              <a:rPr lang="en-US" sz="1400" kern="100">
                <a:effectLst/>
                <a:latin typeface="Gotham Book"/>
                <a:ea typeface="Calibri" panose="020F0502020204030204" pitchFamily="34" charset="0"/>
                <a:cs typeface="Arial" panose="020B0604020202020204" pitchFamily="34" charset="0"/>
              </a:rPr>
              <a:t>Dating Violence</a:t>
            </a:r>
          </a:p>
          <a:p>
            <a:pPr marL="742950" lvl="1" indent="-285750">
              <a:buFont typeface="Arial" panose="020B0604020202020204" pitchFamily="34" charset="0"/>
              <a:buChar char="•"/>
            </a:pPr>
            <a:r>
              <a:rPr lang="en-US" sz="1400" kern="100">
                <a:effectLst/>
                <a:latin typeface="Gotham Book"/>
                <a:ea typeface="Calibri" panose="020F0502020204030204" pitchFamily="34" charset="0"/>
                <a:cs typeface="Arial" panose="020B0604020202020204" pitchFamily="34" charset="0"/>
              </a:rPr>
              <a:t>Domestic Violence</a:t>
            </a:r>
          </a:p>
          <a:p>
            <a:pPr marL="742950" lvl="1" indent="-285750">
              <a:buFont typeface="Arial" panose="020B0604020202020204" pitchFamily="34" charset="0"/>
              <a:buChar char="•"/>
            </a:pPr>
            <a:r>
              <a:rPr lang="en-US" sz="1400" kern="100">
                <a:effectLst/>
                <a:latin typeface="Gotham Book"/>
                <a:ea typeface="Calibri" panose="020F0502020204030204" pitchFamily="34" charset="0"/>
                <a:cs typeface="Arial" panose="020B0604020202020204" pitchFamily="34" charset="0"/>
              </a:rPr>
              <a:t>Stalking</a:t>
            </a:r>
          </a:p>
          <a:p>
            <a:pPr marL="285750" indent="-285750">
              <a:buFont typeface="Arial" panose="020B0604020202020204" pitchFamily="34" charset="0"/>
              <a:buChar char="•"/>
            </a:pPr>
            <a:r>
              <a:rPr lang="en-US" sz="1400" kern="100">
                <a:effectLst/>
                <a:latin typeface="Gotham Book"/>
                <a:ea typeface="Calibri" panose="020F0502020204030204" pitchFamily="34" charset="0"/>
                <a:cs typeface="Arial" panose="020B0604020202020204" pitchFamily="34" charset="0"/>
              </a:rPr>
              <a:t>Then:</a:t>
            </a:r>
          </a:p>
          <a:p>
            <a:pPr marL="742950" lvl="1" indent="-285750">
              <a:buFont typeface="Arial" panose="020B0604020202020204" pitchFamily="34" charset="0"/>
              <a:buChar char="•"/>
            </a:pPr>
            <a:r>
              <a:rPr lang="en-US" sz="1400" kern="100">
                <a:latin typeface="Gotham Book"/>
                <a:ea typeface="Calibri" panose="020F0502020204030204" pitchFamily="34" charset="0"/>
                <a:cs typeface="Arial" panose="020B0604020202020204" pitchFamily="34" charset="0"/>
              </a:rPr>
              <a:t>2023 Sexual and Gender-Based Misconduct Policy (i.e. hearing with cross examination)</a:t>
            </a:r>
            <a:endParaRPr lang="en-US" sz="1400" kern="100">
              <a:effectLst/>
              <a:latin typeface="Gotham Book"/>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endParaRPr lang="en-US" sz="1400"/>
          </a:p>
          <a:p>
            <a:pPr marL="742950" lvl="1" indent="-285750">
              <a:buFont typeface="Arial" panose="020B0604020202020204" pitchFamily="34" charset="0"/>
              <a:buChar char="•"/>
            </a:pPr>
            <a:endParaRPr lang="en-US" sz="1400"/>
          </a:p>
        </p:txBody>
      </p:sp>
    </p:spTree>
    <p:extLst>
      <p:ext uri="{BB962C8B-B14F-4D97-AF65-F5344CB8AC3E}">
        <p14:creationId xmlns:p14="http://schemas.microsoft.com/office/powerpoint/2010/main" val="1505825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08BA14-2621-C5A9-1902-D617628E5F51}"/>
              </a:ext>
            </a:extLst>
          </p:cNvPr>
          <p:cNvSpPr txBox="1"/>
          <p:nvPr/>
        </p:nvSpPr>
        <p:spPr>
          <a:xfrm>
            <a:off x="0" y="230832"/>
            <a:ext cx="8958943" cy="1200329"/>
          </a:xfrm>
          <a:prstGeom prst="rect">
            <a:avLst/>
          </a:prstGeom>
          <a:noFill/>
        </p:spPr>
        <p:txBody>
          <a:bodyPr wrap="square">
            <a:spAutoFit/>
          </a:bodyPr>
          <a:lstStyle/>
          <a:p>
            <a:r>
              <a:rPr lang="en-US" sz="3600" b="1" cap="all">
                <a:solidFill>
                  <a:srgbClr val="00B050"/>
                </a:solidFill>
                <a:latin typeface="+mj-lt"/>
                <a:ea typeface="+mj-ea"/>
                <a:cs typeface="+mj-cs"/>
              </a:rPr>
              <a:t>Date/type of incident:</a:t>
            </a:r>
          </a:p>
          <a:p>
            <a:r>
              <a:rPr lang="en-US" sz="3600" b="1" cap="all">
                <a:solidFill>
                  <a:srgbClr val="00B050"/>
                </a:solidFill>
                <a:latin typeface="+mj-lt"/>
                <a:ea typeface="+mj-ea"/>
                <a:cs typeface="+mj-cs"/>
              </a:rPr>
              <a:t>Until Injunction resolved</a:t>
            </a:r>
          </a:p>
        </p:txBody>
      </p:sp>
      <p:sp>
        <p:nvSpPr>
          <p:cNvPr id="2" name="TextBox 1">
            <a:extLst>
              <a:ext uri="{FF2B5EF4-FFF2-40B4-BE49-F238E27FC236}">
                <a16:creationId xmlns:a16="http://schemas.microsoft.com/office/drawing/2014/main" id="{69B95F98-0CBB-6C4E-422A-27C55C9D45E2}"/>
              </a:ext>
            </a:extLst>
          </p:cNvPr>
          <p:cNvSpPr txBox="1"/>
          <p:nvPr/>
        </p:nvSpPr>
        <p:spPr>
          <a:xfrm>
            <a:off x="630315" y="1431161"/>
            <a:ext cx="8327153" cy="4185761"/>
          </a:xfrm>
          <a:prstGeom prst="rect">
            <a:avLst/>
          </a:prstGeom>
          <a:noFill/>
        </p:spPr>
        <p:txBody>
          <a:bodyPr wrap="square" rtlCol="0">
            <a:spAutoFit/>
          </a:bodyPr>
          <a:lstStyle/>
          <a:p>
            <a:pPr marL="285750" indent="-285750">
              <a:buFont typeface="Arial" panose="020B0604020202020204" pitchFamily="34" charset="0"/>
              <a:buChar char="•"/>
            </a:pPr>
            <a:r>
              <a:rPr lang="en-US" sz="1400">
                <a:latin typeface="Gotham Book"/>
                <a:cs typeface="Arial" panose="020B0604020202020204" pitchFamily="34" charset="0"/>
              </a:rPr>
              <a:t>If not 2020 Jurisdiction:</a:t>
            </a:r>
          </a:p>
          <a:p>
            <a:pPr marL="742950" lvl="1" indent="-285750">
              <a:buFont typeface="Arial" panose="020B0604020202020204" pitchFamily="34" charset="0"/>
              <a:buChar char="•"/>
            </a:pPr>
            <a:r>
              <a:rPr lang="en-US" sz="1400" kern="100">
                <a:effectLst/>
                <a:latin typeface="Gotham Book"/>
                <a:ea typeface="Calibri" panose="020F0502020204030204" pitchFamily="34" charset="0"/>
                <a:cs typeface="Arial" panose="020B0604020202020204" pitchFamily="34" charset="0"/>
              </a:rPr>
              <a:t>Off campus:</a:t>
            </a:r>
          </a:p>
          <a:p>
            <a:pPr marL="1200150" lvl="2" indent="-285750">
              <a:buFont typeface="Arial" panose="020B0604020202020204" pitchFamily="34" charset="0"/>
              <a:buChar char="•"/>
            </a:pPr>
            <a:r>
              <a:rPr lang="en-US" sz="1400" kern="100">
                <a:effectLst/>
                <a:latin typeface="Gotham Book"/>
                <a:ea typeface="Calibri" panose="020F0502020204030204" pitchFamily="34" charset="0"/>
                <a:cs typeface="Arial" panose="020B0604020202020204" pitchFamily="34" charset="0"/>
              </a:rPr>
              <a:t>Sexual Assault</a:t>
            </a:r>
          </a:p>
          <a:p>
            <a:pPr marL="1200150" lvl="2" indent="-285750">
              <a:buFont typeface="Arial" panose="020B0604020202020204" pitchFamily="34" charset="0"/>
              <a:buChar char="•"/>
            </a:pPr>
            <a:r>
              <a:rPr lang="en-US" sz="1400" kern="100">
                <a:effectLst/>
                <a:latin typeface="Gotham Book"/>
                <a:ea typeface="Calibri" panose="020F0502020204030204" pitchFamily="34" charset="0"/>
                <a:cs typeface="Arial" panose="020B0604020202020204" pitchFamily="34" charset="0"/>
              </a:rPr>
              <a:t>Fondling</a:t>
            </a:r>
          </a:p>
          <a:p>
            <a:pPr marL="1200150" lvl="2" indent="-285750">
              <a:buFont typeface="Arial" panose="020B0604020202020204" pitchFamily="34" charset="0"/>
              <a:buChar char="•"/>
            </a:pPr>
            <a:r>
              <a:rPr lang="en-US" sz="1400" kern="100">
                <a:effectLst/>
                <a:latin typeface="Gotham Book"/>
                <a:ea typeface="Calibri" panose="020F0502020204030204" pitchFamily="34" charset="0"/>
                <a:cs typeface="Arial" panose="020B0604020202020204" pitchFamily="34" charset="0"/>
              </a:rPr>
              <a:t>Incest</a:t>
            </a:r>
          </a:p>
          <a:p>
            <a:pPr marL="1200150" lvl="2" indent="-285750">
              <a:buFont typeface="Arial" panose="020B0604020202020204" pitchFamily="34" charset="0"/>
              <a:buChar char="•"/>
            </a:pPr>
            <a:r>
              <a:rPr lang="en-US" sz="1400" kern="100">
                <a:effectLst/>
                <a:latin typeface="Gotham Book"/>
                <a:ea typeface="Calibri" panose="020F0502020204030204" pitchFamily="34" charset="0"/>
                <a:cs typeface="Arial" panose="020B0604020202020204" pitchFamily="34" charset="0"/>
              </a:rPr>
              <a:t>Statutory Rape</a:t>
            </a:r>
          </a:p>
          <a:p>
            <a:pPr marL="1200150" lvl="2" indent="-285750">
              <a:buFont typeface="Arial" panose="020B0604020202020204" pitchFamily="34" charset="0"/>
              <a:buChar char="•"/>
            </a:pPr>
            <a:r>
              <a:rPr lang="en-US" sz="1400" kern="100">
                <a:effectLst/>
                <a:latin typeface="Gotham Book"/>
                <a:ea typeface="Calibri" panose="020F0502020204030204" pitchFamily="34" charset="0"/>
                <a:cs typeface="Arial" panose="020B0604020202020204" pitchFamily="34" charset="0"/>
              </a:rPr>
              <a:t>Dating Violence</a:t>
            </a:r>
          </a:p>
          <a:p>
            <a:pPr marL="1200150" lvl="2" indent="-285750">
              <a:buFont typeface="Arial" panose="020B0604020202020204" pitchFamily="34" charset="0"/>
              <a:buChar char="•"/>
            </a:pPr>
            <a:r>
              <a:rPr lang="en-US" sz="1400" kern="100">
                <a:effectLst/>
                <a:latin typeface="Gotham Book"/>
                <a:ea typeface="Calibri" panose="020F0502020204030204" pitchFamily="34" charset="0"/>
                <a:cs typeface="Arial" panose="020B0604020202020204" pitchFamily="34" charset="0"/>
              </a:rPr>
              <a:t>Domestic Violence</a:t>
            </a:r>
          </a:p>
          <a:p>
            <a:pPr marL="1200150" lvl="2" indent="-285750">
              <a:buFont typeface="Arial" panose="020B0604020202020204" pitchFamily="34" charset="0"/>
              <a:buChar char="•"/>
            </a:pPr>
            <a:r>
              <a:rPr lang="en-US" sz="1400" kern="100">
                <a:effectLst/>
                <a:latin typeface="Gotham Book"/>
                <a:ea typeface="Calibri" panose="020F0502020204030204" pitchFamily="34" charset="0"/>
                <a:cs typeface="Arial" panose="020B0604020202020204" pitchFamily="34" charset="0"/>
              </a:rPr>
              <a:t>Stalking</a:t>
            </a:r>
            <a:endParaRPr lang="en-US" sz="1400" kern="100">
              <a:latin typeface="Gotham Book"/>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r>
              <a:rPr lang="en-US" sz="1400" kern="100">
                <a:effectLst/>
                <a:latin typeface="Gotham Book"/>
                <a:ea typeface="Calibri" panose="020F0502020204030204" pitchFamily="34" charset="0"/>
                <a:cs typeface="Arial" panose="020B0604020202020204" pitchFamily="34" charset="0"/>
              </a:rPr>
              <a:t>On or off campus</a:t>
            </a:r>
          </a:p>
          <a:p>
            <a:pPr marL="1200150" lvl="2" indent="-285750">
              <a:buFont typeface="Arial" panose="020B0604020202020204" pitchFamily="34" charset="0"/>
              <a:buChar char="•"/>
            </a:pPr>
            <a:r>
              <a:rPr lang="en-US" sz="1400" kern="100">
                <a:latin typeface="Gotham Book"/>
                <a:ea typeface="Calibri" panose="020F0502020204030204" pitchFamily="34" charset="0"/>
                <a:cs typeface="Arial" panose="020B0604020202020204" pitchFamily="34" charset="0"/>
              </a:rPr>
              <a:t>Sexual exploitation</a:t>
            </a:r>
          </a:p>
          <a:p>
            <a:pPr marL="1200150" lvl="2" indent="-285750">
              <a:buFont typeface="Arial" panose="020B0604020202020204" pitchFamily="34" charset="0"/>
              <a:buChar char="•"/>
            </a:pPr>
            <a:r>
              <a:rPr lang="en-US" sz="1400" kern="100">
                <a:effectLst/>
                <a:latin typeface="Gotham Book"/>
                <a:ea typeface="Calibri" panose="020F0502020204030204" pitchFamily="34" charset="0"/>
                <a:cs typeface="Arial" panose="020B0604020202020204" pitchFamily="34" charset="0"/>
              </a:rPr>
              <a:t>Student quid pro quo</a:t>
            </a:r>
          </a:p>
          <a:p>
            <a:pPr marL="1200150" lvl="2" indent="-285750">
              <a:buFont typeface="Arial" panose="020B0604020202020204" pitchFamily="34" charset="0"/>
              <a:buChar char="•"/>
            </a:pPr>
            <a:r>
              <a:rPr lang="en-US" sz="1400" kern="100">
                <a:effectLst/>
                <a:latin typeface="Gotham Book"/>
                <a:ea typeface="Calibri" panose="020F0502020204030204" pitchFamily="34" charset="0"/>
                <a:cs typeface="Arial" panose="020B0604020202020204" pitchFamily="34" charset="0"/>
              </a:rPr>
              <a:t>Sex-based Harassment</a:t>
            </a:r>
          </a:p>
          <a:p>
            <a:pPr marL="1200150" lvl="2" indent="-285750">
              <a:buFont typeface="Arial" panose="020B0604020202020204" pitchFamily="34" charset="0"/>
              <a:buChar char="•"/>
            </a:pPr>
            <a:r>
              <a:rPr lang="en-US" sz="1400" kern="100">
                <a:latin typeface="Gotham Book"/>
                <a:ea typeface="Calibri" panose="020F0502020204030204" pitchFamily="34" charset="0"/>
                <a:cs typeface="Arial" panose="020B0604020202020204" pitchFamily="34" charset="0"/>
              </a:rPr>
              <a:t>Discrimination</a:t>
            </a:r>
          </a:p>
          <a:p>
            <a:pPr marL="1200150" lvl="2" indent="-285750">
              <a:buFont typeface="Arial" panose="020B0604020202020204" pitchFamily="34" charset="0"/>
              <a:buChar char="•"/>
            </a:pPr>
            <a:r>
              <a:rPr lang="en-US" sz="1400" kern="100">
                <a:effectLst/>
                <a:latin typeface="Gotham Book"/>
                <a:ea typeface="Calibri" panose="020F0502020204030204" pitchFamily="34" charset="0"/>
                <a:cs typeface="Arial" panose="020B0604020202020204" pitchFamily="34" charset="0"/>
              </a:rPr>
              <a:t>Retaliation</a:t>
            </a:r>
          </a:p>
          <a:p>
            <a:pPr marL="285750" indent="-285750">
              <a:buFont typeface="Arial" panose="020B0604020202020204" pitchFamily="34" charset="0"/>
              <a:buChar char="•"/>
            </a:pPr>
            <a:r>
              <a:rPr lang="en-US" sz="1400" kern="100">
                <a:effectLst/>
                <a:latin typeface="Gotham Book"/>
                <a:ea typeface="Calibri" panose="020F0502020204030204" pitchFamily="34" charset="0"/>
                <a:cs typeface="Arial" panose="020B0604020202020204" pitchFamily="34" charset="0"/>
              </a:rPr>
              <a:t>Then:</a:t>
            </a:r>
          </a:p>
          <a:p>
            <a:pPr marL="742950" lvl="1" indent="-285750">
              <a:buFont typeface="Arial" panose="020B0604020202020204" pitchFamily="34" charset="0"/>
              <a:buChar char="•"/>
            </a:pPr>
            <a:r>
              <a:rPr lang="en-US" sz="1400" kern="100">
                <a:latin typeface="Gotham Book"/>
                <a:ea typeface="Calibri" panose="020F0502020204030204" pitchFamily="34" charset="0"/>
                <a:cs typeface="Arial" panose="020B0604020202020204" pitchFamily="34" charset="0"/>
              </a:rPr>
              <a:t>2023 Sexual and Gender-Based Misconduct Policy (i.e. hearing with cross examination)</a:t>
            </a:r>
            <a:endParaRPr lang="en-US" sz="1400" kern="100">
              <a:effectLst/>
              <a:latin typeface="Gotham Book"/>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endParaRPr lang="en-US" sz="1400"/>
          </a:p>
          <a:p>
            <a:pPr marL="742950" lvl="1" indent="-285750">
              <a:buFont typeface="Arial" panose="020B0604020202020204" pitchFamily="34" charset="0"/>
              <a:buChar char="•"/>
            </a:pPr>
            <a:endParaRPr lang="en-US" sz="1400"/>
          </a:p>
        </p:txBody>
      </p:sp>
    </p:spTree>
    <p:extLst>
      <p:ext uri="{BB962C8B-B14F-4D97-AF65-F5344CB8AC3E}">
        <p14:creationId xmlns:p14="http://schemas.microsoft.com/office/powerpoint/2010/main" val="2923282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08BA14-2621-C5A9-1902-D617628E5F51}"/>
              </a:ext>
            </a:extLst>
          </p:cNvPr>
          <p:cNvSpPr txBox="1"/>
          <p:nvPr/>
        </p:nvSpPr>
        <p:spPr>
          <a:xfrm>
            <a:off x="0" y="230832"/>
            <a:ext cx="8958943" cy="1754326"/>
          </a:xfrm>
          <a:prstGeom prst="rect">
            <a:avLst/>
          </a:prstGeom>
          <a:noFill/>
        </p:spPr>
        <p:txBody>
          <a:bodyPr wrap="square">
            <a:spAutoFit/>
          </a:bodyPr>
          <a:lstStyle/>
          <a:p>
            <a:r>
              <a:rPr lang="en-US" sz="3600" b="1" cap="all">
                <a:solidFill>
                  <a:srgbClr val="00B050"/>
                </a:solidFill>
                <a:latin typeface="+mj-lt"/>
                <a:ea typeface="+mj-ea"/>
                <a:cs typeface="+mj-cs"/>
              </a:rPr>
              <a:t>Date/type of incident:</a:t>
            </a:r>
          </a:p>
          <a:p>
            <a:r>
              <a:rPr lang="en-US" sz="3600" b="1" cap="all">
                <a:solidFill>
                  <a:srgbClr val="00B050"/>
                </a:solidFill>
                <a:latin typeface="+mj-lt"/>
                <a:ea typeface="+mj-ea"/>
                <a:cs typeface="+mj-cs"/>
              </a:rPr>
              <a:t>If 2024 regulations go into effect</a:t>
            </a:r>
          </a:p>
        </p:txBody>
      </p:sp>
      <p:sp>
        <p:nvSpPr>
          <p:cNvPr id="2" name="TextBox 1">
            <a:extLst>
              <a:ext uri="{FF2B5EF4-FFF2-40B4-BE49-F238E27FC236}">
                <a16:creationId xmlns:a16="http://schemas.microsoft.com/office/drawing/2014/main" id="{69B95F98-0CBB-6C4E-422A-27C55C9D45E2}"/>
              </a:ext>
            </a:extLst>
          </p:cNvPr>
          <p:cNvSpPr txBox="1"/>
          <p:nvPr/>
        </p:nvSpPr>
        <p:spPr>
          <a:xfrm>
            <a:off x="631790" y="1985158"/>
            <a:ext cx="8327153" cy="2462213"/>
          </a:xfrm>
          <a:prstGeom prst="rect">
            <a:avLst/>
          </a:prstGeom>
          <a:noFill/>
        </p:spPr>
        <p:txBody>
          <a:bodyPr wrap="square" rtlCol="0">
            <a:spAutoFit/>
          </a:bodyPr>
          <a:lstStyle/>
          <a:p>
            <a:pPr marL="285750" indent="-285750">
              <a:buFont typeface="Arial" panose="020B0604020202020204" pitchFamily="34" charset="0"/>
              <a:buChar char="•"/>
            </a:pPr>
            <a:r>
              <a:rPr lang="en-US" sz="1400">
                <a:latin typeface="Gotham Book"/>
                <a:cs typeface="Arial" panose="020B0604020202020204" pitchFamily="34" charset="0"/>
              </a:rPr>
              <a:t>Date of incident- on or after date regulations go into effect:</a:t>
            </a:r>
          </a:p>
          <a:p>
            <a:pPr marL="742950" lvl="1" indent="-285750">
              <a:buFont typeface="Arial" panose="020B0604020202020204" pitchFamily="34" charset="0"/>
              <a:buChar char="•"/>
            </a:pPr>
            <a:r>
              <a:rPr lang="en-US" sz="1400" kern="100">
                <a:effectLst/>
                <a:latin typeface="Gotham Book"/>
                <a:ea typeface="Calibri" panose="020F0502020204030204" pitchFamily="34" charset="0"/>
                <a:cs typeface="Arial" panose="020B0604020202020204" pitchFamily="34" charset="0"/>
              </a:rPr>
              <a:t>2024 Sex</a:t>
            </a:r>
            <a:r>
              <a:rPr lang="en-US" sz="1400" kern="100">
                <a:latin typeface="Gotham Book"/>
                <a:ea typeface="Calibri" panose="020F0502020204030204" pitchFamily="34" charset="0"/>
                <a:cs typeface="Arial" panose="020B0604020202020204" pitchFamily="34" charset="0"/>
              </a:rPr>
              <a:t>-based Harassment and Discrimination Policy</a:t>
            </a:r>
          </a:p>
          <a:p>
            <a:pPr marL="742950" lvl="1" indent="-285750">
              <a:buFont typeface="Arial" panose="020B0604020202020204" pitchFamily="34" charset="0"/>
              <a:buChar char="•"/>
            </a:pPr>
            <a:endParaRPr lang="en-US" sz="1400" kern="100">
              <a:effectLst/>
              <a:latin typeface="Gotham Book"/>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1400" kern="100">
                <a:latin typeface="Gotham Book"/>
                <a:ea typeface="Calibri" panose="020F0502020204030204" pitchFamily="34" charset="0"/>
                <a:cs typeface="Arial" panose="020B0604020202020204" pitchFamily="34" charset="0"/>
              </a:rPr>
              <a:t>Date of incident- August 17, 2020- day before regulations go into effect</a:t>
            </a:r>
          </a:p>
          <a:p>
            <a:pPr marL="742950" lvl="1" indent="-285750">
              <a:buFont typeface="Arial" panose="020B0604020202020204" pitchFamily="34" charset="0"/>
              <a:buChar char="•"/>
            </a:pPr>
            <a:r>
              <a:rPr lang="en-US" sz="1400" kern="100">
                <a:latin typeface="Gotham Book"/>
                <a:ea typeface="Calibri" panose="020F0502020204030204" pitchFamily="34" charset="0"/>
                <a:cs typeface="Arial" panose="020B0604020202020204" pitchFamily="34" charset="0"/>
              </a:rPr>
              <a:t>2020 compliant regulations in effect at time of incident</a:t>
            </a:r>
          </a:p>
          <a:p>
            <a:pPr marL="742950" lvl="1" indent="-285750">
              <a:buFont typeface="Arial" panose="020B0604020202020204" pitchFamily="34" charset="0"/>
              <a:buChar char="•"/>
            </a:pPr>
            <a:endParaRPr lang="en-US" sz="1400" kern="100">
              <a:latin typeface="Gotham Book"/>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US" sz="1400" kern="100">
                <a:latin typeface="Gotham Book"/>
                <a:ea typeface="Calibri" panose="020F0502020204030204" pitchFamily="34" charset="0"/>
                <a:cs typeface="Arial" panose="020B0604020202020204" pitchFamily="34" charset="0"/>
              </a:rPr>
              <a:t>Date of incident- Prior to August 16, 2020</a:t>
            </a:r>
          </a:p>
          <a:p>
            <a:pPr marL="742950" lvl="1" indent="-285750">
              <a:buFont typeface="Arial" panose="020B0604020202020204" pitchFamily="34" charset="0"/>
              <a:buChar char="•"/>
            </a:pPr>
            <a:r>
              <a:rPr lang="en-US" sz="1400" kern="100">
                <a:latin typeface="Gotham Book"/>
                <a:ea typeface="Calibri" panose="020F0502020204030204" pitchFamily="34" charset="0"/>
                <a:cs typeface="Arial" panose="020B0604020202020204" pitchFamily="34" charset="0"/>
              </a:rPr>
              <a:t>Policy in place at time of incident</a:t>
            </a:r>
          </a:p>
          <a:p>
            <a:pPr marL="742950" lvl="1" indent="-285750">
              <a:buFont typeface="Arial" panose="020B0604020202020204" pitchFamily="34" charset="0"/>
              <a:buChar char="•"/>
            </a:pPr>
            <a:endParaRPr lang="en-US" sz="1400" kern="100">
              <a:effectLst/>
              <a:latin typeface="Gotham Book"/>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endParaRPr lang="en-US" sz="1400"/>
          </a:p>
          <a:p>
            <a:pPr marL="742950" lvl="1" indent="-285750">
              <a:buFont typeface="Arial" panose="020B0604020202020204" pitchFamily="34" charset="0"/>
              <a:buChar char="•"/>
            </a:pPr>
            <a:endParaRPr lang="en-US" sz="1400"/>
          </a:p>
        </p:txBody>
      </p:sp>
    </p:spTree>
    <p:extLst>
      <p:ext uri="{BB962C8B-B14F-4D97-AF65-F5344CB8AC3E}">
        <p14:creationId xmlns:p14="http://schemas.microsoft.com/office/powerpoint/2010/main" val="3523028180"/>
      </p:ext>
    </p:extLst>
  </p:cSld>
  <p:clrMapOvr>
    <a:masterClrMapping/>
  </p:clrMapOvr>
</p:sld>
</file>

<file path=ppt/theme/theme1.xml><?xml version="1.0" encoding="utf-8"?>
<a:theme xmlns:a="http://schemas.openxmlformats.org/drawingml/2006/main" name="Custom">
  <a:themeElements>
    <a:clrScheme name="Custom 9">
      <a:dk1>
        <a:sysClr val="windowText" lastClr="000000"/>
      </a:dk1>
      <a:lt1>
        <a:sysClr val="window" lastClr="FFFFFF"/>
      </a:lt1>
      <a:dk2>
        <a:srgbClr val="455F51"/>
      </a:dk2>
      <a:lt2>
        <a:srgbClr val="D8D8D8"/>
      </a:lt2>
      <a:accent1>
        <a:srgbClr val="00B050"/>
      </a:accent1>
      <a:accent2>
        <a:srgbClr val="0070C0"/>
      </a:accent2>
      <a:accent3>
        <a:srgbClr val="7030A0"/>
      </a:accent3>
      <a:accent4>
        <a:srgbClr val="029676"/>
      </a:accent4>
      <a:accent5>
        <a:srgbClr val="4AB5C4"/>
      </a:accent5>
      <a:accent6>
        <a:srgbClr val="0989B1"/>
      </a:accent6>
      <a:hlink>
        <a:srgbClr val="6B9F25"/>
      </a:hlink>
      <a:folHlink>
        <a:srgbClr val="BA6906"/>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732622e-2101-4405-8247-0b640b6dd2c8" xsi:nil="true"/>
    <lcf76f155ced4ddcb4097134ff3c332f xmlns="58ce94b1-ecb7-49e9-943a-608b6b0b9d09">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3313A16A14E5B488009DA0BABAFFC41" ma:contentTypeVersion="18" ma:contentTypeDescription="Create a new document." ma:contentTypeScope="" ma:versionID="dfea4677cc7b2870664f7cc1e28c8527">
  <xsd:schema xmlns:xsd="http://www.w3.org/2001/XMLSchema" xmlns:xs="http://www.w3.org/2001/XMLSchema" xmlns:p="http://schemas.microsoft.com/office/2006/metadata/properties" xmlns:ns2="58ce94b1-ecb7-49e9-943a-608b6b0b9d09" xmlns:ns3="6732622e-2101-4405-8247-0b640b6dd2c8" targetNamespace="http://schemas.microsoft.com/office/2006/metadata/properties" ma:root="true" ma:fieldsID="452d506fa76ddf07a5c94ca58ba88813" ns2:_="" ns3:_="">
    <xsd:import namespace="58ce94b1-ecb7-49e9-943a-608b6b0b9d09"/>
    <xsd:import namespace="6732622e-2101-4405-8247-0b640b6dd2c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ce94b1-ecb7-49e9-943a-608b6b0b9d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4" nillable="true" ma:displayName="Length (seconds)"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570c208-9045-4890-9406-2594c6b9c86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32622e-2101-4405-8247-0b640b6dd2c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cd34792-bb86-4078-932a-27975cd1b39e}" ma:internalName="TaxCatchAll" ma:showField="CatchAllData" ma:web="6732622e-2101-4405-8247-0b640b6dd2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2.xml><?xml version="1.0" encoding="utf-8"?>
<ds:datastoreItem xmlns:ds="http://schemas.openxmlformats.org/officeDocument/2006/customXml" ds:itemID="{BA719FA4-954C-4FA8-82CB-206659C3B826}">
  <ds:schemaRefs>
    <ds:schemaRef ds:uri="58ce94b1-ecb7-49e9-943a-608b6b0b9d09"/>
    <ds:schemaRef ds:uri="6732622e-2101-4405-8247-0b640b6dd2c8"/>
    <ds:schemaRef ds:uri="8d567198-f31a-4a9b-a8f8-9fbd8dd0922c"/>
    <ds:schemaRef ds:uri="ebe01f0d-2dc0-43e2-afc8-5f277b43695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026F0A6-EA52-4D2D-A0EE-4A20A59E8F4A}">
  <ds:schemaRefs>
    <ds:schemaRef ds:uri="58ce94b1-ecb7-49e9-943a-608b6b0b9d09"/>
    <ds:schemaRef ds:uri="6732622e-2101-4405-8247-0b640b6dd2c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{2C4DA14E-D400-441A-AEEE-5C98DD9D2C32}tf78438558_win32</Template>
  <Application>Microsoft Office PowerPoint</Application>
  <PresentationFormat>Widescreen</PresentationFormat>
  <Slides>40</Slides>
  <Notes>22</Notes>
  <HiddenSlides>0</HiddenSlide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Custom</vt:lpstr>
      <vt:lpstr>Hearing Panel Training</vt:lpstr>
      <vt:lpstr>agenda</vt:lpstr>
      <vt:lpstr>COMMUNITY BUILDING CIRCLE</vt:lpstr>
      <vt:lpstr>Title IX UPDATES related to your role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 Minimis Harm</vt:lpstr>
      <vt:lpstr>Grievance procedures- who can make a complaint</vt:lpstr>
      <vt:lpstr>PowerPoint Presentation</vt:lpstr>
      <vt:lpstr>PowerPoint Presentation</vt:lpstr>
      <vt:lpstr>PowerPoint Presentation</vt:lpstr>
      <vt:lpstr>PowerPoint Presentation</vt:lpstr>
      <vt:lpstr>106.45 v 106.46</vt:lpstr>
      <vt:lpstr>106.45 v 106.46</vt:lpstr>
      <vt:lpstr>Formal Resolution- NoIA</vt:lpstr>
      <vt:lpstr>Basic requirements for grievance procedures</vt:lpstr>
      <vt:lpstr>Investigation Process</vt:lpstr>
      <vt:lpstr>Evidentiary consideration</vt:lpstr>
      <vt:lpstr>Student involved complaint- Hearing</vt:lpstr>
      <vt:lpstr>Student involved complaint- Hearing</vt:lpstr>
      <vt:lpstr>Student involved complaint- Hearing</vt:lpstr>
      <vt:lpstr>Student involved complaint- Appeal</vt:lpstr>
      <vt:lpstr>counter complaints</vt:lpstr>
      <vt:lpstr>Tips for serving impartially</vt:lpstr>
      <vt:lpstr>Sexual and Gender-Based Misconduct Flow Chart</vt:lpstr>
      <vt:lpstr>PowerPoint Presentation</vt:lpstr>
      <vt:lpstr>Case study</vt:lpstr>
      <vt:lpstr>Case study</vt:lpstr>
      <vt:lpstr>Case study - Consent</vt:lpstr>
      <vt:lpstr>Suny training</vt:lpstr>
    </vt:vector>
  </TitlesOfParts>
  <Company>Loyola University Maryland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Title IX Advisor and Intake Officer Training</dc:title>
  <dc:subject/>
  <dc:creator>Melissa Lees</dc:creator>
  <cp:revision>1</cp:revision>
  <dcterms:created xsi:type="dcterms:W3CDTF">2024-08-12T02:46:11Z</dcterms:created>
  <dcterms:modified xsi:type="dcterms:W3CDTF">2024-10-18T18:59:18Z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da50fe2-ad8e-4b2e-b16c-4bb0954d6763_Enabled">
    <vt:lpwstr>true</vt:lpwstr>
  </property>
  <property fmtid="{D5CDD505-2E9C-101B-9397-08002B2CF9AE}" pid="3" name="MSIP_Label_6da50fe2-ad8e-4b2e-b16c-4bb0954d6763_SetDate">
    <vt:lpwstr>2024-08-12T03:09:21Z</vt:lpwstr>
  </property>
  <property fmtid="{D5CDD505-2E9C-101B-9397-08002B2CF9AE}" pid="4" name="MSIP_Label_6da50fe2-ad8e-4b2e-b16c-4bb0954d6763_Method">
    <vt:lpwstr>Standard</vt:lpwstr>
  </property>
  <property fmtid="{D5CDD505-2E9C-101B-9397-08002B2CF9AE}" pid="5" name="MSIP_Label_6da50fe2-ad8e-4b2e-b16c-4bb0954d6763_Name">
    <vt:lpwstr>Internal</vt:lpwstr>
  </property>
  <property fmtid="{D5CDD505-2E9C-101B-9397-08002B2CF9AE}" pid="6" name="MSIP_Label_6da50fe2-ad8e-4b2e-b16c-4bb0954d6763_SiteId">
    <vt:lpwstr>30ae0a8f-3cdf-44fd-af34-278bf639b85d</vt:lpwstr>
  </property>
  <property fmtid="{D5CDD505-2E9C-101B-9397-08002B2CF9AE}" pid="7" name="MSIP_Label_6da50fe2-ad8e-4b2e-b16c-4bb0954d6763_ActionId">
    <vt:lpwstr>20545761-3377-4e4a-846b-d2309c1ee839</vt:lpwstr>
  </property>
  <property fmtid="{D5CDD505-2E9C-101B-9397-08002B2CF9AE}" pid="8" name="MSIP_Label_6da50fe2-ad8e-4b2e-b16c-4bb0954d6763_ContentBits">
    <vt:lpwstr>2</vt:lpwstr>
  </property>
  <property fmtid="{D5CDD505-2E9C-101B-9397-08002B2CF9AE}" pid="9" name="ClassificationContentMarkingFooterLocations">
    <vt:lpwstr>Custom:5</vt:lpwstr>
  </property>
  <property fmtid="{D5CDD505-2E9C-101B-9397-08002B2CF9AE}" pid="10" name="ClassificationContentMarkingFooterText">
    <vt:lpwstr>Loyola University Maryland Internal Use Only</vt:lpwstr>
  </property>
  <property fmtid="{D5CDD505-2E9C-101B-9397-08002B2CF9AE}" pid="11" name="ContentTypeId">
    <vt:lpwstr>0x01010043313A16A14E5B488009DA0BABAFFC41</vt:lpwstr>
  </property>
  <property fmtid="{D5CDD505-2E9C-101B-9397-08002B2CF9AE}" pid="12" name="MediaServiceImageTags">
    <vt:lpwstr/>
  </property>
</Properties>
</file>