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11.xml" ContentType="application/vnd.openxmlformats-officedocument.presentationml.tag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webextensions/webextension5.xml" ContentType="application/vnd.ms-office.webextension+xml"/>
  <Override PartName="/ppt/notesSlides/notesSlide1.xml" ContentType="application/vnd.openxmlformats-officedocument.presentationml.notesSlide+xml"/>
  <Override PartName="/ppt/webextensions/webextension6.xml" ContentType="application/vnd.ms-office.webextension+xml"/>
  <Override PartName="/ppt/webextensions/webextension7.xml" ContentType="application/vnd.ms-office.webextension+xml"/>
  <Override PartName="/ppt/webextensions/webextension8.xml" ContentType="application/vnd.ms-office.webextension+xml"/>
  <Override PartName="/ppt/webextensions/webextension9.xml" ContentType="application/vnd.ms-office.webextension+xml"/>
  <Override PartName="/ppt/webextensions/webextension10.xml" ContentType="application/vnd.ms-office.webextension+xml"/>
  <Override PartName="/ppt/webextensions/webextension11.xml" ContentType="application/vnd.ms-office.webextension+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3" r:id="rId5"/>
  </p:sldMasterIdLst>
  <p:notesMasterIdLst>
    <p:notesMasterId r:id="rId60"/>
  </p:notesMasterIdLst>
  <p:handoutMasterIdLst>
    <p:handoutMasterId r:id="rId61"/>
  </p:handoutMasterIdLst>
  <p:sldIdLst>
    <p:sldId id="256" r:id="rId6"/>
    <p:sldId id="258" r:id="rId7"/>
    <p:sldId id="257" r:id="rId8"/>
    <p:sldId id="259" r:id="rId9"/>
    <p:sldId id="260" r:id="rId10"/>
    <p:sldId id="261" r:id="rId11"/>
    <p:sldId id="262" r:id="rId12"/>
    <p:sldId id="263" r:id="rId13"/>
    <p:sldId id="264" r:id="rId14"/>
    <p:sldId id="2147374563" r:id="rId15"/>
    <p:sldId id="2147374566" r:id="rId16"/>
    <p:sldId id="2147374585" r:id="rId17"/>
    <p:sldId id="2147374601" r:id="rId18"/>
    <p:sldId id="2147374570" r:id="rId19"/>
    <p:sldId id="2147374571" r:id="rId20"/>
    <p:sldId id="2147374572" r:id="rId21"/>
    <p:sldId id="2147374567" r:id="rId22"/>
    <p:sldId id="2147374613" r:id="rId23"/>
    <p:sldId id="2147374568" r:id="rId24"/>
    <p:sldId id="2147374614" r:id="rId25"/>
    <p:sldId id="1753" r:id="rId26"/>
    <p:sldId id="2147374573" r:id="rId27"/>
    <p:sldId id="2147374574" r:id="rId28"/>
    <p:sldId id="2147374569" r:id="rId29"/>
    <p:sldId id="2147374603" r:id="rId30"/>
    <p:sldId id="2147374575" r:id="rId31"/>
    <p:sldId id="2147374577" r:id="rId32"/>
    <p:sldId id="2147374578" r:id="rId33"/>
    <p:sldId id="2147374583" r:id="rId34"/>
    <p:sldId id="2147374615" r:id="rId35"/>
    <p:sldId id="2147374582" r:id="rId36"/>
    <p:sldId id="2147374579" r:id="rId37"/>
    <p:sldId id="2147374608" r:id="rId38"/>
    <p:sldId id="2147374580" r:id="rId39"/>
    <p:sldId id="2147374581" r:id="rId40"/>
    <p:sldId id="2147374584" r:id="rId41"/>
    <p:sldId id="2147374609" r:id="rId42"/>
    <p:sldId id="2147374586" r:id="rId43"/>
    <p:sldId id="2147374587" r:id="rId44"/>
    <p:sldId id="2147374588" r:id="rId45"/>
    <p:sldId id="2147374589" r:id="rId46"/>
    <p:sldId id="2147374590" r:id="rId47"/>
    <p:sldId id="2147374591" r:id="rId48"/>
    <p:sldId id="2147374611" r:id="rId49"/>
    <p:sldId id="2147374592" r:id="rId50"/>
    <p:sldId id="2147374593" r:id="rId51"/>
    <p:sldId id="2147374594" r:id="rId52"/>
    <p:sldId id="2147374595" r:id="rId53"/>
    <p:sldId id="2147374612" r:id="rId54"/>
    <p:sldId id="2147374596" r:id="rId55"/>
    <p:sldId id="2147374597" r:id="rId56"/>
    <p:sldId id="2147374598" r:id="rId57"/>
    <p:sldId id="2147374599" r:id="rId58"/>
    <p:sldId id="2147374600" r:id="rId59"/>
  </p:sldIdLst>
  <p:sldSz cx="12192000" cy="6858000"/>
  <p:notesSz cx="6858000" cy="9144000"/>
  <p:custDataLst>
    <p:tags r:id="rId6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3386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795931-B200-413B-B842-CD26FACFA2E0}" v="24" dt="2026-08-13T17:06:31.395"/>
    <p1510:client id="{6D83D389-4EF3-DCDA-2A8A-249F65AF56A9}" v="10" dt="2026-08-13T10:17:55.033"/>
    <p1510:client id="{B11057F8-802D-432E-A5B6-84F24EB1A383}" v="68" dt="2026-08-12T22:34:39.4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handoutMaster" Target="handoutMasters/handoutMaster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71A1312-7E27-03E6-21B0-9C31E66F5B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201F10C-FCF0-1BB0-B3FA-34BE4979693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7696E3C-4B82-414A-AC77-A5BAC5304490}" type="datetimeFigureOut">
              <a:rPr lang="en-US" smtClean="0"/>
              <a:t>9/17/2026</a:t>
            </a:fld>
            <a:endParaRPr lang="en-US"/>
          </a:p>
        </p:txBody>
      </p:sp>
      <p:sp>
        <p:nvSpPr>
          <p:cNvPr id="4" name="Footer Placeholder 3">
            <a:extLst>
              <a:ext uri="{FF2B5EF4-FFF2-40B4-BE49-F238E27FC236}">
                <a16:creationId xmlns:a16="http://schemas.microsoft.com/office/drawing/2014/main" id="{0442FC3D-D82C-19C0-5A9B-5967974E1DD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EA15DED-4137-BC68-EC3F-0D7067B6450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A550C7C-69BA-47ED-8BB2-1CE09420BCD9}" type="slidenum">
              <a:rPr lang="en-US" smtClean="0"/>
              <a:t>‹#›</a:t>
            </a:fld>
            <a:endParaRPr lang="en-US"/>
          </a:p>
        </p:txBody>
      </p:sp>
    </p:spTree>
    <p:extLst>
      <p:ext uri="{BB962C8B-B14F-4D97-AF65-F5344CB8AC3E}">
        <p14:creationId xmlns:p14="http://schemas.microsoft.com/office/powerpoint/2010/main" val="33010171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A45F19-6BBD-458E-B750-067C6B6BE352}"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202526-C6FD-4F4B-90EB-1A0E84FF5614}" type="slidenum">
              <a:rPr lang="en-US" smtClean="0"/>
              <a:t>‹#›</a:t>
            </a:fld>
            <a:endParaRPr lang="en-US"/>
          </a:p>
        </p:txBody>
      </p:sp>
    </p:spTree>
    <p:extLst>
      <p:ext uri="{BB962C8B-B14F-4D97-AF65-F5344CB8AC3E}">
        <p14:creationId xmlns:p14="http://schemas.microsoft.com/office/powerpoint/2010/main" val="2615438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03B01-37B8-D3C4-EF7C-9706F5D3E7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05762A-B602-B9D5-8A45-02D9C3DFE1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7E55C5-86F2-EC0E-3160-26E6B6C57C1B}"/>
              </a:ext>
            </a:extLst>
          </p:cNvPr>
          <p:cNvSpPr>
            <a:spLocks noGrp="1"/>
          </p:cNvSpPr>
          <p:nvPr>
            <p:ph type="body" idx="1"/>
          </p:nvPr>
        </p:nvSpPr>
        <p:spPr/>
        <p:txBody>
          <a:bodyPr/>
          <a:lstStyle/>
          <a:p>
            <a:r>
              <a:rPr lang="en-US" sz="1200">
                <a:solidFill>
                  <a:srgbClr val="000000"/>
                </a:solidFill>
                <a:latin typeface="Gotham" pitchFamily="50" charset="0"/>
              </a:rPr>
              <a:t>Ryan</a:t>
            </a:r>
          </a:p>
          <a:p>
            <a:endParaRPr lang="en-US"/>
          </a:p>
        </p:txBody>
      </p:sp>
      <p:sp>
        <p:nvSpPr>
          <p:cNvPr id="4" name="Slide Number Placeholder 3">
            <a:extLst>
              <a:ext uri="{FF2B5EF4-FFF2-40B4-BE49-F238E27FC236}">
                <a16:creationId xmlns:a16="http://schemas.microsoft.com/office/drawing/2014/main" id="{50E906E1-FA1C-613C-3796-CCEAB86051F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990E6D-1B5B-45DC-9208-593BDE27948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102472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72914-7BB6-9B6E-A3A9-616AB1507751}"/>
              </a:ext>
            </a:extLst>
          </p:cNvPr>
          <p:cNvSpPr>
            <a:spLocks noGrp="1"/>
          </p:cNvSpPr>
          <p:nvPr>
            <p:ph type="ctrTitle" hasCustomPrompt="1"/>
          </p:nvPr>
        </p:nvSpPr>
        <p:spPr>
          <a:xfrm>
            <a:off x="1524000" y="1122363"/>
            <a:ext cx="9144000" cy="2387600"/>
          </a:xfrm>
          <a:prstGeom prst="rect">
            <a:avLst/>
          </a:prstGeom>
        </p:spPr>
        <p:txBody>
          <a:bodyPr anchor="b"/>
          <a:lstStyle>
            <a:lvl1pPr algn="ctr">
              <a:defRPr sz="6000"/>
            </a:lvl1pPr>
          </a:lstStyle>
          <a:p>
            <a:r>
              <a:rPr lang="en-US">
                <a:solidFill>
                  <a:srgbClr val="033867"/>
                </a:solidFill>
                <a:latin typeface="Gotham Bold" pitchFamily="50" charset="0"/>
              </a:rPr>
              <a:t>Title of </a:t>
            </a:r>
            <a:r>
              <a:rPr lang="en-US" err="1">
                <a:solidFill>
                  <a:srgbClr val="033867"/>
                </a:solidFill>
                <a:latin typeface="Gotham Bold" pitchFamily="50" charset="0"/>
              </a:rPr>
              <a:t>Live@Distance</a:t>
            </a:r>
            <a:br>
              <a:rPr lang="en-US">
                <a:solidFill>
                  <a:srgbClr val="033867"/>
                </a:solidFill>
                <a:latin typeface="Gotham Bold" pitchFamily="50" charset="0"/>
              </a:rPr>
            </a:br>
            <a:r>
              <a:rPr lang="en-US">
                <a:solidFill>
                  <a:srgbClr val="033867"/>
                </a:solidFill>
                <a:latin typeface="Gotham Bold" pitchFamily="50" charset="0"/>
              </a:rPr>
              <a:t>Date of Training</a:t>
            </a:r>
            <a:br>
              <a:rPr lang="en-US">
                <a:solidFill>
                  <a:srgbClr val="033867"/>
                </a:solidFill>
                <a:latin typeface="Gotham Bold" pitchFamily="50" charset="0"/>
              </a:rPr>
            </a:br>
            <a:endParaRPr lang="en-US"/>
          </a:p>
        </p:txBody>
      </p:sp>
      <p:sp>
        <p:nvSpPr>
          <p:cNvPr id="12" name="Half Frame 11">
            <a:extLst>
              <a:ext uri="{FF2B5EF4-FFF2-40B4-BE49-F238E27FC236}">
                <a16:creationId xmlns:a16="http://schemas.microsoft.com/office/drawing/2014/main" id="{81A0775C-ACDB-ED1A-EEB6-75B00A56DE01}"/>
              </a:ext>
            </a:extLst>
          </p:cNvPr>
          <p:cNvSpPr/>
          <p:nvPr userDrawn="1"/>
        </p:nvSpPr>
        <p:spPr>
          <a:xfrm>
            <a:off x="0" y="0"/>
            <a:ext cx="12192000" cy="6858000"/>
          </a:xfrm>
          <a:prstGeom prst="halfFrame">
            <a:avLst>
              <a:gd name="adj1" fmla="val 4999"/>
              <a:gd name="adj2" fmla="val 10694"/>
            </a:avLst>
          </a:prstGeom>
          <a:solidFill>
            <a:srgbClr val="03386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Half Frame 13">
            <a:extLst>
              <a:ext uri="{FF2B5EF4-FFF2-40B4-BE49-F238E27FC236}">
                <a16:creationId xmlns:a16="http://schemas.microsoft.com/office/drawing/2014/main" id="{90444D1D-44F9-7C12-4B91-FBC0E489AF66}"/>
              </a:ext>
            </a:extLst>
          </p:cNvPr>
          <p:cNvSpPr/>
          <p:nvPr userDrawn="1"/>
        </p:nvSpPr>
        <p:spPr>
          <a:xfrm rot="10800000">
            <a:off x="0" y="0"/>
            <a:ext cx="12192000" cy="6858000"/>
          </a:xfrm>
          <a:prstGeom prst="halfFrame">
            <a:avLst>
              <a:gd name="adj1" fmla="val 5694"/>
              <a:gd name="adj2" fmla="val 8889"/>
            </a:avLst>
          </a:prstGeom>
          <a:solidFill>
            <a:srgbClr val="FFBD5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TextBox 16">
            <a:extLst>
              <a:ext uri="{FF2B5EF4-FFF2-40B4-BE49-F238E27FC236}">
                <a16:creationId xmlns:a16="http://schemas.microsoft.com/office/drawing/2014/main" id="{EFBC7661-153B-EAF3-0C3B-982DA3AD1EA1}"/>
              </a:ext>
            </a:extLst>
          </p:cNvPr>
          <p:cNvSpPr txBox="1"/>
          <p:nvPr userDrawn="1"/>
        </p:nvSpPr>
        <p:spPr>
          <a:xfrm>
            <a:off x="3014662" y="5562547"/>
            <a:ext cx="6162675" cy="523220"/>
          </a:xfrm>
          <a:prstGeom prst="rect">
            <a:avLst/>
          </a:prstGeom>
          <a:noFill/>
        </p:spPr>
        <p:txBody>
          <a:bodyPr wrap="square">
            <a:spAutoFit/>
          </a:bodyPr>
          <a:lstStyle/>
          <a:p>
            <a:pPr algn="ctr"/>
            <a:r>
              <a:rPr lang="en-US" sz="2800">
                <a:solidFill>
                  <a:srgbClr val="033867"/>
                </a:solidFill>
                <a:latin typeface="Gotham Bold" pitchFamily="50" charset="0"/>
              </a:rPr>
              <a:t>SUNY Student Conduct Institute</a:t>
            </a:r>
          </a:p>
        </p:txBody>
      </p:sp>
      <p:pic>
        <p:nvPicPr>
          <p:cNvPr id="19" name="Picture 18">
            <a:extLst>
              <a:ext uri="{FF2B5EF4-FFF2-40B4-BE49-F238E27FC236}">
                <a16:creationId xmlns:a16="http://schemas.microsoft.com/office/drawing/2014/main" id="{A2726A2F-ED05-D797-26C3-A0398339807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66891" y="5505389"/>
            <a:ext cx="4058216" cy="38105"/>
          </a:xfrm>
          <a:prstGeom prst="rect">
            <a:avLst/>
          </a:prstGeom>
        </p:spPr>
      </p:pic>
    </p:spTree>
    <p:custDataLst>
      <p:tags r:id="rId1"/>
    </p:custDataLst>
    <p:extLst>
      <p:ext uri="{BB962C8B-B14F-4D97-AF65-F5344CB8AC3E}">
        <p14:creationId xmlns:p14="http://schemas.microsoft.com/office/powerpoint/2010/main" val="3251859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F267FE6-94E0-04EB-7D7B-C6D6DC4CE1E8}"/>
              </a:ext>
            </a:extLst>
          </p:cNvPr>
          <p:cNvSpPr txBox="1"/>
          <p:nvPr userDrawn="1"/>
        </p:nvSpPr>
        <p:spPr>
          <a:xfrm>
            <a:off x="2076450" y="2006590"/>
            <a:ext cx="8039100" cy="3170099"/>
          </a:xfrm>
          <a:prstGeom prst="rect">
            <a:avLst/>
          </a:prstGeom>
          <a:noFill/>
        </p:spPr>
        <p:txBody>
          <a:bodyPr wrap="square">
            <a:spAutoFit/>
          </a:bodyPr>
          <a:lstStyle/>
          <a:p>
            <a:r>
              <a:rPr lang="en-US" sz="2000">
                <a:solidFill>
                  <a:srgbClr val="033867"/>
                </a:solidFill>
                <a:latin typeface="Open Sans" pitchFamily="2" charset="0"/>
              </a:rPr>
              <a:t>This presentation shall not constitute legal advice, nor create an attorney-client relationship. This presentation is for informational purposes only.​</a:t>
            </a:r>
          </a:p>
          <a:p>
            <a:endParaRPr lang="en-US" sz="2000">
              <a:solidFill>
                <a:srgbClr val="033867"/>
              </a:solidFill>
              <a:latin typeface="Open Sans" pitchFamily="2" charset="0"/>
            </a:endParaRPr>
          </a:p>
          <a:p>
            <a:r>
              <a:rPr lang="en-US" sz="2000">
                <a:solidFill>
                  <a:srgbClr val="033867"/>
                </a:solidFill>
                <a:latin typeface="Open Sans" pitchFamily="2" charset="0"/>
              </a:rPr>
              <a:t>​</a:t>
            </a:r>
          </a:p>
          <a:p>
            <a:r>
              <a:rPr lang="en-US" sz="2000">
                <a:solidFill>
                  <a:srgbClr val="033867"/>
                </a:solidFill>
                <a:latin typeface="Open Sans" pitchFamily="2" charset="0"/>
              </a:rPr>
              <a:t>If you have any specific legal questions or require legal advice for specific situations, please contact or refer to your institutional, general, or outside counsel.​</a:t>
            </a:r>
          </a:p>
          <a:p>
            <a:endParaRPr lang="en-US" sz="2000">
              <a:solidFill>
                <a:srgbClr val="033867"/>
              </a:solidFill>
              <a:latin typeface="Open Sans" pitchFamily="2" charset="0"/>
            </a:endParaRPr>
          </a:p>
          <a:p>
            <a:r>
              <a:rPr lang="en-US" sz="2000">
                <a:solidFill>
                  <a:srgbClr val="033867"/>
                </a:solidFill>
                <a:latin typeface="Open Sans" pitchFamily="2" charset="0"/>
              </a:rPr>
              <a:t>​</a:t>
            </a:r>
            <a:endParaRPr lang="en-US" sz="900">
              <a:solidFill>
                <a:prstClr val="black"/>
              </a:solidFill>
              <a:latin typeface="Microsoft Sans Serif" panose="020B0604020202020204" pitchFamily="34" charset="0"/>
            </a:endParaRPr>
          </a:p>
        </p:txBody>
      </p:sp>
      <p:sp>
        <p:nvSpPr>
          <p:cNvPr id="8" name="Title 7">
            <a:extLst>
              <a:ext uri="{FF2B5EF4-FFF2-40B4-BE49-F238E27FC236}">
                <a16:creationId xmlns:a16="http://schemas.microsoft.com/office/drawing/2014/main" id="{AEA35D1E-7272-480B-B236-03BB0D78B1AB}"/>
              </a:ext>
            </a:extLst>
          </p:cNvPr>
          <p:cNvSpPr>
            <a:spLocks noGrp="1"/>
          </p:cNvSpPr>
          <p:nvPr>
            <p:ph type="title" hasCustomPrompt="1"/>
          </p:nvPr>
        </p:nvSpPr>
        <p:spPr>
          <a:xfrm>
            <a:off x="838200" y="365125"/>
            <a:ext cx="10515600" cy="1325563"/>
          </a:xfrm>
          <a:prstGeom prst="rect">
            <a:avLst/>
          </a:prstGeom>
        </p:spPr>
        <p:txBody>
          <a:bodyPr/>
          <a:lstStyle>
            <a:lvl1pPr>
              <a:defRPr baseline="0">
                <a:solidFill>
                  <a:srgbClr val="033867"/>
                </a:solidFill>
              </a:defRPr>
            </a:lvl1pPr>
          </a:lstStyle>
          <a:p>
            <a:r>
              <a:rPr lang="en-US"/>
              <a:t>Disclaimer</a:t>
            </a:r>
          </a:p>
        </p:txBody>
      </p:sp>
    </p:spTree>
    <p:custDataLst>
      <p:tags r:id="rId1"/>
    </p:custDataLst>
    <p:extLst>
      <p:ext uri="{BB962C8B-B14F-4D97-AF65-F5344CB8AC3E}">
        <p14:creationId xmlns:p14="http://schemas.microsoft.com/office/powerpoint/2010/main" val="1733290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E90E4-9593-CBAD-B0A6-F514627776B0}"/>
              </a:ext>
            </a:extLst>
          </p:cNvPr>
          <p:cNvSpPr>
            <a:spLocks noGrp="1"/>
          </p:cNvSpPr>
          <p:nvPr>
            <p:ph type="title"/>
          </p:nvPr>
        </p:nvSpPr>
        <p:spPr>
          <a:xfrm>
            <a:off x="838200" y="365125"/>
            <a:ext cx="10515600" cy="1325563"/>
          </a:xfrm>
          <a:prstGeom prst="rect">
            <a:avLst/>
          </a:prstGeom>
        </p:spPr>
        <p:txBody>
          <a:bodyPr/>
          <a:lstStyle>
            <a:lvl1pPr>
              <a:defRPr>
                <a:solidFill>
                  <a:srgbClr val="033867"/>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2578EFC-DBC8-082E-1B28-826146F045AB}"/>
              </a:ext>
            </a:extLst>
          </p:cNvPr>
          <p:cNvSpPr>
            <a:spLocks noGrp="1"/>
          </p:cNvSpPr>
          <p:nvPr>
            <p:ph sz="half" idx="1"/>
          </p:nvPr>
        </p:nvSpPr>
        <p:spPr>
          <a:xfrm>
            <a:off x="838200" y="1825625"/>
            <a:ext cx="5181600" cy="4351338"/>
          </a:xfrm>
          <a:prstGeom prst="rect">
            <a:avLst/>
          </a:prstGeom>
        </p:spPr>
        <p:txBody>
          <a:bodyPr/>
          <a:lstStyle>
            <a:lvl1pPr>
              <a:defRPr>
                <a:solidFill>
                  <a:srgbClr val="033867"/>
                </a:solidFill>
              </a:defRPr>
            </a:lvl1pPr>
            <a:lvl2pPr>
              <a:defRPr>
                <a:solidFill>
                  <a:srgbClr val="033867"/>
                </a:solidFill>
              </a:defRPr>
            </a:lvl2pPr>
            <a:lvl3pPr>
              <a:defRPr>
                <a:solidFill>
                  <a:srgbClr val="033867"/>
                </a:solidFill>
              </a:defRPr>
            </a:lvl3pPr>
            <a:lvl4pPr>
              <a:defRPr>
                <a:solidFill>
                  <a:srgbClr val="033867"/>
                </a:solidFill>
              </a:defRPr>
            </a:lvl4pPr>
            <a:lvl5pPr>
              <a:defRPr>
                <a:solidFill>
                  <a:srgbClr val="03386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BFDE527-2CF7-EF56-A57B-66910845E662}"/>
              </a:ext>
            </a:extLst>
          </p:cNvPr>
          <p:cNvSpPr>
            <a:spLocks noGrp="1"/>
          </p:cNvSpPr>
          <p:nvPr>
            <p:ph sz="half" idx="2"/>
          </p:nvPr>
        </p:nvSpPr>
        <p:spPr>
          <a:xfrm>
            <a:off x="6172200" y="1825625"/>
            <a:ext cx="5181600" cy="4351338"/>
          </a:xfrm>
          <a:prstGeom prst="rect">
            <a:avLst/>
          </a:prstGeom>
        </p:spPr>
        <p:txBody>
          <a:bodyPr/>
          <a:lstStyle>
            <a:lvl1pPr>
              <a:defRPr>
                <a:solidFill>
                  <a:srgbClr val="033867"/>
                </a:solidFill>
              </a:defRPr>
            </a:lvl1pPr>
            <a:lvl2pPr>
              <a:defRPr>
                <a:solidFill>
                  <a:srgbClr val="033867"/>
                </a:solidFill>
              </a:defRPr>
            </a:lvl2pPr>
            <a:lvl3pPr>
              <a:defRPr>
                <a:solidFill>
                  <a:srgbClr val="033867"/>
                </a:solidFill>
              </a:defRPr>
            </a:lvl3pPr>
            <a:lvl4pPr>
              <a:defRPr>
                <a:solidFill>
                  <a:srgbClr val="033867"/>
                </a:solidFill>
              </a:defRPr>
            </a:lvl4pPr>
            <a:lvl5pPr>
              <a:defRPr>
                <a:solidFill>
                  <a:srgbClr val="03386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CB4EB1AA-70C9-C59E-AC58-D486BD58F594}"/>
              </a:ext>
            </a:extLst>
          </p:cNvPr>
          <p:cNvSpPr>
            <a:spLocks noGrp="1"/>
          </p:cNvSpPr>
          <p:nvPr>
            <p:ph type="sldNum" sz="quarter" idx="12"/>
          </p:nvPr>
        </p:nvSpPr>
        <p:spPr>
          <a:xfrm>
            <a:off x="8610600" y="6356350"/>
            <a:ext cx="2743200" cy="365125"/>
          </a:xfrm>
          <a:prstGeom prst="rect">
            <a:avLst/>
          </a:prstGeom>
        </p:spPr>
        <p:txBody>
          <a:bodyPr/>
          <a:lstStyle/>
          <a:p>
            <a:fld id="{11E0410B-9767-4008-80E2-AFAC1552DA57}" type="slidenum">
              <a:rPr lang="en-US" smtClean="0"/>
              <a:t>‹#›</a:t>
            </a:fld>
            <a:endParaRPr lang="en-US"/>
          </a:p>
        </p:txBody>
      </p:sp>
    </p:spTree>
    <p:custDataLst>
      <p:tags r:id="rId1"/>
    </p:custDataLst>
    <p:extLst>
      <p:ext uri="{BB962C8B-B14F-4D97-AF65-F5344CB8AC3E}">
        <p14:creationId xmlns:p14="http://schemas.microsoft.com/office/powerpoint/2010/main" val="1558866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C0110-206E-E1B4-4C9F-E46311657BD2}"/>
              </a:ext>
            </a:extLst>
          </p:cNvPr>
          <p:cNvSpPr>
            <a:spLocks noGrp="1"/>
          </p:cNvSpPr>
          <p:nvPr>
            <p:ph type="title"/>
          </p:nvPr>
        </p:nvSpPr>
        <p:spPr>
          <a:xfrm>
            <a:off x="839788" y="365125"/>
            <a:ext cx="10515600" cy="1325563"/>
          </a:xfrm>
          <a:prstGeom prst="rect">
            <a:avLst/>
          </a:prstGeom>
        </p:spPr>
        <p:txBody>
          <a:bodyPr/>
          <a:lstStyle>
            <a:lvl1pPr>
              <a:defRPr>
                <a:solidFill>
                  <a:srgbClr val="033867"/>
                </a:solidFill>
              </a:defRPr>
            </a:lvl1pPr>
          </a:lstStyle>
          <a:p>
            <a:r>
              <a:rPr lang="en-US"/>
              <a:t>Click to edit Master title style</a:t>
            </a:r>
          </a:p>
        </p:txBody>
      </p:sp>
      <p:sp>
        <p:nvSpPr>
          <p:cNvPr id="3" name="Text Placeholder 2">
            <a:extLst>
              <a:ext uri="{FF2B5EF4-FFF2-40B4-BE49-F238E27FC236}">
                <a16:creationId xmlns:a16="http://schemas.microsoft.com/office/drawing/2014/main" id="{AA282E3E-C8D5-8499-4982-57062C6161AD}"/>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solidFill>
                  <a:srgbClr val="033867"/>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6CD44F7-8CB2-9CCD-4EFE-F1DE174C1A54}"/>
              </a:ext>
            </a:extLst>
          </p:cNvPr>
          <p:cNvSpPr>
            <a:spLocks noGrp="1"/>
          </p:cNvSpPr>
          <p:nvPr>
            <p:ph sz="half" idx="2"/>
          </p:nvPr>
        </p:nvSpPr>
        <p:spPr>
          <a:xfrm>
            <a:off x="839788" y="2505075"/>
            <a:ext cx="5157787" cy="3684588"/>
          </a:xfrm>
          <a:prstGeom prst="rect">
            <a:avLst/>
          </a:prstGeom>
        </p:spPr>
        <p:txBody>
          <a:bodyPr/>
          <a:lstStyle>
            <a:lvl1pPr>
              <a:defRPr>
                <a:solidFill>
                  <a:srgbClr val="033867"/>
                </a:solidFill>
              </a:defRPr>
            </a:lvl1pPr>
            <a:lvl2pPr>
              <a:defRPr>
                <a:solidFill>
                  <a:srgbClr val="033867"/>
                </a:solidFill>
              </a:defRPr>
            </a:lvl2pPr>
            <a:lvl3pPr>
              <a:defRPr>
                <a:solidFill>
                  <a:srgbClr val="033867"/>
                </a:solidFill>
              </a:defRPr>
            </a:lvl3pPr>
            <a:lvl4pPr>
              <a:defRPr>
                <a:solidFill>
                  <a:srgbClr val="033867"/>
                </a:solidFill>
              </a:defRPr>
            </a:lvl4pPr>
            <a:lvl5pPr>
              <a:defRPr>
                <a:solidFill>
                  <a:srgbClr val="03386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586E40-6508-4474-7334-9478618927CF}"/>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solidFill>
                  <a:srgbClr val="033867"/>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CB85CE-B992-44ED-4F56-D5CA01AA63A6}"/>
              </a:ext>
            </a:extLst>
          </p:cNvPr>
          <p:cNvSpPr>
            <a:spLocks noGrp="1"/>
          </p:cNvSpPr>
          <p:nvPr>
            <p:ph sz="quarter" idx="4"/>
          </p:nvPr>
        </p:nvSpPr>
        <p:spPr>
          <a:xfrm>
            <a:off x="6172200" y="2505075"/>
            <a:ext cx="5183188" cy="3684588"/>
          </a:xfrm>
          <a:prstGeom prst="rect">
            <a:avLst/>
          </a:prstGeom>
        </p:spPr>
        <p:txBody>
          <a:bodyPr/>
          <a:lstStyle>
            <a:lvl1pPr>
              <a:defRPr>
                <a:solidFill>
                  <a:srgbClr val="033867"/>
                </a:solidFill>
              </a:defRPr>
            </a:lvl1pPr>
            <a:lvl2pPr>
              <a:defRPr>
                <a:solidFill>
                  <a:srgbClr val="033867"/>
                </a:solidFill>
              </a:defRPr>
            </a:lvl2pPr>
            <a:lvl3pPr>
              <a:defRPr>
                <a:solidFill>
                  <a:srgbClr val="033867"/>
                </a:solidFill>
              </a:defRPr>
            </a:lvl3pPr>
            <a:lvl4pPr>
              <a:defRPr>
                <a:solidFill>
                  <a:srgbClr val="033867"/>
                </a:solidFill>
              </a:defRPr>
            </a:lvl4pPr>
            <a:lvl5pPr>
              <a:defRPr>
                <a:solidFill>
                  <a:srgbClr val="03386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E6BBCC67-54B0-EDA0-75F2-07C7054D413B}"/>
              </a:ext>
            </a:extLst>
          </p:cNvPr>
          <p:cNvSpPr>
            <a:spLocks noGrp="1"/>
          </p:cNvSpPr>
          <p:nvPr>
            <p:ph type="sldNum" sz="quarter" idx="12"/>
          </p:nvPr>
        </p:nvSpPr>
        <p:spPr>
          <a:xfrm>
            <a:off x="8610600" y="6356350"/>
            <a:ext cx="2743200" cy="365125"/>
          </a:xfrm>
          <a:prstGeom prst="rect">
            <a:avLst/>
          </a:prstGeom>
        </p:spPr>
        <p:txBody>
          <a:bodyPr/>
          <a:lstStyle/>
          <a:p>
            <a:fld id="{11E0410B-9767-4008-80E2-AFAC1552DA57}" type="slidenum">
              <a:rPr lang="en-US" smtClean="0"/>
              <a:t>‹#›</a:t>
            </a:fld>
            <a:endParaRPr lang="en-US"/>
          </a:p>
        </p:txBody>
      </p:sp>
    </p:spTree>
    <p:custDataLst>
      <p:tags r:id="rId1"/>
    </p:custDataLst>
    <p:extLst>
      <p:ext uri="{BB962C8B-B14F-4D97-AF65-F5344CB8AC3E}">
        <p14:creationId xmlns:p14="http://schemas.microsoft.com/office/powerpoint/2010/main" val="2146972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CI Templa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6A402-11A2-4A6E-937A-D80F0EC752CE}"/>
              </a:ext>
            </a:extLst>
          </p:cNvPr>
          <p:cNvSpPr>
            <a:spLocks noGrp="1"/>
          </p:cNvSpPr>
          <p:nvPr>
            <p:ph type="title" hasCustomPrompt="1"/>
          </p:nvPr>
        </p:nvSpPr>
        <p:spPr>
          <a:xfrm>
            <a:off x="838200" y="365125"/>
            <a:ext cx="10515600" cy="1325563"/>
          </a:xfrm>
          <a:prstGeom prst="rect">
            <a:avLst/>
          </a:prstGeom>
        </p:spPr>
        <p:txBody>
          <a:bodyPr/>
          <a:lstStyle>
            <a:lvl1pPr>
              <a:defRPr baseline="0">
                <a:solidFill>
                  <a:srgbClr val="033867"/>
                </a:solidFill>
              </a:defRPr>
            </a:lvl1pPr>
          </a:lstStyle>
          <a:p>
            <a:r>
              <a:rPr lang="en-US"/>
              <a:t>Title</a:t>
            </a:r>
          </a:p>
        </p:txBody>
      </p:sp>
    </p:spTree>
    <p:custDataLst>
      <p:tags r:id="rId1"/>
    </p:custDataLst>
    <p:extLst>
      <p:ext uri="{BB962C8B-B14F-4D97-AF65-F5344CB8AC3E}">
        <p14:creationId xmlns:p14="http://schemas.microsoft.com/office/powerpoint/2010/main" val="881105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44CF68-1913-CFED-BDF5-400D87A63D47}"/>
              </a:ext>
            </a:extLst>
          </p:cNvPr>
          <p:cNvSpPr>
            <a:spLocks noGrp="1"/>
          </p:cNvSpPr>
          <p:nvPr>
            <p:ph type="dt" sz="half" idx="10"/>
          </p:nvPr>
        </p:nvSpPr>
        <p:spPr>
          <a:xfrm>
            <a:off x="838200" y="6356350"/>
            <a:ext cx="2743200" cy="365125"/>
          </a:xfrm>
          <a:prstGeom prst="rect">
            <a:avLst/>
          </a:prstGeom>
        </p:spPr>
        <p:txBody>
          <a:bodyPr/>
          <a:lstStyle/>
          <a:p>
            <a:fld id="{5F4979F0-CB13-4BA6-B032-E83BF9613A74}" type="datetimeFigureOut">
              <a:rPr lang="en-US" smtClean="0"/>
              <a:t>9/17/2026</a:t>
            </a:fld>
            <a:endParaRPr lang="en-US"/>
          </a:p>
        </p:txBody>
      </p:sp>
      <p:sp>
        <p:nvSpPr>
          <p:cNvPr id="3" name="Footer Placeholder 2">
            <a:extLst>
              <a:ext uri="{FF2B5EF4-FFF2-40B4-BE49-F238E27FC236}">
                <a16:creationId xmlns:a16="http://schemas.microsoft.com/office/drawing/2014/main" id="{B090E4E8-69FE-B8F4-8AA6-AC4DC7EDD359}"/>
              </a:ext>
            </a:extLst>
          </p:cNvPr>
          <p:cNvSpPr>
            <a:spLocks noGrp="1"/>
          </p:cNvSpPr>
          <p:nvPr>
            <p:ph type="ftr" sz="quarter" idx="11"/>
          </p:nvPr>
        </p:nvSpPr>
        <p:spPr>
          <a:xfrm>
            <a:off x="3708314" y="5934085"/>
            <a:ext cx="5530936" cy="46166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1A62AFB6-5B36-0A98-3B4F-5B26BB369823}"/>
              </a:ext>
            </a:extLst>
          </p:cNvPr>
          <p:cNvSpPr>
            <a:spLocks noGrp="1"/>
          </p:cNvSpPr>
          <p:nvPr>
            <p:ph type="sldNum" sz="quarter" idx="12"/>
          </p:nvPr>
        </p:nvSpPr>
        <p:spPr>
          <a:xfrm>
            <a:off x="8610600" y="6356350"/>
            <a:ext cx="2743200" cy="365125"/>
          </a:xfrm>
          <a:prstGeom prst="rect">
            <a:avLst/>
          </a:prstGeom>
        </p:spPr>
        <p:txBody>
          <a:bodyPr/>
          <a:lstStyle/>
          <a:p>
            <a:fld id="{11E0410B-9767-4008-80E2-AFAC1552DA57}" type="slidenum">
              <a:rPr lang="en-US" smtClean="0"/>
              <a:t>‹#›</a:t>
            </a:fld>
            <a:endParaRPr lang="en-US"/>
          </a:p>
        </p:txBody>
      </p:sp>
    </p:spTree>
    <p:custDataLst>
      <p:tags r:id="rId1"/>
    </p:custDataLst>
    <p:extLst>
      <p:ext uri="{BB962C8B-B14F-4D97-AF65-F5344CB8AC3E}">
        <p14:creationId xmlns:p14="http://schemas.microsoft.com/office/powerpoint/2010/main" val="17874987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1F548-AAB1-52D7-FE65-0BCC3858F46B}"/>
              </a:ext>
            </a:extLst>
          </p:cNvPr>
          <p:cNvSpPr>
            <a:spLocks noGrp="1"/>
          </p:cNvSpPr>
          <p:nvPr>
            <p:ph type="title"/>
          </p:nvPr>
        </p:nvSpPr>
        <p:spPr>
          <a:xfrm>
            <a:off x="839788" y="457200"/>
            <a:ext cx="3932237" cy="1600200"/>
          </a:xfrm>
          <a:prstGeom prst="rect">
            <a:avLst/>
          </a:prstGeom>
        </p:spPr>
        <p:txBody>
          <a:bodyPr anchor="b"/>
          <a:lstStyle>
            <a:lvl1pPr>
              <a:defRPr sz="3200">
                <a:solidFill>
                  <a:srgbClr val="033867"/>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C5104DE-355F-A7B3-FBAC-63540F58FDE8}"/>
              </a:ext>
            </a:extLst>
          </p:cNvPr>
          <p:cNvSpPr>
            <a:spLocks noGrp="1"/>
          </p:cNvSpPr>
          <p:nvPr>
            <p:ph idx="1"/>
          </p:nvPr>
        </p:nvSpPr>
        <p:spPr>
          <a:xfrm>
            <a:off x="5183188" y="987425"/>
            <a:ext cx="6172200" cy="4873625"/>
          </a:xfrm>
          <a:prstGeom prst="rect">
            <a:avLst/>
          </a:prstGeom>
        </p:spPr>
        <p:txBody>
          <a:bodyPr/>
          <a:lstStyle>
            <a:lvl1pPr>
              <a:defRPr sz="3200">
                <a:solidFill>
                  <a:srgbClr val="033867"/>
                </a:solidFill>
              </a:defRPr>
            </a:lvl1pPr>
            <a:lvl2pPr>
              <a:defRPr sz="2800">
                <a:solidFill>
                  <a:srgbClr val="033867"/>
                </a:solidFill>
              </a:defRPr>
            </a:lvl2pPr>
            <a:lvl3pPr>
              <a:defRPr sz="2400">
                <a:solidFill>
                  <a:srgbClr val="033867"/>
                </a:solidFill>
              </a:defRPr>
            </a:lvl3pPr>
            <a:lvl4pPr>
              <a:defRPr sz="2000">
                <a:solidFill>
                  <a:srgbClr val="033867"/>
                </a:solidFill>
              </a:defRPr>
            </a:lvl4pPr>
            <a:lvl5pPr>
              <a:defRPr sz="2000">
                <a:solidFill>
                  <a:srgbClr val="033867"/>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343BBE-7183-2991-7EB6-335BED638B2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solidFill>
                  <a:srgbClr val="033867"/>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CA42C803-EF16-2A6B-4526-1518DA0994DE}"/>
              </a:ext>
            </a:extLst>
          </p:cNvPr>
          <p:cNvSpPr>
            <a:spLocks noGrp="1"/>
          </p:cNvSpPr>
          <p:nvPr>
            <p:ph type="sldNum" sz="quarter" idx="12"/>
          </p:nvPr>
        </p:nvSpPr>
        <p:spPr>
          <a:xfrm>
            <a:off x="8610600" y="6356350"/>
            <a:ext cx="2743200" cy="365125"/>
          </a:xfrm>
          <a:prstGeom prst="rect">
            <a:avLst/>
          </a:prstGeom>
        </p:spPr>
        <p:txBody>
          <a:bodyPr/>
          <a:lstStyle/>
          <a:p>
            <a:fld id="{11E0410B-9767-4008-80E2-AFAC1552DA57}" type="slidenum">
              <a:rPr lang="en-US" smtClean="0"/>
              <a:t>‹#›</a:t>
            </a:fld>
            <a:endParaRPr lang="en-US"/>
          </a:p>
        </p:txBody>
      </p:sp>
    </p:spTree>
    <p:custDataLst>
      <p:tags r:id="rId1"/>
    </p:custDataLst>
    <p:extLst>
      <p:ext uri="{BB962C8B-B14F-4D97-AF65-F5344CB8AC3E}">
        <p14:creationId xmlns:p14="http://schemas.microsoft.com/office/powerpoint/2010/main" val="338798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CB22A-48D6-3832-5E6D-34F1D97C4EA1}"/>
              </a:ext>
            </a:extLst>
          </p:cNvPr>
          <p:cNvSpPr>
            <a:spLocks noGrp="1"/>
          </p:cNvSpPr>
          <p:nvPr>
            <p:ph type="title"/>
          </p:nvPr>
        </p:nvSpPr>
        <p:spPr>
          <a:xfrm>
            <a:off x="839788" y="457200"/>
            <a:ext cx="3932237" cy="1600200"/>
          </a:xfrm>
          <a:prstGeom prst="rect">
            <a:avLst/>
          </a:prstGeom>
        </p:spPr>
        <p:txBody>
          <a:bodyPr anchor="b"/>
          <a:lstStyle>
            <a:lvl1pPr>
              <a:defRPr sz="3200">
                <a:solidFill>
                  <a:srgbClr val="033867"/>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7CF5D7D4-63F2-614C-9181-A9BBA1BD985F}"/>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6BE813BB-FF04-9668-A9D7-81E32F7DF4D2}"/>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solidFill>
                  <a:srgbClr val="033867"/>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CFA4487-213E-D97C-EE40-10B060F686A3}"/>
              </a:ext>
            </a:extLst>
          </p:cNvPr>
          <p:cNvSpPr>
            <a:spLocks noGrp="1"/>
          </p:cNvSpPr>
          <p:nvPr>
            <p:ph type="sldNum" sz="quarter" idx="12"/>
          </p:nvPr>
        </p:nvSpPr>
        <p:spPr>
          <a:xfrm>
            <a:off x="8610600" y="6356350"/>
            <a:ext cx="2743200" cy="365125"/>
          </a:xfrm>
          <a:prstGeom prst="rect">
            <a:avLst/>
          </a:prstGeom>
        </p:spPr>
        <p:txBody>
          <a:bodyPr/>
          <a:lstStyle/>
          <a:p>
            <a:fld id="{11E0410B-9767-4008-80E2-AFAC1552DA57}" type="slidenum">
              <a:rPr lang="en-US" smtClean="0"/>
              <a:t>‹#›</a:t>
            </a:fld>
            <a:endParaRPr lang="en-US"/>
          </a:p>
        </p:txBody>
      </p:sp>
    </p:spTree>
    <p:custDataLst>
      <p:tags r:id="rId1"/>
    </p:custDataLst>
    <p:extLst>
      <p:ext uri="{BB962C8B-B14F-4D97-AF65-F5344CB8AC3E}">
        <p14:creationId xmlns:p14="http://schemas.microsoft.com/office/powerpoint/2010/main" val="2319396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Quote slid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1301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8D51D-EDD3-C0AC-14C6-EEF650687B6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4CCCBA6-9343-3730-08F4-35D27EDA84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4C9C4F7-7D09-E514-E5A0-9AA956F47184}"/>
              </a:ext>
            </a:extLst>
          </p:cNvPr>
          <p:cNvSpPr>
            <a:spLocks noGrp="1"/>
          </p:cNvSpPr>
          <p:nvPr>
            <p:ph type="dt" sz="half" idx="10"/>
          </p:nvPr>
        </p:nvSpPr>
        <p:spPr/>
        <p:txBody>
          <a:bodyPr/>
          <a:lstStyle/>
          <a:p>
            <a:fld id="{FFB342C3-3A85-490C-B8FC-DAB9C5E44C0D}" type="datetimeFigureOut">
              <a:rPr lang="en-US" smtClean="0"/>
              <a:t>9/17/2026</a:t>
            </a:fld>
            <a:endParaRPr lang="en-US"/>
          </a:p>
        </p:txBody>
      </p:sp>
      <p:sp>
        <p:nvSpPr>
          <p:cNvPr id="5" name="Footer Placeholder 4">
            <a:extLst>
              <a:ext uri="{FF2B5EF4-FFF2-40B4-BE49-F238E27FC236}">
                <a16:creationId xmlns:a16="http://schemas.microsoft.com/office/drawing/2014/main" id="{DFA2ADB0-7D16-6C67-066E-381164E798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94F3E4-B886-BA71-0C18-F28C33A68639}"/>
              </a:ext>
            </a:extLst>
          </p:cNvPr>
          <p:cNvSpPr>
            <a:spLocks noGrp="1"/>
          </p:cNvSpPr>
          <p:nvPr>
            <p:ph type="sldNum" sz="quarter" idx="12"/>
          </p:nvPr>
        </p:nvSpPr>
        <p:spPr/>
        <p:txBody>
          <a:bodyPr/>
          <a:lstStyle/>
          <a:p>
            <a:fld id="{30341DFE-F93E-447B-9ECE-D8A721D57924}" type="slidenum">
              <a:rPr lang="en-US" smtClean="0"/>
              <a:t>‹#›</a:t>
            </a:fld>
            <a:endParaRPr lang="en-US"/>
          </a:p>
        </p:txBody>
      </p:sp>
    </p:spTree>
    <p:extLst>
      <p:ext uri="{BB962C8B-B14F-4D97-AF65-F5344CB8AC3E}">
        <p14:creationId xmlns:p14="http://schemas.microsoft.com/office/powerpoint/2010/main" val="12460126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2D354-4C6F-C369-7FCA-85CAFB99FB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7DEF23-EAE5-0A16-5E77-489AE37826C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E049A4-90A7-C1CB-2E12-D58263CAA3D9}"/>
              </a:ext>
            </a:extLst>
          </p:cNvPr>
          <p:cNvSpPr>
            <a:spLocks noGrp="1"/>
          </p:cNvSpPr>
          <p:nvPr>
            <p:ph type="dt" sz="half" idx="10"/>
          </p:nvPr>
        </p:nvSpPr>
        <p:spPr/>
        <p:txBody>
          <a:bodyPr/>
          <a:lstStyle/>
          <a:p>
            <a:fld id="{FFB342C3-3A85-490C-B8FC-DAB9C5E44C0D}" type="datetimeFigureOut">
              <a:rPr lang="en-US" smtClean="0"/>
              <a:t>9/17/2026</a:t>
            </a:fld>
            <a:endParaRPr lang="en-US"/>
          </a:p>
        </p:txBody>
      </p:sp>
      <p:sp>
        <p:nvSpPr>
          <p:cNvPr id="5" name="Footer Placeholder 4">
            <a:extLst>
              <a:ext uri="{FF2B5EF4-FFF2-40B4-BE49-F238E27FC236}">
                <a16:creationId xmlns:a16="http://schemas.microsoft.com/office/drawing/2014/main" id="{CBD683B0-D21C-F104-9E7C-95CD050129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6FADC9-0941-8377-B751-DA39F93D05FB}"/>
              </a:ext>
            </a:extLst>
          </p:cNvPr>
          <p:cNvSpPr>
            <a:spLocks noGrp="1"/>
          </p:cNvSpPr>
          <p:nvPr>
            <p:ph type="sldNum" sz="quarter" idx="12"/>
          </p:nvPr>
        </p:nvSpPr>
        <p:spPr/>
        <p:txBody>
          <a:bodyPr/>
          <a:lstStyle/>
          <a:p>
            <a:fld id="{30341DFE-F93E-447B-9ECE-D8A721D57924}" type="slidenum">
              <a:rPr lang="en-US" smtClean="0"/>
              <a:t>‹#›</a:t>
            </a:fld>
            <a:endParaRPr lang="en-US"/>
          </a:p>
        </p:txBody>
      </p:sp>
    </p:spTree>
    <p:extLst>
      <p:ext uri="{BB962C8B-B14F-4D97-AF65-F5344CB8AC3E}">
        <p14:creationId xmlns:p14="http://schemas.microsoft.com/office/powerpoint/2010/main" val="10040779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F02BF-CC8D-EB6A-BE85-CF21B2C04A5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9296F39-9CDD-4A06-26F2-A9F3840513D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12BEA17-6DE5-9877-6DFC-58D75AD17698}"/>
              </a:ext>
            </a:extLst>
          </p:cNvPr>
          <p:cNvSpPr>
            <a:spLocks noGrp="1"/>
          </p:cNvSpPr>
          <p:nvPr>
            <p:ph type="dt" sz="half" idx="10"/>
          </p:nvPr>
        </p:nvSpPr>
        <p:spPr/>
        <p:txBody>
          <a:bodyPr/>
          <a:lstStyle/>
          <a:p>
            <a:fld id="{FFB342C3-3A85-490C-B8FC-DAB9C5E44C0D}" type="datetimeFigureOut">
              <a:rPr lang="en-US" smtClean="0"/>
              <a:t>9/17/2026</a:t>
            </a:fld>
            <a:endParaRPr lang="en-US"/>
          </a:p>
        </p:txBody>
      </p:sp>
      <p:sp>
        <p:nvSpPr>
          <p:cNvPr id="5" name="Footer Placeholder 4">
            <a:extLst>
              <a:ext uri="{FF2B5EF4-FFF2-40B4-BE49-F238E27FC236}">
                <a16:creationId xmlns:a16="http://schemas.microsoft.com/office/drawing/2014/main" id="{6FD881C2-641E-BDC1-8ACD-8A1C0CF36F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FED283-7ED1-F585-C8CC-06F759C8D89E}"/>
              </a:ext>
            </a:extLst>
          </p:cNvPr>
          <p:cNvSpPr>
            <a:spLocks noGrp="1"/>
          </p:cNvSpPr>
          <p:nvPr>
            <p:ph type="sldNum" sz="quarter" idx="12"/>
          </p:nvPr>
        </p:nvSpPr>
        <p:spPr/>
        <p:txBody>
          <a:bodyPr/>
          <a:lstStyle/>
          <a:p>
            <a:fld id="{30341DFE-F93E-447B-9ECE-D8A721D57924}" type="slidenum">
              <a:rPr lang="en-US" smtClean="0"/>
              <a:t>‹#›</a:t>
            </a:fld>
            <a:endParaRPr lang="en-US"/>
          </a:p>
        </p:txBody>
      </p:sp>
    </p:spTree>
    <p:extLst>
      <p:ext uri="{BB962C8B-B14F-4D97-AF65-F5344CB8AC3E}">
        <p14:creationId xmlns:p14="http://schemas.microsoft.com/office/powerpoint/2010/main" val="792700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811F1-C213-0A15-7B0B-A8BF98ECA0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5AEC8F-F802-1586-5ECC-AF1428B4F7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3C35B9A-129E-0755-BAA4-35B4AFEF8B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BCA5415-FD11-B902-FACD-93D4A8D751EC}"/>
              </a:ext>
            </a:extLst>
          </p:cNvPr>
          <p:cNvSpPr>
            <a:spLocks noGrp="1"/>
          </p:cNvSpPr>
          <p:nvPr>
            <p:ph type="dt" sz="half" idx="10"/>
          </p:nvPr>
        </p:nvSpPr>
        <p:spPr/>
        <p:txBody>
          <a:bodyPr/>
          <a:lstStyle/>
          <a:p>
            <a:fld id="{FFB342C3-3A85-490C-B8FC-DAB9C5E44C0D}" type="datetimeFigureOut">
              <a:rPr lang="en-US" smtClean="0"/>
              <a:t>9/17/2026</a:t>
            </a:fld>
            <a:endParaRPr lang="en-US"/>
          </a:p>
        </p:txBody>
      </p:sp>
      <p:sp>
        <p:nvSpPr>
          <p:cNvPr id="6" name="Footer Placeholder 5">
            <a:extLst>
              <a:ext uri="{FF2B5EF4-FFF2-40B4-BE49-F238E27FC236}">
                <a16:creationId xmlns:a16="http://schemas.microsoft.com/office/drawing/2014/main" id="{7460825C-FC85-CB7C-C8CE-B0CA31C9FE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32593F-DBEF-60CA-CD93-CB53FE125387}"/>
              </a:ext>
            </a:extLst>
          </p:cNvPr>
          <p:cNvSpPr>
            <a:spLocks noGrp="1"/>
          </p:cNvSpPr>
          <p:nvPr>
            <p:ph type="sldNum" sz="quarter" idx="12"/>
          </p:nvPr>
        </p:nvSpPr>
        <p:spPr/>
        <p:txBody>
          <a:bodyPr/>
          <a:lstStyle/>
          <a:p>
            <a:fld id="{30341DFE-F93E-447B-9ECE-D8A721D57924}" type="slidenum">
              <a:rPr lang="en-US" smtClean="0"/>
              <a:t>‹#›</a:t>
            </a:fld>
            <a:endParaRPr lang="en-US"/>
          </a:p>
        </p:txBody>
      </p:sp>
    </p:spTree>
    <p:extLst>
      <p:ext uri="{BB962C8B-B14F-4D97-AF65-F5344CB8AC3E}">
        <p14:creationId xmlns:p14="http://schemas.microsoft.com/office/powerpoint/2010/main" val="29294189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0CA3E-B7D6-25AD-E7AD-61352521445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BAF246B-ACCC-86DC-8D2B-ADCDB5ECC1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EBEF6B4-5009-B2F6-5393-EEB91A99541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A302664-DA7B-3EDC-A9DA-A09EC44D13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E110CF7-B592-292C-68ED-D24AF3B48E4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2558ED-8E3A-B583-9878-9012A9495D4C}"/>
              </a:ext>
            </a:extLst>
          </p:cNvPr>
          <p:cNvSpPr>
            <a:spLocks noGrp="1"/>
          </p:cNvSpPr>
          <p:nvPr>
            <p:ph type="dt" sz="half" idx="10"/>
          </p:nvPr>
        </p:nvSpPr>
        <p:spPr/>
        <p:txBody>
          <a:bodyPr/>
          <a:lstStyle/>
          <a:p>
            <a:fld id="{FFB342C3-3A85-490C-B8FC-DAB9C5E44C0D}" type="datetimeFigureOut">
              <a:rPr lang="en-US" smtClean="0"/>
              <a:t>9/17/2026</a:t>
            </a:fld>
            <a:endParaRPr lang="en-US"/>
          </a:p>
        </p:txBody>
      </p:sp>
      <p:sp>
        <p:nvSpPr>
          <p:cNvPr id="8" name="Footer Placeholder 7">
            <a:extLst>
              <a:ext uri="{FF2B5EF4-FFF2-40B4-BE49-F238E27FC236}">
                <a16:creationId xmlns:a16="http://schemas.microsoft.com/office/drawing/2014/main" id="{ED503071-7185-20F9-7A0F-1CD5510FC4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5ACC138-BBFE-018F-FA81-238F8DC527F4}"/>
              </a:ext>
            </a:extLst>
          </p:cNvPr>
          <p:cNvSpPr>
            <a:spLocks noGrp="1"/>
          </p:cNvSpPr>
          <p:nvPr>
            <p:ph type="sldNum" sz="quarter" idx="12"/>
          </p:nvPr>
        </p:nvSpPr>
        <p:spPr/>
        <p:txBody>
          <a:bodyPr/>
          <a:lstStyle/>
          <a:p>
            <a:fld id="{30341DFE-F93E-447B-9ECE-D8A721D57924}" type="slidenum">
              <a:rPr lang="en-US" smtClean="0"/>
              <a:t>‹#›</a:t>
            </a:fld>
            <a:endParaRPr lang="en-US"/>
          </a:p>
        </p:txBody>
      </p:sp>
    </p:spTree>
    <p:extLst>
      <p:ext uri="{BB962C8B-B14F-4D97-AF65-F5344CB8AC3E}">
        <p14:creationId xmlns:p14="http://schemas.microsoft.com/office/powerpoint/2010/main" val="8367675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76C94-00C3-3B6B-A363-DFCC6A76C56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4342371-F9D0-5AF5-F10F-E42C87231799}"/>
              </a:ext>
            </a:extLst>
          </p:cNvPr>
          <p:cNvSpPr>
            <a:spLocks noGrp="1"/>
          </p:cNvSpPr>
          <p:nvPr>
            <p:ph type="dt" sz="half" idx="10"/>
          </p:nvPr>
        </p:nvSpPr>
        <p:spPr/>
        <p:txBody>
          <a:bodyPr/>
          <a:lstStyle/>
          <a:p>
            <a:fld id="{FFB342C3-3A85-490C-B8FC-DAB9C5E44C0D}" type="datetimeFigureOut">
              <a:rPr lang="en-US" smtClean="0"/>
              <a:t>9/17/2026</a:t>
            </a:fld>
            <a:endParaRPr lang="en-US"/>
          </a:p>
        </p:txBody>
      </p:sp>
      <p:sp>
        <p:nvSpPr>
          <p:cNvPr id="4" name="Footer Placeholder 3">
            <a:extLst>
              <a:ext uri="{FF2B5EF4-FFF2-40B4-BE49-F238E27FC236}">
                <a16:creationId xmlns:a16="http://schemas.microsoft.com/office/drawing/2014/main" id="{A2E36E52-5E05-1123-19A7-EDBF89E6A4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A0E3022-4873-FD33-B58D-94175FD3933F}"/>
              </a:ext>
            </a:extLst>
          </p:cNvPr>
          <p:cNvSpPr>
            <a:spLocks noGrp="1"/>
          </p:cNvSpPr>
          <p:nvPr>
            <p:ph type="sldNum" sz="quarter" idx="12"/>
          </p:nvPr>
        </p:nvSpPr>
        <p:spPr/>
        <p:txBody>
          <a:bodyPr/>
          <a:lstStyle/>
          <a:p>
            <a:fld id="{30341DFE-F93E-447B-9ECE-D8A721D57924}" type="slidenum">
              <a:rPr lang="en-US" smtClean="0"/>
              <a:t>‹#›</a:t>
            </a:fld>
            <a:endParaRPr lang="en-US"/>
          </a:p>
        </p:txBody>
      </p:sp>
    </p:spTree>
    <p:extLst>
      <p:ext uri="{BB962C8B-B14F-4D97-AF65-F5344CB8AC3E}">
        <p14:creationId xmlns:p14="http://schemas.microsoft.com/office/powerpoint/2010/main" val="6505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3C93D7-886E-89DD-0D25-A8A2CA1D65C8}"/>
              </a:ext>
            </a:extLst>
          </p:cNvPr>
          <p:cNvSpPr>
            <a:spLocks noGrp="1"/>
          </p:cNvSpPr>
          <p:nvPr>
            <p:ph type="dt" sz="half" idx="10"/>
          </p:nvPr>
        </p:nvSpPr>
        <p:spPr/>
        <p:txBody>
          <a:bodyPr/>
          <a:lstStyle/>
          <a:p>
            <a:fld id="{FFB342C3-3A85-490C-B8FC-DAB9C5E44C0D}" type="datetimeFigureOut">
              <a:rPr lang="en-US" smtClean="0"/>
              <a:t>9/17/2026</a:t>
            </a:fld>
            <a:endParaRPr lang="en-US"/>
          </a:p>
        </p:txBody>
      </p:sp>
      <p:sp>
        <p:nvSpPr>
          <p:cNvPr id="3" name="Footer Placeholder 2">
            <a:extLst>
              <a:ext uri="{FF2B5EF4-FFF2-40B4-BE49-F238E27FC236}">
                <a16:creationId xmlns:a16="http://schemas.microsoft.com/office/drawing/2014/main" id="{BCFCB53B-005A-182F-FBD1-5EB91D86D1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5BFB1CC-F3E9-CC62-3FA4-2590920A97D2}"/>
              </a:ext>
            </a:extLst>
          </p:cNvPr>
          <p:cNvSpPr>
            <a:spLocks noGrp="1"/>
          </p:cNvSpPr>
          <p:nvPr>
            <p:ph type="sldNum" sz="quarter" idx="12"/>
          </p:nvPr>
        </p:nvSpPr>
        <p:spPr/>
        <p:txBody>
          <a:bodyPr/>
          <a:lstStyle/>
          <a:p>
            <a:fld id="{30341DFE-F93E-447B-9ECE-D8A721D57924}" type="slidenum">
              <a:rPr lang="en-US" smtClean="0"/>
              <a:t>‹#›</a:t>
            </a:fld>
            <a:endParaRPr lang="en-US"/>
          </a:p>
        </p:txBody>
      </p:sp>
    </p:spTree>
    <p:extLst>
      <p:ext uri="{BB962C8B-B14F-4D97-AF65-F5344CB8AC3E}">
        <p14:creationId xmlns:p14="http://schemas.microsoft.com/office/powerpoint/2010/main" val="41221023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72B43-F692-89F8-4B25-A6C93B8E68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90A065-3AD0-0A13-D235-4415752E2F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12FB9B6-F684-CCE6-1DC7-9BF2486F01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548CD7-F456-6047-9BBA-C4777B232DDE}"/>
              </a:ext>
            </a:extLst>
          </p:cNvPr>
          <p:cNvSpPr>
            <a:spLocks noGrp="1"/>
          </p:cNvSpPr>
          <p:nvPr>
            <p:ph type="dt" sz="half" idx="10"/>
          </p:nvPr>
        </p:nvSpPr>
        <p:spPr/>
        <p:txBody>
          <a:bodyPr/>
          <a:lstStyle/>
          <a:p>
            <a:fld id="{FFB342C3-3A85-490C-B8FC-DAB9C5E44C0D}" type="datetimeFigureOut">
              <a:rPr lang="en-US" smtClean="0"/>
              <a:t>9/17/2026</a:t>
            </a:fld>
            <a:endParaRPr lang="en-US"/>
          </a:p>
        </p:txBody>
      </p:sp>
      <p:sp>
        <p:nvSpPr>
          <p:cNvPr id="6" name="Footer Placeholder 5">
            <a:extLst>
              <a:ext uri="{FF2B5EF4-FFF2-40B4-BE49-F238E27FC236}">
                <a16:creationId xmlns:a16="http://schemas.microsoft.com/office/drawing/2014/main" id="{2526CA97-23A5-2F22-C345-AC749DD694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18B974-F6F2-3C2B-EA34-77F31CF9BB39}"/>
              </a:ext>
            </a:extLst>
          </p:cNvPr>
          <p:cNvSpPr>
            <a:spLocks noGrp="1"/>
          </p:cNvSpPr>
          <p:nvPr>
            <p:ph type="sldNum" sz="quarter" idx="12"/>
          </p:nvPr>
        </p:nvSpPr>
        <p:spPr/>
        <p:txBody>
          <a:bodyPr/>
          <a:lstStyle/>
          <a:p>
            <a:fld id="{30341DFE-F93E-447B-9ECE-D8A721D57924}" type="slidenum">
              <a:rPr lang="en-US" smtClean="0"/>
              <a:t>‹#›</a:t>
            </a:fld>
            <a:endParaRPr lang="en-US"/>
          </a:p>
        </p:txBody>
      </p:sp>
    </p:spTree>
    <p:extLst>
      <p:ext uri="{BB962C8B-B14F-4D97-AF65-F5344CB8AC3E}">
        <p14:creationId xmlns:p14="http://schemas.microsoft.com/office/powerpoint/2010/main" val="34574268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5356C-C3EB-9F6D-DEDD-17C97E824E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BE3ED61-4B78-9AE9-E2DB-6FF9E9B0EB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005428F-2A42-40C0-D020-CE92093C5F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B8B5EE-723B-8BB6-3A60-97EBD7F14131}"/>
              </a:ext>
            </a:extLst>
          </p:cNvPr>
          <p:cNvSpPr>
            <a:spLocks noGrp="1"/>
          </p:cNvSpPr>
          <p:nvPr>
            <p:ph type="dt" sz="half" idx="10"/>
          </p:nvPr>
        </p:nvSpPr>
        <p:spPr/>
        <p:txBody>
          <a:bodyPr/>
          <a:lstStyle/>
          <a:p>
            <a:fld id="{FFB342C3-3A85-490C-B8FC-DAB9C5E44C0D}" type="datetimeFigureOut">
              <a:rPr lang="en-US" smtClean="0"/>
              <a:t>9/17/2026</a:t>
            </a:fld>
            <a:endParaRPr lang="en-US"/>
          </a:p>
        </p:txBody>
      </p:sp>
      <p:sp>
        <p:nvSpPr>
          <p:cNvPr id="6" name="Footer Placeholder 5">
            <a:extLst>
              <a:ext uri="{FF2B5EF4-FFF2-40B4-BE49-F238E27FC236}">
                <a16:creationId xmlns:a16="http://schemas.microsoft.com/office/drawing/2014/main" id="{2A743F4E-8403-A8E6-EE04-D66BAB16BC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32158D-091D-F20C-8ED7-7C441164B89A}"/>
              </a:ext>
            </a:extLst>
          </p:cNvPr>
          <p:cNvSpPr>
            <a:spLocks noGrp="1"/>
          </p:cNvSpPr>
          <p:nvPr>
            <p:ph type="sldNum" sz="quarter" idx="12"/>
          </p:nvPr>
        </p:nvSpPr>
        <p:spPr/>
        <p:txBody>
          <a:bodyPr/>
          <a:lstStyle/>
          <a:p>
            <a:fld id="{30341DFE-F93E-447B-9ECE-D8A721D57924}" type="slidenum">
              <a:rPr lang="en-US" smtClean="0"/>
              <a:t>‹#›</a:t>
            </a:fld>
            <a:endParaRPr lang="en-US"/>
          </a:p>
        </p:txBody>
      </p:sp>
    </p:spTree>
    <p:extLst>
      <p:ext uri="{BB962C8B-B14F-4D97-AF65-F5344CB8AC3E}">
        <p14:creationId xmlns:p14="http://schemas.microsoft.com/office/powerpoint/2010/main" val="21500076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4668A-47F2-ED39-5C68-E84E12B1130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38B741E-0C36-B4CF-6B77-BFC826A393A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AABC14-E311-AEA6-22EC-7D8AA303835E}"/>
              </a:ext>
            </a:extLst>
          </p:cNvPr>
          <p:cNvSpPr>
            <a:spLocks noGrp="1"/>
          </p:cNvSpPr>
          <p:nvPr>
            <p:ph type="dt" sz="half" idx="10"/>
          </p:nvPr>
        </p:nvSpPr>
        <p:spPr/>
        <p:txBody>
          <a:bodyPr/>
          <a:lstStyle/>
          <a:p>
            <a:fld id="{FFB342C3-3A85-490C-B8FC-DAB9C5E44C0D}" type="datetimeFigureOut">
              <a:rPr lang="en-US" smtClean="0"/>
              <a:t>9/17/2026</a:t>
            </a:fld>
            <a:endParaRPr lang="en-US"/>
          </a:p>
        </p:txBody>
      </p:sp>
      <p:sp>
        <p:nvSpPr>
          <p:cNvPr id="5" name="Footer Placeholder 4">
            <a:extLst>
              <a:ext uri="{FF2B5EF4-FFF2-40B4-BE49-F238E27FC236}">
                <a16:creationId xmlns:a16="http://schemas.microsoft.com/office/drawing/2014/main" id="{E40D746B-9C15-DB84-3161-2E82D77EAB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A69C6D-C97E-2343-6217-C07014D7CEFF}"/>
              </a:ext>
            </a:extLst>
          </p:cNvPr>
          <p:cNvSpPr>
            <a:spLocks noGrp="1"/>
          </p:cNvSpPr>
          <p:nvPr>
            <p:ph type="sldNum" sz="quarter" idx="12"/>
          </p:nvPr>
        </p:nvSpPr>
        <p:spPr/>
        <p:txBody>
          <a:bodyPr/>
          <a:lstStyle/>
          <a:p>
            <a:fld id="{30341DFE-F93E-447B-9ECE-D8A721D57924}" type="slidenum">
              <a:rPr lang="en-US" smtClean="0"/>
              <a:t>‹#›</a:t>
            </a:fld>
            <a:endParaRPr lang="en-US"/>
          </a:p>
        </p:txBody>
      </p:sp>
    </p:spTree>
    <p:extLst>
      <p:ext uri="{BB962C8B-B14F-4D97-AF65-F5344CB8AC3E}">
        <p14:creationId xmlns:p14="http://schemas.microsoft.com/office/powerpoint/2010/main" val="19724178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802C12E-487A-8009-558F-F470D5E94D0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D7AC01C-ADC5-59EB-4865-6FD01489BC2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7547A6-13AE-F7CA-73B8-CC710E52A905}"/>
              </a:ext>
            </a:extLst>
          </p:cNvPr>
          <p:cNvSpPr>
            <a:spLocks noGrp="1"/>
          </p:cNvSpPr>
          <p:nvPr>
            <p:ph type="dt" sz="half" idx="10"/>
          </p:nvPr>
        </p:nvSpPr>
        <p:spPr/>
        <p:txBody>
          <a:bodyPr/>
          <a:lstStyle/>
          <a:p>
            <a:fld id="{FFB342C3-3A85-490C-B8FC-DAB9C5E44C0D}" type="datetimeFigureOut">
              <a:rPr lang="en-US" smtClean="0"/>
              <a:t>9/17/2026</a:t>
            </a:fld>
            <a:endParaRPr lang="en-US"/>
          </a:p>
        </p:txBody>
      </p:sp>
      <p:sp>
        <p:nvSpPr>
          <p:cNvPr id="5" name="Footer Placeholder 4">
            <a:extLst>
              <a:ext uri="{FF2B5EF4-FFF2-40B4-BE49-F238E27FC236}">
                <a16:creationId xmlns:a16="http://schemas.microsoft.com/office/drawing/2014/main" id="{D23B2CA3-350C-A3FC-E825-C5D4EDF367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13EC95-4D9E-B782-B7C5-B76A0BF8CCF5}"/>
              </a:ext>
            </a:extLst>
          </p:cNvPr>
          <p:cNvSpPr>
            <a:spLocks noGrp="1"/>
          </p:cNvSpPr>
          <p:nvPr>
            <p:ph type="sldNum" sz="quarter" idx="12"/>
          </p:nvPr>
        </p:nvSpPr>
        <p:spPr/>
        <p:txBody>
          <a:bodyPr/>
          <a:lstStyle/>
          <a:p>
            <a:fld id="{30341DFE-F93E-447B-9ECE-D8A721D57924}" type="slidenum">
              <a:rPr lang="en-US" smtClean="0"/>
              <a:t>‹#›</a:t>
            </a:fld>
            <a:endParaRPr lang="en-US"/>
          </a:p>
        </p:txBody>
      </p:sp>
    </p:spTree>
    <p:extLst>
      <p:ext uri="{BB962C8B-B14F-4D97-AF65-F5344CB8AC3E}">
        <p14:creationId xmlns:p14="http://schemas.microsoft.com/office/powerpoint/2010/main" val="41717735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Content Placeholder 3"/>
          <p:cNvSpPr>
            <a:spLocks noGrp="1"/>
          </p:cNvSpPr>
          <p:nvPr>
            <p:ph sz="quarter" idx="10" hasCustomPrompt="1"/>
          </p:nvPr>
        </p:nvSpPr>
        <p:spPr>
          <a:xfrm>
            <a:off x="448733" y="357717"/>
            <a:ext cx="11336867" cy="522816"/>
          </a:xfrm>
          <a:prstGeom prst="rect">
            <a:avLst/>
          </a:prstGeom>
        </p:spPr>
        <p:txBody>
          <a:bodyPr vert="horz"/>
          <a:lstStyle>
            <a:lvl1pPr marL="457189" marR="0" indent="-457189" algn="l" defTabSz="609585" rtl="0" eaLnBrk="1" fontAlgn="auto" latinLnBrk="0" hangingPunct="1">
              <a:lnSpc>
                <a:spcPct val="100000"/>
              </a:lnSpc>
              <a:spcBef>
                <a:spcPct val="20000"/>
              </a:spcBef>
              <a:spcAft>
                <a:spcPts val="0"/>
              </a:spcAft>
              <a:buClrTx/>
              <a:buSzTx/>
              <a:buFont typeface="Arial"/>
              <a:buNone/>
              <a:tabLst/>
              <a:defRPr sz="2400" b="1">
                <a:solidFill>
                  <a:schemeClr val="bg2">
                    <a:lumMod val="75000"/>
                  </a:schemeClr>
                </a:solidFill>
              </a:defRPr>
            </a:lvl1pPr>
            <a:lvl5pPr marL="304792" indent="-304792">
              <a:defRPr sz="2400">
                <a:solidFill>
                  <a:schemeClr val="bg2">
                    <a:lumMod val="75000"/>
                  </a:schemeClr>
                </a:solidFill>
              </a:defRPr>
            </a:lvl5pPr>
          </a:lstStyle>
          <a:p>
            <a:pPr lvl="0"/>
            <a:r>
              <a:rPr lang="en-US"/>
              <a:t>Edit Heading</a:t>
            </a:r>
          </a:p>
        </p:txBody>
      </p:sp>
      <p:sp>
        <p:nvSpPr>
          <p:cNvPr id="5" name="Content Placeholder 3"/>
          <p:cNvSpPr>
            <a:spLocks noGrp="1"/>
          </p:cNvSpPr>
          <p:nvPr>
            <p:ph sz="quarter" idx="11" hasCustomPrompt="1"/>
          </p:nvPr>
        </p:nvSpPr>
        <p:spPr>
          <a:xfrm>
            <a:off x="448733" y="880533"/>
            <a:ext cx="11336867" cy="2741083"/>
          </a:xfrm>
          <a:prstGeom prst="rect">
            <a:avLst/>
          </a:prstGeom>
        </p:spPr>
        <p:txBody>
          <a:bodyPr vert="horz"/>
          <a:lstStyle>
            <a:lvl1pPr marL="0" marR="0" indent="0" algn="l" defTabSz="609585" rtl="0" eaLnBrk="1" fontAlgn="auto" latinLnBrk="0" hangingPunct="1">
              <a:lnSpc>
                <a:spcPct val="100000"/>
              </a:lnSpc>
              <a:spcBef>
                <a:spcPct val="20000"/>
              </a:spcBef>
              <a:spcAft>
                <a:spcPts val="0"/>
              </a:spcAft>
              <a:buClrTx/>
              <a:buSzTx/>
              <a:buFont typeface="Arial"/>
              <a:buNone/>
              <a:tabLst/>
              <a:defRPr sz="2400">
                <a:solidFill>
                  <a:schemeClr val="bg2">
                    <a:lumMod val="75000"/>
                  </a:schemeClr>
                </a:solidFill>
              </a:defRPr>
            </a:lvl1pPr>
            <a:lvl5pPr marL="304792" indent="-304792">
              <a:buFont typeface="Arial"/>
              <a:buChar char="•"/>
              <a:defRPr sz="2400">
                <a:solidFill>
                  <a:schemeClr val="bg2">
                    <a:lumMod val="75000"/>
                  </a:schemeClr>
                </a:solidFill>
              </a:defRPr>
            </a:lvl5pPr>
          </a:lstStyle>
          <a:p>
            <a:pPr lvl="0"/>
            <a:r>
              <a:rPr lang="en-US"/>
              <a:t>Body text </a:t>
            </a:r>
            <a:r>
              <a:rPr lang="en-US" err="1"/>
              <a:t>Ut</a:t>
            </a:r>
            <a:r>
              <a:rPr lang="en-US"/>
              <a:t> </a:t>
            </a:r>
            <a:r>
              <a:rPr lang="en-US" err="1"/>
              <a:t>mos</a:t>
            </a:r>
            <a:r>
              <a:rPr lang="en-US"/>
              <a:t> </a:t>
            </a:r>
            <a:r>
              <a:rPr lang="en-US" err="1"/>
              <a:t>modipsant</a:t>
            </a:r>
            <a:r>
              <a:rPr lang="en-US"/>
              <a:t>. </a:t>
            </a:r>
            <a:r>
              <a:rPr lang="en-US" err="1"/>
              <a:t>Harum</a:t>
            </a:r>
            <a:r>
              <a:rPr lang="en-US"/>
              <a:t> </a:t>
            </a:r>
            <a:r>
              <a:rPr lang="en-US" err="1"/>
              <a:t>quodipic</a:t>
            </a:r>
            <a:r>
              <a:rPr lang="en-US"/>
              <a:t> </a:t>
            </a:r>
            <a:r>
              <a:rPr lang="en-US" err="1"/>
              <a:t>totas</a:t>
            </a:r>
            <a:r>
              <a:rPr lang="en-US"/>
              <a:t> </a:t>
            </a:r>
            <a:r>
              <a:rPr lang="en-US" err="1"/>
              <a:t>est</a:t>
            </a:r>
            <a:r>
              <a:rPr lang="en-US"/>
              <a:t>, </a:t>
            </a:r>
            <a:r>
              <a:rPr lang="en-US" err="1"/>
              <a:t>volupta</a:t>
            </a:r>
            <a:r>
              <a:rPr lang="en-US"/>
              <a:t> </a:t>
            </a:r>
            <a:r>
              <a:rPr lang="en-US" err="1"/>
              <a:t>eperatiur</a:t>
            </a:r>
            <a:r>
              <a:rPr lang="en-US"/>
              <a:t> sum </a:t>
            </a:r>
            <a:r>
              <a:rPr lang="en-US" err="1"/>
              <a:t>assitior</a:t>
            </a:r>
            <a:r>
              <a:rPr lang="en-US"/>
              <a:t> </a:t>
            </a:r>
            <a:r>
              <a:rPr lang="en-US" err="1"/>
              <a:t>simus</a:t>
            </a:r>
            <a:r>
              <a:rPr lang="en-US"/>
              <a:t> </a:t>
            </a:r>
            <a:r>
              <a:rPr lang="en-US" err="1"/>
              <a:t>doluptas</a:t>
            </a:r>
            <a:r>
              <a:rPr lang="en-US"/>
              <a:t> am num quo ea </a:t>
            </a:r>
            <a:r>
              <a:rPr lang="en-US" err="1"/>
              <a:t>natis</a:t>
            </a:r>
            <a:r>
              <a:rPr lang="en-US"/>
              <a:t> </a:t>
            </a:r>
            <a:r>
              <a:rPr lang="en-US" err="1"/>
              <a:t>doluptatque</a:t>
            </a:r>
            <a:r>
              <a:rPr lang="en-US"/>
              <a:t> </a:t>
            </a:r>
            <a:r>
              <a:rPr lang="en-US" err="1"/>
              <a:t>sitem</a:t>
            </a:r>
            <a:r>
              <a:rPr lang="en-US"/>
              <a:t> </a:t>
            </a:r>
            <a:r>
              <a:rPr lang="en-US" err="1"/>
              <a:t>enihillabo</a:t>
            </a:r>
            <a:r>
              <a:rPr lang="en-US"/>
              <a:t>. </a:t>
            </a:r>
            <a:r>
              <a:rPr lang="en-US" err="1"/>
              <a:t>Nes</a:t>
            </a:r>
            <a:r>
              <a:rPr lang="en-US"/>
              <a:t> </a:t>
            </a:r>
            <a:r>
              <a:rPr lang="en-US" err="1"/>
              <a:t>porit</a:t>
            </a:r>
            <a:r>
              <a:rPr lang="en-US"/>
              <a:t> hit </a:t>
            </a:r>
            <a:r>
              <a:rPr lang="en-US" err="1"/>
              <a:t>modis</a:t>
            </a:r>
            <a:r>
              <a:rPr lang="en-US"/>
              <a:t> </a:t>
            </a:r>
            <a:r>
              <a:rPr lang="en-US" err="1"/>
              <a:t>dus</a:t>
            </a:r>
            <a:r>
              <a:rPr lang="en-US"/>
              <a:t> </a:t>
            </a:r>
            <a:r>
              <a:rPr lang="en-US" err="1"/>
              <a:t>samet</a:t>
            </a:r>
            <a:r>
              <a:rPr lang="en-US"/>
              <a:t> et </a:t>
            </a:r>
            <a:r>
              <a:rPr lang="en-US" err="1"/>
              <a:t>atur</a:t>
            </a:r>
            <a:r>
              <a:rPr lang="en-US"/>
              <a:t> </a:t>
            </a:r>
            <a:r>
              <a:rPr lang="en-US" err="1"/>
              <a:t>simus</a:t>
            </a:r>
            <a:r>
              <a:rPr lang="en-US"/>
              <a:t> </a:t>
            </a:r>
            <a:r>
              <a:rPr lang="en-US" err="1"/>
              <a:t>eatem</a:t>
            </a:r>
            <a:r>
              <a:rPr lang="en-US"/>
              <a:t> </a:t>
            </a:r>
            <a:r>
              <a:rPr lang="en-US" err="1"/>
              <a:t>ernam</a:t>
            </a:r>
            <a:r>
              <a:rPr lang="en-US"/>
              <a:t> </a:t>
            </a:r>
            <a:r>
              <a:rPr lang="en-US" err="1"/>
              <a:t>ut</a:t>
            </a:r>
            <a:r>
              <a:rPr lang="en-US"/>
              <a:t> </a:t>
            </a:r>
            <a:r>
              <a:rPr lang="en-US" err="1"/>
              <a:t>quia</a:t>
            </a:r>
            <a:r>
              <a:rPr lang="en-US"/>
              <a:t> </a:t>
            </a:r>
            <a:r>
              <a:rPr lang="en-US" err="1"/>
              <a:t>custrum</a:t>
            </a:r>
            <a:r>
              <a:rPr lang="en-US"/>
              <a:t> </a:t>
            </a:r>
            <a:r>
              <a:rPr lang="en-US" err="1"/>
              <a:t>rerspit</a:t>
            </a:r>
            <a:r>
              <a:rPr lang="en-US"/>
              <a:t> ex </a:t>
            </a:r>
            <a:r>
              <a:rPr lang="en-US" err="1"/>
              <a:t>experitaecte</a:t>
            </a:r>
            <a:r>
              <a:rPr lang="en-US"/>
              <a:t> </a:t>
            </a:r>
            <a:r>
              <a:rPr lang="en-US" err="1"/>
              <a:t>voluptur</a:t>
            </a:r>
            <a:r>
              <a:rPr lang="en-US"/>
              <a:t> </a:t>
            </a:r>
            <a:r>
              <a:rPr lang="en-US" err="1"/>
              <a:t>sus</a:t>
            </a:r>
            <a:r>
              <a:rPr lang="en-US"/>
              <a:t> et </a:t>
            </a:r>
            <a:r>
              <a:rPr lang="en-US" err="1"/>
              <a:t>untem</a:t>
            </a:r>
            <a:r>
              <a:rPr lang="en-US"/>
              <a:t> qui </a:t>
            </a:r>
            <a:r>
              <a:rPr lang="en-US" err="1"/>
              <a:t>renectorit</a:t>
            </a:r>
            <a:r>
              <a:rPr lang="en-US"/>
              <a:t> </a:t>
            </a:r>
            <a:r>
              <a:rPr lang="en-US" err="1"/>
              <a:t>quunt</a:t>
            </a:r>
            <a:r>
              <a:rPr lang="en-US"/>
              <a:t> quo </a:t>
            </a:r>
            <a:r>
              <a:rPr lang="en-US" err="1"/>
              <a:t>cuscia</a:t>
            </a:r>
            <a:r>
              <a:rPr lang="en-US"/>
              <a:t> quid </a:t>
            </a:r>
            <a:r>
              <a:rPr lang="en-US" err="1"/>
              <a:t>que</a:t>
            </a:r>
            <a:r>
              <a:rPr lang="en-US"/>
              <a:t> </a:t>
            </a:r>
            <a:r>
              <a:rPr lang="en-US" err="1"/>
              <a:t>laborehendis</a:t>
            </a:r>
            <a:r>
              <a:rPr lang="en-US"/>
              <a:t> mod </a:t>
            </a:r>
            <a:r>
              <a:rPr lang="en-US" err="1"/>
              <a:t>eumquas</a:t>
            </a:r>
            <a:r>
              <a:rPr lang="en-US"/>
              <a:t> </a:t>
            </a:r>
            <a:r>
              <a:rPr lang="en-US" err="1"/>
              <a:t>miniatiores</a:t>
            </a:r>
            <a:r>
              <a:rPr lang="en-US"/>
              <a:t> </a:t>
            </a:r>
            <a:r>
              <a:rPr lang="en-US" err="1"/>
              <a:t>maios</a:t>
            </a:r>
            <a:r>
              <a:rPr lang="en-US"/>
              <a:t> </a:t>
            </a:r>
            <a:r>
              <a:rPr lang="en-US" err="1"/>
              <a:t>sitibea</a:t>
            </a:r>
            <a:r>
              <a:rPr lang="en-US"/>
              <a:t> </a:t>
            </a:r>
            <a:r>
              <a:rPr lang="en-US" err="1"/>
              <a:t>exerciatus</a:t>
            </a:r>
            <a:r>
              <a:rPr lang="en-US"/>
              <a:t> </a:t>
            </a:r>
            <a:r>
              <a:rPr lang="en-US" err="1"/>
              <a:t>verit</a:t>
            </a:r>
            <a:r>
              <a:rPr lang="en-US"/>
              <a:t> </a:t>
            </a:r>
            <a:r>
              <a:rPr lang="en-US" err="1"/>
              <a:t>estrupt</a:t>
            </a:r>
            <a:r>
              <a:rPr lang="en-US"/>
              <a:t> </a:t>
            </a:r>
            <a:r>
              <a:rPr lang="en-US" err="1"/>
              <a:t>iuritatur</a:t>
            </a:r>
            <a:r>
              <a:rPr lang="en-US"/>
              <a:t>, </a:t>
            </a:r>
            <a:r>
              <a:rPr lang="en-US" err="1"/>
              <a:t>officie</a:t>
            </a:r>
            <a:r>
              <a:rPr lang="en-US"/>
              <a:t> </a:t>
            </a:r>
            <a:r>
              <a:rPr lang="en-US" err="1"/>
              <a:t>nihici</a:t>
            </a:r>
            <a:r>
              <a:rPr lang="en-US"/>
              <a:t> </a:t>
            </a:r>
            <a:r>
              <a:rPr lang="en-US" err="1"/>
              <a:t>sitatiur</a:t>
            </a:r>
            <a:r>
              <a:rPr lang="en-US"/>
              <a:t> </a:t>
            </a:r>
            <a:r>
              <a:rPr lang="en-US" err="1"/>
              <a:t>sint</a:t>
            </a:r>
            <a:r>
              <a:rPr lang="en-US"/>
              <a:t> </a:t>
            </a:r>
            <a:r>
              <a:rPr lang="en-US" err="1"/>
              <a:t>voloratio</a:t>
            </a:r>
            <a:r>
              <a:rPr lang="en-US"/>
              <a:t>. </a:t>
            </a:r>
            <a:r>
              <a:rPr lang="en-US" err="1"/>
              <a:t>Ipsa</a:t>
            </a:r>
            <a:r>
              <a:rPr lang="en-US"/>
              <a:t> </a:t>
            </a:r>
            <a:r>
              <a:rPr lang="en-US" err="1"/>
              <a:t>conserum</a:t>
            </a:r>
            <a:r>
              <a:rPr lang="en-US"/>
              <a:t>, </a:t>
            </a:r>
            <a:r>
              <a:rPr lang="en-US" err="1"/>
              <a:t>cupit</a:t>
            </a:r>
            <a:r>
              <a:rPr lang="en-US"/>
              <a:t> </a:t>
            </a:r>
            <a:r>
              <a:rPr lang="en-US" err="1"/>
              <a:t>est</a:t>
            </a:r>
            <a:r>
              <a:rPr lang="en-US"/>
              <a:t>, </a:t>
            </a:r>
            <a:r>
              <a:rPr lang="en-US" err="1"/>
              <a:t>nulles</a:t>
            </a:r>
            <a:r>
              <a:rPr lang="en-US"/>
              <a:t> mod </a:t>
            </a:r>
            <a:r>
              <a:rPr lang="en-US" err="1"/>
              <a:t>ut</a:t>
            </a:r>
            <a:r>
              <a:rPr lang="en-US"/>
              <a:t> anis </a:t>
            </a:r>
            <a:r>
              <a:rPr lang="en-US" err="1"/>
              <a:t>rem</a:t>
            </a:r>
            <a:r>
              <a:rPr lang="en-US"/>
              <a:t> </a:t>
            </a:r>
            <a:r>
              <a:rPr lang="en-US" err="1"/>
              <a:t>nos</a:t>
            </a:r>
            <a:r>
              <a:rPr lang="en-US"/>
              <a:t> </a:t>
            </a:r>
            <a:r>
              <a:rPr lang="en-US" err="1"/>
              <a:t>esciend</a:t>
            </a:r>
            <a:r>
              <a:rPr lang="en-US"/>
              <a:t> </a:t>
            </a:r>
            <a:r>
              <a:rPr lang="en-US" err="1"/>
              <a:t>eleseri</a:t>
            </a:r>
            <a:r>
              <a:rPr lang="en-US"/>
              <a:t> </a:t>
            </a:r>
            <a:r>
              <a:rPr lang="en-US" err="1"/>
              <a:t>conse</a:t>
            </a:r>
            <a:r>
              <a:rPr lang="en-US"/>
              <a:t> </a:t>
            </a:r>
            <a:r>
              <a:rPr lang="en-US" err="1"/>
              <a:t>soloremquam</a:t>
            </a:r>
            <a:r>
              <a:rPr lang="en-US"/>
              <a:t>,</a:t>
            </a:r>
          </a:p>
          <a:p>
            <a:pPr lvl="4"/>
            <a:r>
              <a:rPr lang="en-US"/>
              <a:t>Add bullet</a:t>
            </a:r>
          </a:p>
        </p:txBody>
      </p:sp>
      <p:sp>
        <p:nvSpPr>
          <p:cNvPr id="7" name="Title 1"/>
          <p:cNvSpPr>
            <a:spLocks noGrp="1"/>
          </p:cNvSpPr>
          <p:nvPr>
            <p:ph type="title"/>
          </p:nvPr>
        </p:nvSpPr>
        <p:spPr>
          <a:xfrm>
            <a:off x="308779" y="5480068"/>
            <a:ext cx="7160020" cy="702417"/>
          </a:xfrm>
        </p:spPr>
        <p:txBody>
          <a:bodyPr>
            <a:noAutofit/>
          </a:bodyPr>
          <a:lstStyle>
            <a:lvl1pPr>
              <a:defRPr sz="4267" cap="all" baseline="0">
                <a:solidFill>
                  <a:schemeClr val="bg1">
                    <a:lumMod val="75000"/>
                  </a:schemeClr>
                </a:solidFill>
                <a:latin typeface="DIN Pro Cond Medium" panose="020B0606020101010102" pitchFamily="34" charset="0"/>
                <a:ea typeface="DIN Pro Cond Medium" panose="020B0606020101010102" pitchFamily="34" charset="0"/>
                <a:cs typeface="DIN Pro Cond Medium" panose="020B0606020101010102" pitchFamily="34" charset="0"/>
              </a:defRPr>
            </a:lvl1pPr>
          </a:lstStyle>
          <a:p>
            <a:r>
              <a:rPr lang="en-US"/>
              <a:t>Click to edit Master title style</a:t>
            </a:r>
          </a:p>
        </p:txBody>
      </p:sp>
    </p:spTree>
    <p:extLst>
      <p:ext uri="{BB962C8B-B14F-4D97-AF65-F5344CB8AC3E}">
        <p14:creationId xmlns:p14="http://schemas.microsoft.com/office/powerpoint/2010/main" val="2272220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8779" y="5480068"/>
            <a:ext cx="7160020" cy="702417"/>
          </a:xfrm>
        </p:spPr>
        <p:txBody>
          <a:bodyPr>
            <a:noAutofit/>
          </a:bodyPr>
          <a:lstStyle>
            <a:lvl1pPr>
              <a:defRPr sz="4267" cap="all" baseline="0">
                <a:solidFill>
                  <a:schemeClr val="bg1">
                    <a:lumMod val="75000"/>
                  </a:schemeClr>
                </a:solidFill>
                <a:latin typeface="DIN Pro Cond Medium" panose="020B0606020101010102" pitchFamily="34" charset="0"/>
                <a:ea typeface="DIN Pro Cond Medium" panose="020B0606020101010102" pitchFamily="34" charset="0"/>
                <a:cs typeface="DIN Pro Cond Medium" panose="020B0606020101010102" pitchFamily="34" charset="0"/>
              </a:defRPr>
            </a:lvl1pPr>
          </a:lstStyle>
          <a:p>
            <a:r>
              <a:rPr lang="en-US"/>
              <a:t>Click to edit Master title style</a:t>
            </a:r>
          </a:p>
        </p:txBody>
      </p:sp>
      <p:sp>
        <p:nvSpPr>
          <p:cNvPr id="4" name="Text Placeholder 3"/>
          <p:cNvSpPr>
            <a:spLocks noGrp="1"/>
          </p:cNvSpPr>
          <p:nvPr>
            <p:ph type="body" sz="quarter" idx="10" hasCustomPrompt="1"/>
          </p:nvPr>
        </p:nvSpPr>
        <p:spPr>
          <a:xfrm>
            <a:off x="499534" y="863601"/>
            <a:ext cx="5626100" cy="3619500"/>
          </a:xfrm>
          <a:prstGeom prst="rect">
            <a:avLst/>
          </a:prstGeom>
        </p:spPr>
        <p:txBody>
          <a:bodyPr/>
          <a:lstStyle>
            <a:lvl1pPr marL="0" indent="0">
              <a:buNone/>
              <a:defRPr sz="2400" b="1">
                <a:solidFill>
                  <a:schemeClr val="bg2">
                    <a:lumMod val="75000"/>
                  </a:schemeClr>
                </a:solidFill>
                <a:latin typeface="+mn-lt"/>
              </a:defRPr>
            </a:lvl1pPr>
            <a:lvl2pPr marL="8466" indent="0" algn="l">
              <a:buNone/>
              <a:tabLst/>
              <a:defRPr sz="2400">
                <a:solidFill>
                  <a:schemeClr val="bg2">
                    <a:lumMod val="75000"/>
                  </a:schemeClr>
                </a:solidFill>
              </a:defRPr>
            </a:lvl2pPr>
            <a:lvl3pPr marL="304792" indent="-296326">
              <a:tabLst/>
              <a:defRPr sz="2400">
                <a:solidFill>
                  <a:schemeClr val="bg2">
                    <a:lumMod val="75000"/>
                  </a:schemeClr>
                </a:solidFill>
              </a:defRPr>
            </a:lvl3pPr>
            <a:lvl4pPr marL="611702" indent="-306910">
              <a:tabLst/>
              <a:defRPr sz="2400">
                <a:solidFill>
                  <a:schemeClr val="bg2">
                    <a:lumMod val="75000"/>
                  </a:schemeClr>
                </a:solidFill>
              </a:defRPr>
            </a:lvl4pPr>
          </a:lstStyle>
          <a:p>
            <a:pPr lvl="0"/>
            <a:r>
              <a:rPr lang="en-US"/>
              <a:t>Title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211749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2.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F55F6A-AA6E-FA0C-9C84-C78AE8ACC0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solidFill>
                  <a:srgbClr val="033867"/>
                </a:solidFill>
                <a:latin typeface="Gotham Bold" pitchFamily="50" charset="0"/>
              </a:rPr>
              <a:t>Title</a:t>
            </a:r>
            <a:endParaRPr lang="en-US"/>
          </a:p>
        </p:txBody>
      </p:sp>
      <p:sp>
        <p:nvSpPr>
          <p:cNvPr id="8" name="Half Frame 7">
            <a:extLst>
              <a:ext uri="{FF2B5EF4-FFF2-40B4-BE49-F238E27FC236}">
                <a16:creationId xmlns:a16="http://schemas.microsoft.com/office/drawing/2014/main" id="{AD7BC36E-14E0-30FA-F3CA-D8D077C5D309}"/>
              </a:ext>
            </a:extLst>
          </p:cNvPr>
          <p:cNvSpPr/>
          <p:nvPr userDrawn="1"/>
        </p:nvSpPr>
        <p:spPr>
          <a:xfrm rot="10800000">
            <a:off x="0" y="0"/>
            <a:ext cx="12192000" cy="6858000"/>
          </a:xfrm>
          <a:prstGeom prst="halfFrame">
            <a:avLst>
              <a:gd name="adj1" fmla="val 5694"/>
              <a:gd name="adj2" fmla="val 8889"/>
            </a:avLst>
          </a:prstGeom>
          <a:solidFill>
            <a:srgbClr val="FFBD5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Half Frame 9">
            <a:extLst>
              <a:ext uri="{FF2B5EF4-FFF2-40B4-BE49-F238E27FC236}">
                <a16:creationId xmlns:a16="http://schemas.microsoft.com/office/drawing/2014/main" id="{2F3A3AA1-910E-169C-EB77-41EA0C2FB3CC}"/>
              </a:ext>
            </a:extLst>
          </p:cNvPr>
          <p:cNvSpPr/>
          <p:nvPr userDrawn="1"/>
        </p:nvSpPr>
        <p:spPr>
          <a:xfrm>
            <a:off x="0" y="-1"/>
            <a:ext cx="12192000" cy="6858000"/>
          </a:xfrm>
          <a:prstGeom prst="halfFrame">
            <a:avLst>
              <a:gd name="adj1" fmla="val 4999"/>
              <a:gd name="adj2" fmla="val 10694"/>
            </a:avLst>
          </a:prstGeom>
          <a:solidFill>
            <a:srgbClr val="03386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ustDataLst>
      <p:tags r:id="rId11"/>
    </p:custDataLst>
    <p:extLst>
      <p:ext uri="{BB962C8B-B14F-4D97-AF65-F5344CB8AC3E}">
        <p14:creationId xmlns:p14="http://schemas.microsoft.com/office/powerpoint/2010/main" val="1861095858"/>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2" r:id="rId3"/>
    <p:sldLayoutId id="2147483653" r:id="rId4"/>
    <p:sldLayoutId id="2147483658" r:id="rId5"/>
    <p:sldLayoutId id="2147483655" r:id="rId6"/>
    <p:sldLayoutId id="2147483656" r:id="rId7"/>
    <p:sldLayoutId id="2147483657" r:id="rId8"/>
    <p:sldLayoutId id="2147483662"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4F3F0B-418C-C7D8-6EFA-9B6AB69870B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75959F8-5839-8A65-9523-4DF2D7B8C8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58DC2E-8237-5F50-E651-1463B388D1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FB342C3-3A85-490C-B8FC-DAB9C5E44C0D}" type="datetimeFigureOut">
              <a:rPr lang="en-US" smtClean="0"/>
              <a:t>9/17/2026</a:t>
            </a:fld>
            <a:endParaRPr lang="en-US"/>
          </a:p>
        </p:txBody>
      </p:sp>
      <p:sp>
        <p:nvSpPr>
          <p:cNvPr id="5" name="Footer Placeholder 4">
            <a:extLst>
              <a:ext uri="{FF2B5EF4-FFF2-40B4-BE49-F238E27FC236}">
                <a16:creationId xmlns:a16="http://schemas.microsoft.com/office/drawing/2014/main" id="{8A87B059-5AAF-213F-DBB5-6E08487D36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7586630-718C-0B4C-A1D1-2373CFB01B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0341DFE-F93E-447B-9ECE-D8A721D57924}" type="slidenum">
              <a:rPr lang="en-US" smtClean="0"/>
              <a:t>‹#›</a:t>
            </a:fld>
            <a:endParaRPr lang="en-US"/>
          </a:p>
        </p:txBody>
      </p:sp>
    </p:spTree>
    <p:extLst>
      <p:ext uri="{BB962C8B-B14F-4D97-AF65-F5344CB8AC3E}">
        <p14:creationId xmlns:p14="http://schemas.microsoft.com/office/powerpoint/2010/main" val="4021626740"/>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thebluediamondgallery.com/wooden-tile/l/learning.html" TargetMode="External"/><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11/relationships/webextension" Target="../webextensions/webextension1.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11/relationships/webextension" Target="../webextensions/webextension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11/relationships/webextension" Target="../webextensions/webextension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s://en.wikipedia.org/wiki/Category:Communications_in_the_United_States_by_state_or_territory" TargetMode="External"/><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11/relationships/webextension" Target="../webextensions/webextension4.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11/relationships/webextension" Target="../webextensions/webextension5.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hyperlink" Target="mailto:Studentconductinstitute@suny.edu" TargetMode="External"/><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11/relationships/webextension" Target="../webextensions/webextension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11/relationships/webextension" Target="../webextensions/webextension7.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11/relationships/webextension" Target="../webextensions/webextension8.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11/relationships/webextension" Target="../webextensions/webextension9.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11/relationships/webextension" Target="../webextensions/webextension10.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11/relationships/webextension" Target="../webextensions/webextension11.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32539-AA9E-FB13-CDB1-AEBD7BC5FA3A}"/>
              </a:ext>
            </a:extLst>
          </p:cNvPr>
          <p:cNvSpPr>
            <a:spLocks noGrp="1"/>
          </p:cNvSpPr>
          <p:nvPr>
            <p:ph type="ctrTitle"/>
          </p:nvPr>
        </p:nvSpPr>
        <p:spPr/>
        <p:txBody>
          <a:bodyPr>
            <a:normAutofit/>
          </a:bodyPr>
          <a:lstStyle/>
          <a:p>
            <a:r>
              <a:rPr lang="en-US">
                <a:solidFill>
                  <a:srgbClr val="033867"/>
                </a:solidFill>
              </a:rPr>
              <a:t>Advanced Title IX Coordinator Workshop</a:t>
            </a:r>
          </a:p>
        </p:txBody>
      </p:sp>
      <p:sp>
        <p:nvSpPr>
          <p:cNvPr id="3" name="TextBox 2">
            <a:extLst>
              <a:ext uri="{FF2B5EF4-FFF2-40B4-BE49-F238E27FC236}">
                <a16:creationId xmlns:a16="http://schemas.microsoft.com/office/drawing/2014/main" id="{F7DF87E1-1FC1-3683-A22C-CC9A6D6F4E03}"/>
              </a:ext>
            </a:extLst>
          </p:cNvPr>
          <p:cNvSpPr txBox="1"/>
          <p:nvPr/>
        </p:nvSpPr>
        <p:spPr>
          <a:xfrm>
            <a:off x="2334705" y="3604231"/>
            <a:ext cx="7522590" cy="584775"/>
          </a:xfrm>
          <a:prstGeom prst="rect">
            <a:avLst/>
          </a:prstGeom>
          <a:noFill/>
        </p:spPr>
        <p:txBody>
          <a:bodyPr wrap="square" rtlCol="0">
            <a:spAutoFit/>
          </a:bodyPr>
          <a:lstStyle/>
          <a:p>
            <a:pPr algn="ctr"/>
            <a:r>
              <a:rPr lang="en-US" sz="3200">
                <a:solidFill>
                  <a:srgbClr val="033867"/>
                </a:solidFill>
              </a:rPr>
              <a:t>Intake and Supportive Measures </a:t>
            </a:r>
          </a:p>
        </p:txBody>
      </p:sp>
    </p:spTree>
    <p:custDataLst>
      <p:tags r:id="rId1"/>
    </p:custDataLst>
    <p:extLst>
      <p:ext uri="{BB962C8B-B14F-4D97-AF65-F5344CB8AC3E}">
        <p14:creationId xmlns:p14="http://schemas.microsoft.com/office/powerpoint/2010/main" val="17052309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DDA7F-E0B7-2E07-1C0B-7878B9CC2238}"/>
              </a:ext>
            </a:extLst>
          </p:cNvPr>
          <p:cNvSpPr>
            <a:spLocks noGrp="1"/>
          </p:cNvSpPr>
          <p:nvPr>
            <p:ph type="title"/>
          </p:nvPr>
        </p:nvSpPr>
        <p:spPr/>
        <p:txBody>
          <a:bodyPr/>
          <a:lstStyle/>
          <a:p>
            <a:r>
              <a:rPr lang="en-US"/>
              <a:t>Introduction</a:t>
            </a:r>
          </a:p>
        </p:txBody>
      </p:sp>
      <p:sp>
        <p:nvSpPr>
          <p:cNvPr id="5" name="TextBox 9">
            <a:extLst>
              <a:ext uri="{FF2B5EF4-FFF2-40B4-BE49-F238E27FC236}">
                <a16:creationId xmlns:a16="http://schemas.microsoft.com/office/drawing/2014/main" id="{034E7965-8B82-6F67-BC9E-7B0CAD4BD89B}"/>
              </a:ext>
            </a:extLst>
          </p:cNvPr>
          <p:cNvSpPr txBox="1"/>
          <p:nvPr/>
        </p:nvSpPr>
        <p:spPr>
          <a:xfrm>
            <a:off x="912148" y="5366940"/>
            <a:ext cx="3868651" cy="739694"/>
          </a:xfrm>
          <a:prstGeom prst="rect">
            <a:avLst/>
          </a:prstGeom>
          <a:noFill/>
        </p:spPr>
        <p:txBody>
          <a:bodyPr wrap="square"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06440" rtl="0" eaLnBrk="1" fontAlgn="auto" latinLnBrk="0" hangingPunct="1">
              <a:lnSpc>
                <a:spcPct val="100000"/>
              </a:lnSpc>
              <a:spcBef>
                <a:spcPts val="0"/>
              </a:spcBef>
              <a:spcAft>
                <a:spcPts val="0"/>
              </a:spcAft>
              <a:buClrTx/>
              <a:buSzTx/>
              <a:buFontTx/>
              <a:buNone/>
              <a:tabLst/>
              <a:defRPr/>
            </a:pPr>
            <a:r>
              <a:rPr lang="en-US" sz="2000" spc="133">
                <a:solidFill>
                  <a:srgbClr val="033867"/>
                </a:solidFill>
                <a:latin typeface="Gotham Black" pitchFamily="50" charset="0"/>
                <a:ea typeface="DIN 2014 Bold" panose="020B0704020202020204" pitchFamily="34" charset="0"/>
                <a:cs typeface="DIN Pro Cond Medium" panose="020B0606020101010102" pitchFamily="34" charset="0"/>
              </a:rPr>
              <a:t>Andrew Stammel</a:t>
            </a:r>
          </a:p>
          <a:p>
            <a:pPr marL="0" marR="0" lvl="0" indent="0" algn="ctr" defTabSz="40644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133" normalizeH="0" baseline="0" noProof="0">
                <a:ln>
                  <a:noFill/>
                </a:ln>
                <a:solidFill>
                  <a:srgbClr val="033867"/>
                </a:solidFill>
                <a:effectLst/>
                <a:uLnTx/>
                <a:uFillTx/>
                <a:latin typeface="Gotham Black" pitchFamily="50" charset="0"/>
                <a:ea typeface="DIN 2014 Bold" panose="020B0704020202020204" pitchFamily="34" charset="0"/>
                <a:cs typeface="DIN Pro Cond Medium" panose="020B0606020101010102" pitchFamily="34" charset="0"/>
              </a:rPr>
              <a:t>Associate Counsel, SUNY System Administration</a:t>
            </a:r>
          </a:p>
          <a:p>
            <a:pPr marL="0" marR="0" lvl="0" indent="0" algn="ctr" defTabSz="406440" rtl="0" eaLnBrk="1" fontAlgn="auto" latinLnBrk="0" hangingPunct="1">
              <a:lnSpc>
                <a:spcPct val="100000"/>
              </a:lnSpc>
              <a:spcBef>
                <a:spcPts val="0"/>
              </a:spcBef>
              <a:spcAft>
                <a:spcPts val="0"/>
              </a:spcAft>
              <a:buClrTx/>
              <a:buSzTx/>
              <a:buFontTx/>
              <a:buNone/>
              <a:tabLst/>
              <a:defRPr/>
            </a:pPr>
            <a:r>
              <a:rPr lang="en-US" sz="2000" spc="133">
                <a:solidFill>
                  <a:srgbClr val="033867"/>
                </a:solidFill>
                <a:latin typeface="Gotham Black" pitchFamily="50" charset="0"/>
                <a:ea typeface="DIN 2014 Bold" panose="020B0704020202020204" pitchFamily="34" charset="0"/>
                <a:cs typeface="DIN Pro Cond Medium" panose="020B0606020101010102" pitchFamily="34" charset="0"/>
              </a:rPr>
              <a:t>Office of General Counsel</a:t>
            </a:r>
          </a:p>
          <a:p>
            <a:pPr marL="0" marR="0" lvl="0" indent="0" algn="ctr" defTabSz="40644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33867"/>
              </a:solidFill>
              <a:effectLst/>
              <a:uLnTx/>
              <a:uFillTx/>
              <a:latin typeface="Gotham Book" pitchFamily="50" charset="0"/>
              <a:ea typeface="DIN 2014 Bold" panose="020B0704020202020204" pitchFamily="34" charset="0"/>
              <a:cs typeface="DIN Pro Cond Medium" panose="020B0606020101010102" pitchFamily="34" charset="0"/>
            </a:endParaRPr>
          </a:p>
        </p:txBody>
      </p:sp>
      <p:pic>
        <p:nvPicPr>
          <p:cNvPr id="9" name="Picture 8">
            <a:extLst>
              <a:ext uri="{FF2B5EF4-FFF2-40B4-BE49-F238E27FC236}">
                <a16:creationId xmlns:a16="http://schemas.microsoft.com/office/drawing/2014/main" id="{B2DF7914-4788-FFBF-D3A2-C200239D130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610907" y="1414236"/>
            <a:ext cx="2471132" cy="3339367"/>
          </a:xfrm>
          <a:prstGeom prst="ellipse">
            <a:avLst/>
          </a:prstGeom>
          <a:ln w="63500" cap="rnd">
            <a:solidFill>
              <a:srgbClr val="033867"/>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0" name="TextBox 9">
            <a:extLst>
              <a:ext uri="{FF2B5EF4-FFF2-40B4-BE49-F238E27FC236}">
                <a16:creationId xmlns:a16="http://schemas.microsoft.com/office/drawing/2014/main" id="{0E23DB42-8F01-F803-9BF1-EF80AAD6B2B5}"/>
              </a:ext>
            </a:extLst>
          </p:cNvPr>
          <p:cNvSpPr txBox="1"/>
          <p:nvPr/>
        </p:nvSpPr>
        <p:spPr>
          <a:xfrm>
            <a:off x="5080524" y="1027906"/>
            <a:ext cx="6165129" cy="5034070"/>
          </a:xfrm>
          <a:prstGeom prst="rect">
            <a:avLst/>
          </a:prstGeom>
          <a:noFill/>
        </p:spPr>
        <p:txBody>
          <a:bodyPr wrap="square" rtlCol="0">
            <a:spAutoFit/>
          </a:bodyPr>
          <a:lstStyle/>
          <a:p>
            <a:pPr>
              <a:lnSpc>
                <a:spcPct val="150000"/>
              </a:lnSpc>
            </a:pPr>
            <a:r>
              <a:rPr lang="en-US">
                <a:solidFill>
                  <a:srgbClr val="033867"/>
                </a:solidFill>
              </a:rPr>
              <a:t>Andrew served for twelve years as the Title IX Coordinator/ Affirmative Action Officer/ Assistant to the Chief Diversity Officer for SUNY Oneonta. He served as a member of the Office of Equity and Inclusion and managed the university's response to a variety of civil rights related matters.  Prior to that, he worked in a small but busy litigation-focused firm in Stamford, New York. Andrew has managed a solo law practice in the City of Oneonta since 2011 and has provided public service to the community as a member of the Oneonta Town Board for one term and an Otsego County Representative for three terms.</a:t>
            </a:r>
          </a:p>
        </p:txBody>
      </p:sp>
    </p:spTree>
    <p:extLst>
      <p:ext uri="{BB962C8B-B14F-4D97-AF65-F5344CB8AC3E}">
        <p14:creationId xmlns:p14="http://schemas.microsoft.com/office/powerpoint/2010/main" val="2696303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070D8-64D4-69F5-F865-4C113C86C583}"/>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802615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D8C7D-70F6-B7B7-8A2A-1CF80A332A30}"/>
              </a:ext>
            </a:extLst>
          </p:cNvPr>
          <p:cNvSpPr>
            <a:spLocks noGrp="1"/>
          </p:cNvSpPr>
          <p:nvPr>
            <p:ph type="title"/>
          </p:nvPr>
        </p:nvSpPr>
        <p:spPr/>
        <p:txBody>
          <a:bodyPr/>
          <a:lstStyle/>
          <a:p>
            <a:r>
              <a:rPr lang="en-US"/>
              <a:t>Learning Outcomes</a:t>
            </a:r>
          </a:p>
        </p:txBody>
      </p:sp>
      <p:sp>
        <p:nvSpPr>
          <p:cNvPr id="4" name="Oval 3">
            <a:extLst>
              <a:ext uri="{FF2B5EF4-FFF2-40B4-BE49-F238E27FC236}">
                <a16:creationId xmlns:a16="http://schemas.microsoft.com/office/drawing/2014/main" id="{4D53DD0C-C75C-A6EC-78F6-004880D6EADD}"/>
              </a:ext>
            </a:extLst>
          </p:cNvPr>
          <p:cNvSpPr/>
          <p:nvPr/>
        </p:nvSpPr>
        <p:spPr>
          <a:xfrm>
            <a:off x="1351718" y="1792336"/>
            <a:ext cx="382265" cy="382265"/>
          </a:xfrm>
          <a:prstGeom prst="ellipse">
            <a:avLst/>
          </a:prstGeom>
          <a:solidFill>
            <a:srgbClr val="001F6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Arial Nova" panose="020B0504020202020204" pitchFamily="34" charset="0"/>
                <a:ea typeface="+mn-ea"/>
                <a:cs typeface="+mn-cs"/>
              </a:rPr>
              <a:t>1</a:t>
            </a:r>
          </a:p>
        </p:txBody>
      </p:sp>
      <p:sp>
        <p:nvSpPr>
          <p:cNvPr id="6" name="TextBox 5">
            <a:extLst>
              <a:ext uri="{FF2B5EF4-FFF2-40B4-BE49-F238E27FC236}">
                <a16:creationId xmlns:a16="http://schemas.microsoft.com/office/drawing/2014/main" id="{F3E64248-59B5-4705-559E-34854DECAFBD}"/>
              </a:ext>
            </a:extLst>
          </p:cNvPr>
          <p:cNvSpPr txBox="1"/>
          <p:nvPr/>
        </p:nvSpPr>
        <p:spPr>
          <a:xfrm>
            <a:off x="1943096" y="1792180"/>
            <a:ext cx="5518972" cy="416011"/>
          </a:xfrm>
          <a:prstGeom prst="rect">
            <a:avLst/>
          </a:prstGeom>
          <a:noFill/>
          <a:ln>
            <a:solidFill>
              <a:schemeClr val="tx1"/>
            </a:solidFill>
          </a:ln>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2060"/>
                </a:solidFill>
                <a:effectLst/>
                <a:uLnTx/>
                <a:uFillTx/>
                <a:latin typeface="Helvetica" pitchFamily="2" charset="0"/>
                <a:ea typeface="+mn-ea"/>
                <a:cs typeface="+mn-cs"/>
              </a:rPr>
              <a:t>Assess which laws and procedures apply to a fact pattern.</a:t>
            </a:r>
          </a:p>
        </p:txBody>
      </p:sp>
      <p:sp>
        <p:nvSpPr>
          <p:cNvPr id="8" name="Oval 7">
            <a:extLst>
              <a:ext uri="{FF2B5EF4-FFF2-40B4-BE49-F238E27FC236}">
                <a16:creationId xmlns:a16="http://schemas.microsoft.com/office/drawing/2014/main" id="{FB7C168B-C676-7704-0086-8F033465FA31}"/>
              </a:ext>
            </a:extLst>
          </p:cNvPr>
          <p:cNvSpPr/>
          <p:nvPr/>
        </p:nvSpPr>
        <p:spPr>
          <a:xfrm>
            <a:off x="1351718" y="2508535"/>
            <a:ext cx="382265" cy="382265"/>
          </a:xfrm>
          <a:prstGeom prst="ellipse">
            <a:avLst/>
          </a:prstGeom>
          <a:solidFill>
            <a:srgbClr val="001F6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Arial Nova" panose="020B0504020202020204" pitchFamily="34" charset="0"/>
                <a:ea typeface="+mn-ea"/>
                <a:cs typeface="+mn-cs"/>
              </a:rPr>
              <a:t>2</a:t>
            </a:r>
          </a:p>
        </p:txBody>
      </p:sp>
      <p:sp>
        <p:nvSpPr>
          <p:cNvPr id="10" name="Oval 9">
            <a:extLst>
              <a:ext uri="{FF2B5EF4-FFF2-40B4-BE49-F238E27FC236}">
                <a16:creationId xmlns:a16="http://schemas.microsoft.com/office/drawing/2014/main" id="{53D28C8B-E0D6-1D85-087A-4E2F15C2D3AB}"/>
              </a:ext>
            </a:extLst>
          </p:cNvPr>
          <p:cNvSpPr/>
          <p:nvPr/>
        </p:nvSpPr>
        <p:spPr>
          <a:xfrm>
            <a:off x="1351718" y="3290893"/>
            <a:ext cx="382265" cy="382265"/>
          </a:xfrm>
          <a:prstGeom prst="ellipse">
            <a:avLst/>
          </a:prstGeom>
          <a:solidFill>
            <a:srgbClr val="001F6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Arial Nova" panose="020B0504020202020204" pitchFamily="34" charset="0"/>
                <a:ea typeface="+mn-ea"/>
                <a:cs typeface="+mn-cs"/>
              </a:rPr>
              <a:t>3</a:t>
            </a:r>
          </a:p>
        </p:txBody>
      </p:sp>
      <p:sp>
        <p:nvSpPr>
          <p:cNvPr id="12" name="TextBox 11">
            <a:extLst>
              <a:ext uri="{FF2B5EF4-FFF2-40B4-BE49-F238E27FC236}">
                <a16:creationId xmlns:a16="http://schemas.microsoft.com/office/drawing/2014/main" id="{D3ACC478-8B54-AF7C-AA5D-1A45DBC7FC97}"/>
              </a:ext>
            </a:extLst>
          </p:cNvPr>
          <p:cNvSpPr txBox="1"/>
          <p:nvPr/>
        </p:nvSpPr>
        <p:spPr>
          <a:xfrm>
            <a:off x="1943095" y="3257147"/>
            <a:ext cx="5518974" cy="416011"/>
          </a:xfrm>
          <a:prstGeom prst="rect">
            <a:avLst/>
          </a:prstGeom>
          <a:noFill/>
          <a:ln>
            <a:solidFill>
              <a:schemeClr val="tx1"/>
            </a:solidFill>
          </a:ln>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2060"/>
                </a:solidFill>
                <a:effectLst/>
                <a:uLnTx/>
                <a:uFillTx/>
                <a:latin typeface="Helvetica" pitchFamily="2" charset="0"/>
                <a:ea typeface="+mn-ea"/>
                <a:cs typeface="+mn-cs"/>
              </a:rPr>
              <a:t>Describe supportive measures available to parties.</a:t>
            </a:r>
          </a:p>
        </p:txBody>
      </p:sp>
      <p:sp>
        <p:nvSpPr>
          <p:cNvPr id="14" name="Oval 13">
            <a:extLst>
              <a:ext uri="{FF2B5EF4-FFF2-40B4-BE49-F238E27FC236}">
                <a16:creationId xmlns:a16="http://schemas.microsoft.com/office/drawing/2014/main" id="{0C1CE0BA-B592-8988-9FC1-60CB25FECEE4}"/>
              </a:ext>
            </a:extLst>
          </p:cNvPr>
          <p:cNvSpPr/>
          <p:nvPr/>
        </p:nvSpPr>
        <p:spPr>
          <a:xfrm>
            <a:off x="1351718" y="3982476"/>
            <a:ext cx="382265" cy="382265"/>
          </a:xfrm>
          <a:prstGeom prst="ellipse">
            <a:avLst/>
          </a:prstGeom>
          <a:solidFill>
            <a:srgbClr val="001F6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Arial Nova" panose="020B0504020202020204" pitchFamily="34" charset="0"/>
                <a:ea typeface="+mn-ea"/>
                <a:cs typeface="+mn-cs"/>
              </a:rPr>
              <a:t>4</a:t>
            </a:r>
          </a:p>
        </p:txBody>
      </p:sp>
      <p:sp>
        <p:nvSpPr>
          <p:cNvPr id="16" name="TextBox 15">
            <a:extLst>
              <a:ext uri="{FF2B5EF4-FFF2-40B4-BE49-F238E27FC236}">
                <a16:creationId xmlns:a16="http://schemas.microsoft.com/office/drawing/2014/main" id="{81BD04B7-5F51-C22E-8913-5A3F224E9EF4}"/>
              </a:ext>
            </a:extLst>
          </p:cNvPr>
          <p:cNvSpPr txBox="1"/>
          <p:nvPr/>
        </p:nvSpPr>
        <p:spPr>
          <a:xfrm>
            <a:off x="1943093" y="4784487"/>
            <a:ext cx="5518974" cy="785343"/>
          </a:xfrm>
          <a:prstGeom prst="rect">
            <a:avLst/>
          </a:prstGeom>
          <a:noFill/>
          <a:ln>
            <a:solidFill>
              <a:schemeClr val="tx1"/>
            </a:solidFill>
          </a:ln>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2060"/>
                </a:solidFill>
                <a:effectLst/>
                <a:uLnTx/>
                <a:uFillTx/>
                <a:latin typeface="Helvetica" pitchFamily="2" charset="0"/>
                <a:ea typeface="+mn-ea"/>
                <a:cs typeface="+mn-cs"/>
              </a:rPr>
              <a:t>Devise how supportive measures would be deployed at your institution. </a:t>
            </a:r>
          </a:p>
        </p:txBody>
      </p:sp>
      <p:sp>
        <p:nvSpPr>
          <p:cNvPr id="18" name="TextBox 17">
            <a:extLst>
              <a:ext uri="{FF2B5EF4-FFF2-40B4-BE49-F238E27FC236}">
                <a16:creationId xmlns:a16="http://schemas.microsoft.com/office/drawing/2014/main" id="{CB497F8E-86D0-2C7A-987B-68434F84B762}"/>
              </a:ext>
            </a:extLst>
          </p:cNvPr>
          <p:cNvSpPr txBox="1"/>
          <p:nvPr/>
        </p:nvSpPr>
        <p:spPr>
          <a:xfrm>
            <a:off x="1943094" y="2306997"/>
            <a:ext cx="5518975" cy="785343"/>
          </a:xfrm>
          <a:prstGeom prst="rect">
            <a:avLst/>
          </a:prstGeom>
          <a:noFill/>
          <a:ln>
            <a:solidFill>
              <a:schemeClr val="tx1"/>
            </a:solidFill>
          </a:ln>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2060"/>
                </a:solidFill>
                <a:effectLst/>
                <a:uLnTx/>
                <a:uFillTx/>
                <a:latin typeface="Helvetica" pitchFamily="2" charset="0"/>
                <a:ea typeface="+mn-ea"/>
                <a:cs typeface="+mn-cs"/>
              </a:rPr>
              <a:t>Examine legal requirements related to the implementation of supportive measures.</a:t>
            </a:r>
          </a:p>
        </p:txBody>
      </p:sp>
      <p:sp>
        <p:nvSpPr>
          <p:cNvPr id="20" name="TextBox 19">
            <a:extLst>
              <a:ext uri="{FF2B5EF4-FFF2-40B4-BE49-F238E27FC236}">
                <a16:creationId xmlns:a16="http://schemas.microsoft.com/office/drawing/2014/main" id="{867675F0-5F31-CCB2-2861-01EFB0F14903}"/>
              </a:ext>
            </a:extLst>
          </p:cNvPr>
          <p:cNvSpPr txBox="1"/>
          <p:nvPr/>
        </p:nvSpPr>
        <p:spPr>
          <a:xfrm>
            <a:off x="1943095" y="3836151"/>
            <a:ext cx="5518975" cy="785343"/>
          </a:xfrm>
          <a:prstGeom prst="rect">
            <a:avLst/>
          </a:prstGeom>
          <a:noFill/>
          <a:ln>
            <a:solidFill>
              <a:schemeClr val="tx1"/>
            </a:solidFill>
          </a:ln>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2060"/>
                </a:solidFill>
                <a:effectLst/>
                <a:uLnTx/>
                <a:uFillTx/>
                <a:latin typeface="Helvetica" pitchFamily="2" charset="0"/>
                <a:ea typeface="+mn-ea"/>
                <a:cs typeface="+mn-cs"/>
              </a:rPr>
              <a:t>Formulate institutional responses to a complex and evolving sexual misconduct situation.</a:t>
            </a:r>
          </a:p>
        </p:txBody>
      </p:sp>
      <p:sp>
        <p:nvSpPr>
          <p:cNvPr id="22" name="Oval 21">
            <a:extLst>
              <a:ext uri="{FF2B5EF4-FFF2-40B4-BE49-F238E27FC236}">
                <a16:creationId xmlns:a16="http://schemas.microsoft.com/office/drawing/2014/main" id="{24FBC61D-D35A-C21E-C60C-BE69BE9C6359}"/>
              </a:ext>
            </a:extLst>
          </p:cNvPr>
          <p:cNvSpPr/>
          <p:nvPr/>
        </p:nvSpPr>
        <p:spPr>
          <a:xfrm>
            <a:off x="1351718" y="4986025"/>
            <a:ext cx="382265" cy="382265"/>
          </a:xfrm>
          <a:prstGeom prst="ellipse">
            <a:avLst/>
          </a:prstGeom>
          <a:solidFill>
            <a:srgbClr val="001F6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Arial Nova" panose="020B0504020202020204" pitchFamily="34" charset="0"/>
                <a:ea typeface="+mn-ea"/>
                <a:cs typeface="+mn-cs"/>
              </a:rPr>
              <a:t>5</a:t>
            </a:r>
          </a:p>
        </p:txBody>
      </p:sp>
      <p:pic>
        <p:nvPicPr>
          <p:cNvPr id="5" name="Picture 4">
            <a:extLst>
              <a:ext uri="{FF2B5EF4-FFF2-40B4-BE49-F238E27FC236}">
                <a16:creationId xmlns:a16="http://schemas.microsoft.com/office/drawing/2014/main" id="{49DEE966-8206-33EF-1DD1-298F042A776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672254" y="2445976"/>
            <a:ext cx="3681546" cy="2454364"/>
          </a:xfrm>
          <a:prstGeom prst="ellipse">
            <a:avLst/>
          </a:prstGeom>
          <a:ln w="63500" cap="rnd">
            <a:solidFill>
              <a:srgbClr val="033867"/>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7213952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1E507B6-6BBB-BA06-2637-11E878AA11A7}"/>
              </a:ext>
            </a:extLst>
          </p:cNvPr>
          <p:cNvSpPr>
            <a:spLocks noGrp="1"/>
          </p:cNvSpPr>
          <p:nvPr>
            <p:ph type="title"/>
          </p:nvPr>
        </p:nvSpPr>
        <p:spPr>
          <a:xfrm>
            <a:off x="838200" y="2316473"/>
            <a:ext cx="10515600" cy="1325563"/>
          </a:xfrm>
        </p:spPr>
        <p:txBody>
          <a:bodyPr/>
          <a:lstStyle/>
          <a:p>
            <a:pPr algn="ctr"/>
            <a:r>
              <a:rPr lang="en-US"/>
              <a:t>Re-introduction to Supportive Measures</a:t>
            </a:r>
          </a:p>
        </p:txBody>
      </p:sp>
      <p:sp>
        <p:nvSpPr>
          <p:cNvPr id="4" name="TextBox 3">
            <a:extLst>
              <a:ext uri="{FF2B5EF4-FFF2-40B4-BE49-F238E27FC236}">
                <a16:creationId xmlns:a16="http://schemas.microsoft.com/office/drawing/2014/main" id="{AB9B6035-9D64-55B6-9285-641FF3F2E411}"/>
              </a:ext>
            </a:extLst>
          </p:cNvPr>
          <p:cNvSpPr txBox="1"/>
          <p:nvPr/>
        </p:nvSpPr>
        <p:spPr>
          <a:xfrm>
            <a:off x="3996965" y="3808429"/>
            <a:ext cx="4308049" cy="369332"/>
          </a:xfrm>
          <a:prstGeom prst="rect">
            <a:avLst/>
          </a:prstGeom>
          <a:noFill/>
        </p:spPr>
        <p:txBody>
          <a:bodyPr wrap="square" rtlCol="0">
            <a:spAutoFit/>
          </a:bodyPr>
          <a:lstStyle/>
          <a:p>
            <a:pPr algn="ctr"/>
            <a:r>
              <a:rPr lang="en-US"/>
              <a:t>Title IX and State Law</a:t>
            </a:r>
          </a:p>
        </p:txBody>
      </p:sp>
    </p:spTree>
    <p:extLst>
      <p:ext uri="{BB962C8B-B14F-4D97-AF65-F5344CB8AC3E}">
        <p14:creationId xmlns:p14="http://schemas.microsoft.com/office/powerpoint/2010/main" val="5209682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7AF20-BC27-8E66-9719-50BF25478052}"/>
              </a:ext>
            </a:extLst>
          </p:cNvPr>
          <p:cNvSpPr>
            <a:spLocks noGrp="1"/>
          </p:cNvSpPr>
          <p:nvPr>
            <p:ph type="title"/>
          </p:nvPr>
        </p:nvSpPr>
        <p:spPr/>
        <p:txBody>
          <a:bodyPr/>
          <a:lstStyle/>
          <a:p>
            <a:r>
              <a:rPr lang="en-US" b="1">
                <a:solidFill>
                  <a:srgbClr val="002060"/>
                </a:solidFill>
                <a:latin typeface="Helvetica" pitchFamily="2" charset="0"/>
              </a:rPr>
              <a:t>Title IX Supportive Measures </a:t>
            </a:r>
            <a:r>
              <a:rPr lang="en-US" sz="4000" b="1">
                <a:solidFill>
                  <a:srgbClr val="002060"/>
                </a:solidFill>
                <a:latin typeface="Helvetica" pitchFamily="2" charset="0"/>
              </a:rPr>
              <a:t>Definition in Section 106.30</a:t>
            </a:r>
            <a:endParaRPr lang="en-US"/>
          </a:p>
        </p:txBody>
      </p:sp>
      <p:sp>
        <p:nvSpPr>
          <p:cNvPr id="4" name="TextBox 3">
            <a:extLst>
              <a:ext uri="{FF2B5EF4-FFF2-40B4-BE49-F238E27FC236}">
                <a16:creationId xmlns:a16="http://schemas.microsoft.com/office/drawing/2014/main" id="{CA86FA25-D5CB-6C1C-A880-95CBC5005707}"/>
              </a:ext>
            </a:extLst>
          </p:cNvPr>
          <p:cNvSpPr txBox="1"/>
          <p:nvPr/>
        </p:nvSpPr>
        <p:spPr>
          <a:xfrm>
            <a:off x="1282045" y="1846118"/>
            <a:ext cx="8019854" cy="4247317"/>
          </a:xfrm>
          <a:prstGeom prst="rect">
            <a:avLst/>
          </a:prstGeom>
          <a:noFill/>
        </p:spPr>
        <p:txBody>
          <a:bodyPr wrap="square">
            <a:spAutoFit/>
          </a:bodyPr>
          <a:lstStyle/>
          <a:p>
            <a:pPr algn="just"/>
            <a:r>
              <a:rPr lang="en-US" sz="1800" b="1">
                <a:solidFill>
                  <a:srgbClr val="033867"/>
                </a:solidFill>
                <a:latin typeface="Helvetica" pitchFamily="2" charset="0"/>
              </a:rPr>
              <a:t>Supportive measures </a:t>
            </a:r>
            <a:r>
              <a:rPr lang="en-US" sz="1800">
                <a:solidFill>
                  <a:srgbClr val="033867"/>
                </a:solidFill>
                <a:latin typeface="Helvetica" pitchFamily="2" charset="0"/>
              </a:rPr>
              <a:t>means </a:t>
            </a:r>
          </a:p>
          <a:p>
            <a:pPr marL="285750" indent="-285750" algn="just">
              <a:buFont typeface="Arial" panose="020B0604020202020204" pitchFamily="34" charset="0"/>
              <a:buChar char="•"/>
            </a:pPr>
            <a:r>
              <a:rPr lang="en-US" sz="1800">
                <a:solidFill>
                  <a:srgbClr val="033867"/>
                </a:solidFill>
                <a:latin typeface="Helvetica" pitchFamily="2" charset="0"/>
              </a:rPr>
              <a:t>Non- disciplinary, non-punitive </a:t>
            </a:r>
          </a:p>
          <a:p>
            <a:pPr marL="285750" indent="-285750" algn="just">
              <a:buFont typeface="Arial" panose="020B0604020202020204" pitchFamily="34" charset="0"/>
              <a:buChar char="•"/>
            </a:pPr>
            <a:r>
              <a:rPr lang="en-US" sz="1800">
                <a:solidFill>
                  <a:srgbClr val="033867"/>
                </a:solidFill>
                <a:latin typeface="Helvetica" pitchFamily="2" charset="0"/>
              </a:rPr>
              <a:t>Individualized services offered as appropriate, as reasonably available, and </a:t>
            </a:r>
          </a:p>
          <a:p>
            <a:pPr marL="285750" indent="-285750" algn="just">
              <a:buFont typeface="Arial" panose="020B0604020202020204" pitchFamily="34" charset="0"/>
              <a:buChar char="•"/>
            </a:pPr>
            <a:r>
              <a:rPr lang="en-US" sz="1800">
                <a:solidFill>
                  <a:srgbClr val="033867"/>
                </a:solidFill>
                <a:latin typeface="Helvetica" pitchFamily="2" charset="0"/>
              </a:rPr>
              <a:t>Without fee or charge to the complainant or the respondent </a:t>
            </a:r>
          </a:p>
          <a:p>
            <a:pPr marL="285750" indent="-285750" algn="just">
              <a:buFont typeface="Arial" panose="020B0604020202020204" pitchFamily="34" charset="0"/>
              <a:buChar char="•"/>
            </a:pPr>
            <a:r>
              <a:rPr lang="en-US" sz="1800">
                <a:solidFill>
                  <a:srgbClr val="033867"/>
                </a:solidFill>
                <a:latin typeface="Helvetica" pitchFamily="2" charset="0"/>
              </a:rPr>
              <a:t>Before or after the filing of a formal complaint or where no formal complaint has been filed. </a:t>
            </a:r>
          </a:p>
          <a:p>
            <a:pPr algn="just"/>
            <a:endParaRPr lang="en-US" sz="1800">
              <a:solidFill>
                <a:srgbClr val="033867"/>
              </a:solidFill>
              <a:latin typeface="Helvetica" pitchFamily="2" charset="0"/>
            </a:endParaRPr>
          </a:p>
          <a:p>
            <a:pPr algn="just"/>
            <a:endParaRPr lang="en-US" sz="1800">
              <a:solidFill>
                <a:srgbClr val="033867"/>
              </a:solidFill>
              <a:latin typeface="Helvetica" pitchFamily="2" charset="0"/>
            </a:endParaRPr>
          </a:p>
          <a:p>
            <a:pPr algn="just"/>
            <a:r>
              <a:rPr lang="en-US" sz="1800" b="1">
                <a:solidFill>
                  <a:srgbClr val="033867"/>
                </a:solidFill>
                <a:latin typeface="Helvetica" pitchFamily="2" charset="0"/>
              </a:rPr>
              <a:t>Goal of Supportive Measures:</a:t>
            </a:r>
          </a:p>
          <a:p>
            <a:pPr marL="285750" indent="-285750" algn="just">
              <a:buFont typeface="Arial" panose="020B0604020202020204" pitchFamily="34" charset="0"/>
              <a:buChar char="•"/>
            </a:pPr>
            <a:r>
              <a:rPr lang="en-US" sz="1800">
                <a:solidFill>
                  <a:srgbClr val="033867"/>
                </a:solidFill>
                <a:latin typeface="Helvetica" pitchFamily="2" charset="0"/>
              </a:rPr>
              <a:t>Such measures are designed to restore or preserve equal access to the recipient’s education program or activity without unreasonably burdening the other party, including measures designed to protect the safety of all parties or the recipient’s educational environment, or deter sexual harassment.</a:t>
            </a:r>
          </a:p>
        </p:txBody>
      </p:sp>
    </p:spTree>
    <p:extLst>
      <p:ext uri="{BB962C8B-B14F-4D97-AF65-F5344CB8AC3E}">
        <p14:creationId xmlns:p14="http://schemas.microsoft.com/office/powerpoint/2010/main" val="861833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2" name="Add-in 1" title="Forms for PowerPoint">
                <a:extLst>
                  <a:ext uri="{FF2B5EF4-FFF2-40B4-BE49-F238E27FC236}">
                    <a16:creationId xmlns:a16="http://schemas.microsoft.com/office/drawing/2014/main" id="{690355B1-24F0-D6A9-0244-0F2556100CD2}"/>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xmlns="">
          <p:pic>
            <p:nvPicPr>
              <p:cNvPr id="2" name="Add-in 1" title="Forms for PowerPoint">
                <a:extLst>
                  <a:ext uri="{FF2B5EF4-FFF2-40B4-BE49-F238E27FC236}">
                    <a16:creationId xmlns:a16="http://schemas.microsoft.com/office/drawing/2014/main" id="{690355B1-24F0-D6A9-0244-0F2556100CD2}"/>
                  </a:ext>
                </a:extLst>
              </p:cNvPr>
              <p:cNvPicPr>
                <a:picLocks noGrp="1" noRot="1" noChangeAspect="1" noMove="1" noResize="1" noEditPoints="1" noAdjustHandles="1" noChangeArrowheads="1" noChangeShapeType="1"/>
              </p:cNvPicPr>
              <p:nvPr/>
            </p:nvPicPr>
            <p:blipFill>
              <a:blip r:embed="rId3"/>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17208543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A4F1F-2C62-28D5-E648-9CEEB00AF81A}"/>
              </a:ext>
            </a:extLst>
          </p:cNvPr>
          <p:cNvSpPr>
            <a:spLocks noGrp="1"/>
          </p:cNvSpPr>
          <p:nvPr>
            <p:ph type="title"/>
          </p:nvPr>
        </p:nvSpPr>
        <p:spPr/>
        <p:txBody>
          <a:bodyPr/>
          <a:lstStyle/>
          <a:p>
            <a:r>
              <a:rPr lang="en-US" sz="3200" b="1">
                <a:latin typeface="Helvetica" pitchFamily="2" charset="0"/>
                <a:ea typeface="+mn-ea"/>
                <a:cs typeface="+mn-cs"/>
              </a:rPr>
              <a:t>1. </a:t>
            </a:r>
            <a:r>
              <a:rPr lang="en-US" sz="3200" b="1" i="1">
                <a:latin typeface="Helvetica" pitchFamily="2" charset="0"/>
                <a:ea typeface="+mn-ea"/>
                <a:cs typeface="+mn-cs"/>
              </a:rPr>
              <a:t>Jazzed Up </a:t>
            </a:r>
            <a:r>
              <a:rPr lang="en-US" sz="3200" b="1">
                <a:latin typeface="Helvetica" pitchFamily="2" charset="0"/>
                <a:ea typeface="+mn-ea"/>
                <a:cs typeface="+mn-cs"/>
              </a:rPr>
              <a:t>Case Study: Initial Report</a:t>
            </a:r>
          </a:p>
        </p:txBody>
      </p:sp>
      <p:sp>
        <p:nvSpPr>
          <p:cNvPr id="6" name="Rectangle 5">
            <a:extLst>
              <a:ext uri="{FF2B5EF4-FFF2-40B4-BE49-F238E27FC236}">
                <a16:creationId xmlns:a16="http://schemas.microsoft.com/office/drawing/2014/main" id="{09383A72-D87E-531C-43E5-D39513A57626}"/>
              </a:ext>
            </a:extLst>
          </p:cNvPr>
          <p:cNvSpPr/>
          <p:nvPr/>
        </p:nvSpPr>
        <p:spPr>
          <a:xfrm>
            <a:off x="838200" y="1384412"/>
            <a:ext cx="10515600" cy="4401205"/>
          </a:xfrm>
          <a:prstGeom prst="rect">
            <a:avLst/>
          </a:prstGeom>
        </p:spPr>
        <p:txBody>
          <a:bodyPr wrap="square">
            <a:spAutoFit/>
          </a:bodyPr>
          <a:lstStyle/>
          <a:p>
            <a:pPr algn="just"/>
            <a:r>
              <a:rPr lang="en-US" sz="2000" b="1">
                <a:solidFill>
                  <a:srgbClr val="033867"/>
                </a:solidFill>
                <a:latin typeface="Helvetica" pitchFamily="2" charset="0"/>
              </a:rPr>
              <a:t>Initial Report:</a:t>
            </a:r>
            <a:endParaRPr lang="en-US" sz="2000">
              <a:solidFill>
                <a:srgbClr val="033867"/>
              </a:solidFill>
              <a:latin typeface="Helvetica" pitchFamily="2" charset="0"/>
            </a:endParaRPr>
          </a:p>
          <a:p>
            <a:pPr marL="285750" indent="-285750" algn="just">
              <a:buFont typeface="Arial" panose="020B0604020202020204" pitchFamily="34" charset="0"/>
              <a:buChar char="•"/>
            </a:pPr>
            <a:r>
              <a:rPr lang="en-US" sz="2000">
                <a:solidFill>
                  <a:srgbClr val="033867"/>
                </a:solidFill>
                <a:latin typeface="Helvetica" pitchFamily="2" charset="0"/>
              </a:rPr>
              <a:t>You are the TIXC and receive a call from the advisor of </a:t>
            </a:r>
            <a:r>
              <a:rPr lang="en-US" sz="2000" i="1">
                <a:solidFill>
                  <a:srgbClr val="033867"/>
                </a:solidFill>
                <a:latin typeface="Helvetica" pitchFamily="2" charset="0"/>
              </a:rPr>
              <a:t>Jazzed Up</a:t>
            </a:r>
            <a:r>
              <a:rPr lang="en-US" sz="2000">
                <a:solidFill>
                  <a:srgbClr val="033867"/>
                </a:solidFill>
                <a:latin typeface="Helvetica" pitchFamily="2" charset="0"/>
              </a:rPr>
              <a:t>, a jazz band and recognized student club. She wanted to report an incident from the previous weekend. Members of </a:t>
            </a:r>
            <a:r>
              <a:rPr lang="en-US" sz="2000" i="1">
                <a:solidFill>
                  <a:srgbClr val="033867"/>
                </a:solidFill>
                <a:latin typeface="Helvetica" pitchFamily="2" charset="0"/>
              </a:rPr>
              <a:t>Jazzed Up </a:t>
            </a:r>
            <a:r>
              <a:rPr lang="en-US" sz="2000">
                <a:solidFill>
                  <a:srgbClr val="033867"/>
                </a:solidFill>
                <a:latin typeface="Helvetica" pitchFamily="2" charset="0"/>
              </a:rPr>
              <a:t>were traveling out of state to an event at another college. After their performance, members went to downtown bars, along with some friends and fans who also made the trip. Several members witnessed student member Colin become intoxicated and start a loud argument with his girlfriend student non-member, Olivia. When Olivia attempted to leave, Colin grabbed her by the arms and held her against the wall. Friends quickly stepped in to separate them and made sure that Olivia got safely to a friend’s hotel room. The next morning, they called the advisor to ask what they should do. They stated that they were reluctant to report this but something similar happened last semester at the off campus </a:t>
            </a:r>
            <a:r>
              <a:rPr lang="en-US" sz="2000" i="1">
                <a:solidFill>
                  <a:srgbClr val="033867"/>
                </a:solidFill>
                <a:latin typeface="Helvetica" pitchFamily="2" charset="0"/>
              </a:rPr>
              <a:t>Jazzed Up </a:t>
            </a:r>
            <a:r>
              <a:rPr lang="en-US" sz="2000">
                <a:solidFill>
                  <a:srgbClr val="033867"/>
                </a:solidFill>
                <a:latin typeface="Helvetica" pitchFamily="2" charset="0"/>
              </a:rPr>
              <a:t>house. When the advisor received the call, Colin and Olivia were already on their way home in separate cars.</a:t>
            </a:r>
          </a:p>
          <a:p>
            <a:pPr algn="just"/>
            <a:endParaRPr lang="en-US" sz="2000">
              <a:solidFill>
                <a:srgbClr val="033867"/>
              </a:solidFill>
              <a:latin typeface="Helvetica" pitchFamily="2" charset="0"/>
            </a:endParaRPr>
          </a:p>
        </p:txBody>
      </p:sp>
    </p:spTree>
    <p:extLst>
      <p:ext uri="{BB962C8B-B14F-4D97-AF65-F5344CB8AC3E}">
        <p14:creationId xmlns:p14="http://schemas.microsoft.com/office/powerpoint/2010/main" val="515691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2" name="Add-in 1" title="Forms for PowerPoint">
                <a:extLst>
                  <a:ext uri="{FF2B5EF4-FFF2-40B4-BE49-F238E27FC236}">
                    <a16:creationId xmlns:a16="http://schemas.microsoft.com/office/drawing/2014/main" id="{5306D905-64AB-C29B-3B4E-7E082879A612}"/>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xmlns="">
          <p:pic>
            <p:nvPicPr>
              <p:cNvPr id="2" name="Add-in 1" title="Forms for PowerPoint">
                <a:extLst>
                  <a:ext uri="{FF2B5EF4-FFF2-40B4-BE49-F238E27FC236}">
                    <a16:creationId xmlns:a16="http://schemas.microsoft.com/office/drawing/2014/main" id="{5306D905-64AB-C29B-3B4E-7E082879A612}"/>
                  </a:ext>
                </a:extLst>
              </p:cNvPr>
              <p:cNvPicPr>
                <a:picLocks noGrp="1" noRot="1" noChangeAspect="1" noMove="1" noResize="1" noEditPoints="1" noAdjustHandles="1" noChangeArrowheads="1" noChangeShapeType="1"/>
              </p:cNvPicPr>
              <p:nvPr/>
            </p:nvPicPr>
            <p:blipFill>
              <a:blip r:embed="rId3"/>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13402905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C4BF3-909E-4918-7F9C-EDB1AFBDA23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B56CEF8-92B2-76E4-0476-6BD968FA1090}"/>
              </a:ext>
            </a:extLst>
          </p:cNvPr>
          <p:cNvSpPr txBox="1">
            <a:spLocks noGrp="1"/>
          </p:cNvSpPr>
          <p:nvPr>
            <p:ph type="title" idx="4294967295"/>
          </p:nvPr>
        </p:nvSpPr>
        <p:spPr>
          <a:xfrm>
            <a:off x="744718" y="327025"/>
            <a:ext cx="11236750" cy="1016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033867"/>
                </a:solidFill>
                <a:effectLst/>
                <a:uLnTx/>
                <a:uFillTx/>
                <a:latin typeface="Helvetica" pitchFamily="2" charset="0"/>
                <a:ea typeface="+mn-ea"/>
                <a:cs typeface="+mn-cs"/>
              </a:rPr>
              <a:t>Title IX Supportive Measures </a:t>
            </a:r>
            <a:r>
              <a:rPr kumimoji="0" lang="en-US" sz="2800" b="1" i="0" u="none" strike="noStrike" kern="1200" cap="none" spc="0" normalizeH="0" baseline="0" noProof="0">
                <a:ln>
                  <a:noFill/>
                </a:ln>
                <a:solidFill>
                  <a:srgbClr val="033867"/>
                </a:solidFill>
                <a:effectLst/>
                <a:uLnTx/>
                <a:uFillTx/>
                <a:latin typeface="Helvetica" pitchFamily="2" charset="0"/>
                <a:ea typeface="+mn-ea"/>
                <a:cs typeface="+mn-cs"/>
              </a:rPr>
              <a:t>Definition in Section 106.30 (continued)</a:t>
            </a:r>
            <a:endParaRPr kumimoji="0" lang="en-US" sz="3200" b="1" i="0" u="none" strike="noStrike" kern="1200" cap="none" spc="0" normalizeH="0" baseline="0" noProof="0">
              <a:ln>
                <a:noFill/>
              </a:ln>
              <a:solidFill>
                <a:srgbClr val="033867"/>
              </a:solidFill>
              <a:effectLst/>
              <a:uLnTx/>
              <a:uFillTx/>
              <a:latin typeface="Helvetica" pitchFamily="2" charset="0"/>
              <a:ea typeface="+mn-ea"/>
              <a:cs typeface="+mn-cs"/>
            </a:endParaRPr>
          </a:p>
        </p:txBody>
      </p:sp>
      <p:sp>
        <p:nvSpPr>
          <p:cNvPr id="7" name="Rectangle 6">
            <a:extLst>
              <a:ext uri="{FF2B5EF4-FFF2-40B4-BE49-F238E27FC236}">
                <a16:creationId xmlns:a16="http://schemas.microsoft.com/office/drawing/2014/main" id="{8346FEA0-B816-8DFE-FA9A-9096E6E144F6}"/>
              </a:ext>
            </a:extLst>
          </p:cNvPr>
          <p:cNvSpPr/>
          <p:nvPr/>
        </p:nvSpPr>
        <p:spPr>
          <a:xfrm>
            <a:off x="867266" y="1328590"/>
            <a:ext cx="10083861" cy="5062924"/>
          </a:xfrm>
          <a:prstGeom prst="rect">
            <a:avLst/>
          </a:prstGeom>
        </p:spPr>
        <p:txBody>
          <a:bodyPr wrap="square">
            <a:spAutoFit/>
          </a:bodyPr>
          <a:lstStyle/>
          <a:p>
            <a:pPr algn="just"/>
            <a:r>
              <a:rPr lang="en-US" sz="1700" b="1">
                <a:solidFill>
                  <a:srgbClr val="033867"/>
                </a:solidFill>
                <a:latin typeface="Helvetica" pitchFamily="2" charset="0"/>
              </a:rPr>
              <a:t>Supportive measures </a:t>
            </a:r>
            <a:r>
              <a:rPr lang="en-US" sz="1700">
                <a:solidFill>
                  <a:srgbClr val="033867"/>
                </a:solidFill>
                <a:latin typeface="Helvetica" pitchFamily="2" charset="0"/>
              </a:rPr>
              <a:t>may include </a:t>
            </a:r>
          </a:p>
          <a:p>
            <a:pPr marL="285750" indent="-285750" algn="just">
              <a:buFont typeface="Arial" panose="020B0604020202020204" pitchFamily="34" charset="0"/>
              <a:buChar char="•"/>
            </a:pPr>
            <a:r>
              <a:rPr lang="en-US" sz="1700">
                <a:solidFill>
                  <a:srgbClr val="033867"/>
                </a:solidFill>
                <a:latin typeface="Helvetica" pitchFamily="2" charset="0"/>
              </a:rPr>
              <a:t>counseling, </a:t>
            </a:r>
          </a:p>
          <a:p>
            <a:pPr marL="285750" indent="-285750" algn="just">
              <a:buFont typeface="Arial" panose="020B0604020202020204" pitchFamily="34" charset="0"/>
              <a:buChar char="•"/>
            </a:pPr>
            <a:r>
              <a:rPr lang="en-US" sz="1700">
                <a:solidFill>
                  <a:srgbClr val="033867"/>
                </a:solidFill>
                <a:latin typeface="Helvetica" pitchFamily="2" charset="0"/>
              </a:rPr>
              <a:t>extensions of deadlines or other course-related adjustments, </a:t>
            </a:r>
          </a:p>
          <a:p>
            <a:pPr marL="285750" indent="-285750" algn="just">
              <a:buFont typeface="Arial" panose="020B0604020202020204" pitchFamily="34" charset="0"/>
              <a:buChar char="•"/>
            </a:pPr>
            <a:r>
              <a:rPr lang="en-US" sz="1700">
                <a:solidFill>
                  <a:srgbClr val="033867"/>
                </a:solidFill>
                <a:latin typeface="Helvetica" pitchFamily="2" charset="0"/>
              </a:rPr>
              <a:t>modifications of work or class schedules, </a:t>
            </a:r>
          </a:p>
          <a:p>
            <a:pPr marL="285750" indent="-285750" algn="just">
              <a:buFont typeface="Arial" panose="020B0604020202020204" pitchFamily="34" charset="0"/>
              <a:buChar char="•"/>
            </a:pPr>
            <a:r>
              <a:rPr lang="en-US" sz="1700">
                <a:solidFill>
                  <a:srgbClr val="033867"/>
                </a:solidFill>
                <a:latin typeface="Helvetica" pitchFamily="2" charset="0"/>
              </a:rPr>
              <a:t>campus escort services, </a:t>
            </a:r>
          </a:p>
          <a:p>
            <a:pPr marL="285750" indent="-285750" algn="just">
              <a:buFont typeface="Arial" panose="020B0604020202020204" pitchFamily="34" charset="0"/>
              <a:buChar char="•"/>
            </a:pPr>
            <a:r>
              <a:rPr lang="en-US" sz="1700">
                <a:solidFill>
                  <a:srgbClr val="033867"/>
                </a:solidFill>
                <a:latin typeface="Helvetica" pitchFamily="2" charset="0"/>
              </a:rPr>
              <a:t>mutual restrictions on contact between the parties, </a:t>
            </a:r>
          </a:p>
          <a:p>
            <a:pPr marL="285750" indent="-285750" algn="just">
              <a:buFont typeface="Arial" panose="020B0604020202020204" pitchFamily="34" charset="0"/>
              <a:buChar char="•"/>
            </a:pPr>
            <a:r>
              <a:rPr lang="en-US" sz="1700">
                <a:solidFill>
                  <a:srgbClr val="033867"/>
                </a:solidFill>
                <a:latin typeface="Helvetica" pitchFamily="2" charset="0"/>
              </a:rPr>
              <a:t>changes in work or housing locations, </a:t>
            </a:r>
          </a:p>
          <a:p>
            <a:pPr marL="285750" indent="-285750" algn="just">
              <a:buFont typeface="Arial" panose="020B0604020202020204" pitchFamily="34" charset="0"/>
              <a:buChar char="•"/>
            </a:pPr>
            <a:r>
              <a:rPr lang="en-US" sz="1700">
                <a:solidFill>
                  <a:srgbClr val="033867"/>
                </a:solidFill>
                <a:latin typeface="Helvetica" pitchFamily="2" charset="0"/>
              </a:rPr>
              <a:t>leaves of absence, </a:t>
            </a:r>
          </a:p>
          <a:p>
            <a:pPr marL="285750" indent="-285750" algn="just">
              <a:buFont typeface="Arial" panose="020B0604020202020204" pitchFamily="34" charset="0"/>
              <a:buChar char="•"/>
            </a:pPr>
            <a:r>
              <a:rPr lang="en-US" sz="1700">
                <a:solidFill>
                  <a:srgbClr val="033867"/>
                </a:solidFill>
                <a:latin typeface="Helvetica" pitchFamily="2" charset="0"/>
              </a:rPr>
              <a:t>increased security and monitoring of certain areas of the campus, </a:t>
            </a:r>
          </a:p>
          <a:p>
            <a:pPr marL="285750" indent="-285750" algn="just">
              <a:buFont typeface="Arial" panose="020B0604020202020204" pitchFamily="34" charset="0"/>
              <a:buChar char="•"/>
            </a:pPr>
            <a:r>
              <a:rPr lang="en-US" sz="1700">
                <a:solidFill>
                  <a:srgbClr val="033867"/>
                </a:solidFill>
                <a:latin typeface="Helvetica" pitchFamily="2" charset="0"/>
              </a:rPr>
              <a:t>and other similar measures.</a:t>
            </a:r>
          </a:p>
          <a:p>
            <a:pPr marL="285750" indent="-285750" algn="just">
              <a:buFont typeface="Arial" panose="020B0604020202020204" pitchFamily="34" charset="0"/>
              <a:buChar char="•"/>
            </a:pPr>
            <a:endParaRPr lang="en-US" sz="1700">
              <a:solidFill>
                <a:srgbClr val="033867"/>
              </a:solidFill>
              <a:latin typeface="Helvetica" pitchFamily="2" charset="0"/>
            </a:endParaRPr>
          </a:p>
          <a:p>
            <a:pPr algn="just"/>
            <a:r>
              <a:rPr lang="en-US" sz="1700" b="1">
                <a:solidFill>
                  <a:srgbClr val="033867"/>
                </a:solidFill>
                <a:latin typeface="Helvetica" pitchFamily="2" charset="0"/>
              </a:rPr>
              <a:t>Confidentiality:</a:t>
            </a:r>
          </a:p>
          <a:p>
            <a:pPr marL="285750" indent="-285750" algn="just">
              <a:buFont typeface="Arial" panose="020B0604020202020204" pitchFamily="34" charset="0"/>
              <a:buChar char="•"/>
            </a:pPr>
            <a:r>
              <a:rPr lang="en-US" sz="1700">
                <a:solidFill>
                  <a:srgbClr val="033867"/>
                </a:solidFill>
                <a:latin typeface="Helvetica" pitchFamily="2" charset="0"/>
              </a:rPr>
              <a:t>The recipient must maintain as confidential any supportive measures provided to the complainant or respondent, to the extent that maintaining such confidentiality would not impair the ability of the recipient to provide the supportive measures. </a:t>
            </a:r>
          </a:p>
          <a:p>
            <a:pPr marL="285750" indent="-285750" algn="just">
              <a:buFont typeface="Arial" panose="020B0604020202020204" pitchFamily="34" charset="0"/>
              <a:buChar char="•"/>
            </a:pPr>
            <a:endParaRPr lang="en-US" sz="1700">
              <a:solidFill>
                <a:srgbClr val="033867"/>
              </a:solidFill>
              <a:latin typeface="Helvetica" pitchFamily="2" charset="0"/>
            </a:endParaRPr>
          </a:p>
          <a:p>
            <a:pPr algn="just"/>
            <a:r>
              <a:rPr lang="en-US" sz="1700" b="1">
                <a:solidFill>
                  <a:srgbClr val="033867"/>
                </a:solidFill>
                <a:latin typeface="Helvetica" pitchFamily="2" charset="0"/>
              </a:rPr>
              <a:t>Responsibility:</a:t>
            </a:r>
          </a:p>
          <a:p>
            <a:pPr marL="285750" indent="-285750" algn="just">
              <a:buFont typeface="Arial" panose="020B0604020202020204" pitchFamily="34" charset="0"/>
              <a:buChar char="•"/>
            </a:pPr>
            <a:r>
              <a:rPr lang="en-US" sz="1700">
                <a:solidFill>
                  <a:srgbClr val="033867"/>
                </a:solidFill>
                <a:latin typeface="Helvetica" pitchFamily="2" charset="0"/>
              </a:rPr>
              <a:t> The Title IX Coordinator is responsible for coordinating the effective implementation of supportive measures.</a:t>
            </a:r>
          </a:p>
        </p:txBody>
      </p:sp>
    </p:spTree>
    <p:extLst>
      <p:ext uri="{BB962C8B-B14F-4D97-AF65-F5344CB8AC3E}">
        <p14:creationId xmlns:p14="http://schemas.microsoft.com/office/powerpoint/2010/main" val="2202454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714CE-FCDA-EE75-3AA7-A367FEEE629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426113A-8881-7FA8-F006-A77F916C812D}"/>
              </a:ext>
            </a:extLst>
          </p:cNvPr>
          <p:cNvSpPr txBox="1">
            <a:spLocks noGrp="1"/>
          </p:cNvSpPr>
          <p:nvPr>
            <p:ph type="title" idx="4294967295"/>
          </p:nvPr>
        </p:nvSpPr>
        <p:spPr>
          <a:xfrm>
            <a:off x="744718" y="423862"/>
            <a:ext cx="10859678"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a:ln>
                  <a:noFill/>
                </a:ln>
                <a:solidFill>
                  <a:srgbClr val="033867"/>
                </a:solidFill>
                <a:effectLst/>
                <a:uLnTx/>
                <a:uFillTx/>
                <a:latin typeface="Helvetica" pitchFamily="2" charset="0"/>
                <a:ea typeface="+mn-ea"/>
                <a:cs typeface="+mn-cs"/>
              </a:rPr>
              <a:t>2. Jazzed Up </a:t>
            </a:r>
            <a:r>
              <a:rPr kumimoji="0" lang="en-US" sz="3200" b="1" i="0" u="none" strike="noStrike" kern="1200" cap="none" spc="0" normalizeH="0" baseline="0" noProof="0">
                <a:ln>
                  <a:noFill/>
                </a:ln>
                <a:solidFill>
                  <a:srgbClr val="033867"/>
                </a:solidFill>
                <a:effectLst/>
                <a:uLnTx/>
                <a:uFillTx/>
                <a:latin typeface="Helvetica" pitchFamily="2" charset="0"/>
                <a:ea typeface="+mn-ea"/>
                <a:cs typeface="+mn-cs"/>
              </a:rPr>
              <a:t>Case Study: Intake</a:t>
            </a:r>
          </a:p>
        </p:txBody>
      </p:sp>
      <p:sp>
        <p:nvSpPr>
          <p:cNvPr id="7" name="Rectangle 6">
            <a:extLst>
              <a:ext uri="{FF2B5EF4-FFF2-40B4-BE49-F238E27FC236}">
                <a16:creationId xmlns:a16="http://schemas.microsoft.com/office/drawing/2014/main" id="{466C869A-6DEA-D6B1-5937-82CE622729F5}"/>
              </a:ext>
            </a:extLst>
          </p:cNvPr>
          <p:cNvSpPr/>
          <p:nvPr/>
        </p:nvSpPr>
        <p:spPr>
          <a:xfrm>
            <a:off x="1159255" y="1390779"/>
            <a:ext cx="10256605" cy="4401205"/>
          </a:xfrm>
          <a:prstGeom prst="rect">
            <a:avLst/>
          </a:prstGeom>
        </p:spPr>
        <p:txBody>
          <a:bodyPr wrap="square">
            <a:spAutoFit/>
          </a:bodyPr>
          <a:lstStyle/>
          <a:p>
            <a:pPr algn="just"/>
            <a:r>
              <a:rPr lang="en-US" sz="2000" b="1">
                <a:solidFill>
                  <a:srgbClr val="033867"/>
                </a:solidFill>
                <a:latin typeface="Helvetica" pitchFamily="2" charset="0"/>
              </a:rPr>
              <a:t>Intake meeting:</a:t>
            </a:r>
            <a:endParaRPr lang="en-US" sz="2000">
              <a:solidFill>
                <a:srgbClr val="033867"/>
              </a:solidFill>
              <a:latin typeface="Helvetica" pitchFamily="2" charset="0"/>
            </a:endParaRPr>
          </a:p>
          <a:p>
            <a:pPr marL="285750" indent="-285750" algn="just">
              <a:buFont typeface="Arial" panose="020B0604020202020204" pitchFamily="34" charset="0"/>
              <a:buChar char="•"/>
            </a:pPr>
            <a:r>
              <a:rPr lang="en-US" sz="2000">
                <a:solidFill>
                  <a:srgbClr val="033867"/>
                </a:solidFill>
                <a:latin typeface="Helvetica" pitchFamily="2" charset="0"/>
              </a:rPr>
              <a:t>You sent email outreach to Olivia and she replied and scheduled an intake meeting with you. During the intake Olivia minimizes the bar incident, stating that Colin has been stressed out and was not trying to harm her. But she confirms that their relationship is in a bad place right now and she needs time away from him to work through her own thoughts and feelings. Olivia reiterates that she thinks he will respect these boundaries and she does not want him to know you talked to her. You try to assess for safety and ask if anything happened previously that made her uncomfortable and she says early in their relationship they had to work through their different expectations related to sex but that’s in the past.</a:t>
            </a:r>
          </a:p>
          <a:p>
            <a:pPr algn="just"/>
            <a:endParaRPr lang="en-US" sz="2000">
              <a:solidFill>
                <a:srgbClr val="033867"/>
              </a:solidFill>
              <a:latin typeface="Helvetica" pitchFamily="2" charset="0"/>
            </a:endParaRPr>
          </a:p>
          <a:p>
            <a:pPr algn="just"/>
            <a:endParaRPr lang="en-US" sz="2000" b="1">
              <a:solidFill>
                <a:srgbClr val="033867"/>
              </a:solidFill>
              <a:latin typeface="Helvetica" pitchFamily="2" charset="0"/>
            </a:endParaRPr>
          </a:p>
          <a:p>
            <a:pPr algn="just"/>
            <a:r>
              <a:rPr lang="en-US" sz="2000" b="1">
                <a:solidFill>
                  <a:srgbClr val="033867"/>
                </a:solidFill>
                <a:latin typeface="Helvetica" pitchFamily="2" charset="0"/>
              </a:rPr>
              <a:t>What are your next steps? Any Supportive Measures appropriate here?</a:t>
            </a:r>
          </a:p>
          <a:p>
            <a:pPr marL="285750" indent="-285750" algn="just">
              <a:buFont typeface="Arial" panose="020B0604020202020204" pitchFamily="34" charset="0"/>
              <a:buChar char="•"/>
            </a:pPr>
            <a:r>
              <a:rPr lang="en-US" sz="2000">
                <a:solidFill>
                  <a:srgbClr val="033867"/>
                </a:solidFill>
                <a:latin typeface="Helvetica" pitchFamily="2" charset="0"/>
              </a:rPr>
              <a:t>Share in the chat!</a:t>
            </a:r>
          </a:p>
        </p:txBody>
      </p:sp>
    </p:spTree>
    <p:extLst>
      <p:ext uri="{BB962C8B-B14F-4D97-AF65-F5344CB8AC3E}">
        <p14:creationId xmlns:p14="http://schemas.microsoft.com/office/powerpoint/2010/main" val="41315745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5768F-871D-235E-EB47-9E25DFFF476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60A1E46-0BA5-0F71-D23D-DBEB9F12E2B9}"/>
              </a:ext>
            </a:extLst>
          </p:cNvPr>
          <p:cNvSpPr txBox="1">
            <a:spLocks noGrp="1"/>
          </p:cNvSpPr>
          <p:nvPr>
            <p:ph type="title" idx="4294967295"/>
          </p:nvPr>
        </p:nvSpPr>
        <p:spPr>
          <a:xfrm>
            <a:off x="750560" y="450463"/>
            <a:ext cx="8424862" cy="584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a:ln>
                  <a:noFill/>
                </a:ln>
                <a:solidFill>
                  <a:srgbClr val="033867"/>
                </a:solidFill>
                <a:effectLst/>
                <a:uLnTx/>
                <a:uFillTx/>
                <a:latin typeface="Helvetica" pitchFamily="2" charset="0"/>
                <a:ea typeface="+mn-ea"/>
                <a:cs typeface="+mn-cs"/>
              </a:rPr>
              <a:t>2. Jazzed Up </a:t>
            </a:r>
            <a:r>
              <a:rPr kumimoji="0" lang="en-US" sz="3200" b="1" i="0" u="none" strike="noStrike" kern="1200" cap="none" spc="0" normalizeH="0" baseline="0" noProof="0">
                <a:ln>
                  <a:noFill/>
                </a:ln>
                <a:solidFill>
                  <a:srgbClr val="033867"/>
                </a:solidFill>
                <a:effectLst/>
                <a:uLnTx/>
                <a:uFillTx/>
                <a:latin typeface="Helvetica" pitchFamily="2" charset="0"/>
                <a:ea typeface="+mn-ea"/>
                <a:cs typeface="+mn-cs"/>
              </a:rPr>
              <a:t>Case Study: Intake Analysis</a:t>
            </a:r>
          </a:p>
        </p:txBody>
      </p:sp>
      <p:sp>
        <p:nvSpPr>
          <p:cNvPr id="7" name="Rectangle 6">
            <a:extLst>
              <a:ext uri="{FF2B5EF4-FFF2-40B4-BE49-F238E27FC236}">
                <a16:creationId xmlns:a16="http://schemas.microsoft.com/office/drawing/2014/main" id="{4C1681E2-6E1B-896C-3D85-53A9B57A4B0F}"/>
              </a:ext>
            </a:extLst>
          </p:cNvPr>
          <p:cNvSpPr/>
          <p:nvPr/>
        </p:nvSpPr>
        <p:spPr>
          <a:xfrm>
            <a:off x="1159255" y="1390779"/>
            <a:ext cx="10564171" cy="4093428"/>
          </a:xfrm>
          <a:prstGeom prst="rect">
            <a:avLst/>
          </a:prstGeom>
        </p:spPr>
        <p:txBody>
          <a:bodyPr wrap="square">
            <a:spAutoFit/>
          </a:bodyPr>
          <a:lstStyle/>
          <a:p>
            <a:pPr algn="just"/>
            <a:r>
              <a:rPr lang="en-US" sz="2000" b="1">
                <a:solidFill>
                  <a:srgbClr val="033867"/>
                </a:solidFill>
                <a:latin typeface="Helvetica" pitchFamily="2" charset="0"/>
              </a:rPr>
              <a:t>Scope Reminder:</a:t>
            </a:r>
            <a:endParaRPr lang="en-US" sz="2000">
              <a:solidFill>
                <a:srgbClr val="033867"/>
              </a:solidFill>
              <a:latin typeface="Helvetica" pitchFamily="2" charset="0"/>
            </a:endParaRPr>
          </a:p>
          <a:p>
            <a:pPr marL="285750" indent="-285750" algn="just">
              <a:buFont typeface="Arial" panose="020B0604020202020204" pitchFamily="34" charset="0"/>
              <a:buChar char="•"/>
            </a:pPr>
            <a:r>
              <a:rPr lang="en-US" sz="2000">
                <a:solidFill>
                  <a:srgbClr val="033867"/>
                </a:solidFill>
                <a:latin typeface="Helvetica" pitchFamily="2" charset="0"/>
              </a:rPr>
              <a:t>Hostile environment SH: severe, pervasive, objectively offensive</a:t>
            </a:r>
          </a:p>
          <a:p>
            <a:pPr marL="285750" indent="-285750" algn="just">
              <a:buFont typeface="Arial" panose="020B0604020202020204" pitchFamily="34" charset="0"/>
              <a:buChar char="•"/>
            </a:pPr>
            <a:r>
              <a:rPr lang="en-US" sz="2000">
                <a:solidFill>
                  <a:srgbClr val="033867"/>
                </a:solidFill>
                <a:latin typeface="Helvetica" pitchFamily="2" charset="0"/>
              </a:rPr>
              <a:t>Sexual Assault</a:t>
            </a:r>
          </a:p>
          <a:p>
            <a:pPr marL="285750" indent="-285750" algn="just">
              <a:buFont typeface="Arial" panose="020B0604020202020204" pitchFamily="34" charset="0"/>
              <a:buChar char="•"/>
            </a:pPr>
            <a:r>
              <a:rPr lang="en-US" sz="2000">
                <a:solidFill>
                  <a:srgbClr val="033867"/>
                </a:solidFill>
                <a:latin typeface="Helvetica" pitchFamily="2" charset="0"/>
              </a:rPr>
              <a:t>Dating/Domestic Violence</a:t>
            </a:r>
          </a:p>
          <a:p>
            <a:pPr marL="285750" indent="-285750" algn="just">
              <a:buFont typeface="Arial" panose="020B0604020202020204" pitchFamily="34" charset="0"/>
              <a:buChar char="•"/>
            </a:pPr>
            <a:r>
              <a:rPr lang="en-US" sz="2000">
                <a:solidFill>
                  <a:srgbClr val="033867"/>
                </a:solidFill>
                <a:latin typeface="Helvetica" pitchFamily="2" charset="0"/>
              </a:rPr>
              <a:t>Stalking</a:t>
            </a:r>
          </a:p>
          <a:p>
            <a:pPr algn="just"/>
            <a:endParaRPr lang="en-US" sz="2000">
              <a:solidFill>
                <a:srgbClr val="033867"/>
              </a:solidFill>
              <a:latin typeface="Helvetica" pitchFamily="2" charset="0"/>
            </a:endParaRPr>
          </a:p>
          <a:p>
            <a:pPr algn="just"/>
            <a:r>
              <a:rPr lang="en-US" sz="2000" b="1">
                <a:solidFill>
                  <a:srgbClr val="033867"/>
                </a:solidFill>
                <a:latin typeface="Helvetica" pitchFamily="2" charset="0"/>
              </a:rPr>
              <a:t>Jurisdiction Reminder:</a:t>
            </a:r>
          </a:p>
          <a:p>
            <a:pPr marL="285750" indent="-285750" algn="just">
              <a:buFont typeface="Arial" panose="020B0604020202020204" pitchFamily="34" charset="0"/>
              <a:buChar char="•"/>
            </a:pPr>
            <a:r>
              <a:rPr lang="en-US" sz="2000">
                <a:solidFill>
                  <a:srgbClr val="033867"/>
                </a:solidFill>
                <a:latin typeface="Helvetica" pitchFamily="2" charset="0"/>
              </a:rPr>
              <a:t>In the United States</a:t>
            </a:r>
          </a:p>
          <a:p>
            <a:pPr marL="285750" indent="-285750" algn="just">
              <a:buFont typeface="Arial" panose="020B0604020202020204" pitchFamily="34" charset="0"/>
              <a:buChar char="•"/>
            </a:pPr>
            <a:r>
              <a:rPr lang="en-US" sz="2000">
                <a:solidFill>
                  <a:srgbClr val="033867"/>
                </a:solidFill>
                <a:latin typeface="Helvetica" pitchFamily="2" charset="0"/>
              </a:rPr>
              <a:t>On campus and other locations where institution has “substantial control”</a:t>
            </a:r>
          </a:p>
          <a:p>
            <a:pPr marL="285750" indent="-285750" algn="just">
              <a:buFont typeface="Arial" panose="020B0604020202020204" pitchFamily="34" charset="0"/>
              <a:buChar char="•"/>
            </a:pPr>
            <a:r>
              <a:rPr lang="en-US" sz="2000">
                <a:solidFill>
                  <a:srgbClr val="033867"/>
                </a:solidFill>
                <a:latin typeface="Helvetica" pitchFamily="2" charset="0"/>
              </a:rPr>
              <a:t>Includes off campus houses owned or controlled by officially recognized student organization.</a:t>
            </a:r>
          </a:p>
          <a:p>
            <a:pPr marL="285750" indent="-285750" algn="just">
              <a:buFont typeface="Arial" panose="020B0604020202020204" pitchFamily="34" charset="0"/>
              <a:buChar char="•"/>
            </a:pPr>
            <a:endParaRPr lang="en-US" sz="2000">
              <a:solidFill>
                <a:srgbClr val="033867"/>
              </a:solidFill>
              <a:latin typeface="Helvetica" pitchFamily="2" charset="0"/>
            </a:endParaRPr>
          </a:p>
          <a:p>
            <a:pPr algn="just"/>
            <a:endParaRPr lang="en-US" sz="2000">
              <a:solidFill>
                <a:srgbClr val="033867"/>
              </a:solidFill>
              <a:latin typeface="Helvetica" pitchFamily="2" charset="0"/>
            </a:endParaRPr>
          </a:p>
        </p:txBody>
      </p:sp>
    </p:spTree>
    <p:extLst>
      <p:ext uri="{BB962C8B-B14F-4D97-AF65-F5344CB8AC3E}">
        <p14:creationId xmlns:p14="http://schemas.microsoft.com/office/powerpoint/2010/main" val="546961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2" name="Add-in 1" title="Forms for PowerPoint">
                <a:extLst>
                  <a:ext uri="{FF2B5EF4-FFF2-40B4-BE49-F238E27FC236}">
                    <a16:creationId xmlns:a16="http://schemas.microsoft.com/office/drawing/2014/main" id="{65354F2D-4911-30A4-8C4D-1EF7F171596D}"/>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xmlns="">
          <p:pic>
            <p:nvPicPr>
              <p:cNvPr id="2" name="Add-in 1" title="Forms for PowerPoint">
                <a:extLst>
                  <a:ext uri="{FF2B5EF4-FFF2-40B4-BE49-F238E27FC236}">
                    <a16:creationId xmlns:a16="http://schemas.microsoft.com/office/drawing/2014/main" id="{65354F2D-4911-30A4-8C4D-1EF7F171596D}"/>
                  </a:ext>
                </a:extLst>
              </p:cNvPr>
              <p:cNvPicPr>
                <a:picLocks noGrp="1" noRot="1" noChangeAspect="1" noMove="1" noResize="1" noEditPoints="1" noAdjustHandles="1" noChangeArrowheads="1" noChangeShapeType="1"/>
              </p:cNvPicPr>
              <p:nvPr/>
            </p:nvPicPr>
            <p:blipFill>
              <a:blip r:embed="rId3"/>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606232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29DFE-E51D-7724-4F9F-CC23F538B70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58380DF-91AB-C5BA-C2E1-80DE2E2253F5}"/>
              </a:ext>
            </a:extLst>
          </p:cNvPr>
          <p:cNvSpPr txBox="1">
            <a:spLocks noGrp="1"/>
          </p:cNvSpPr>
          <p:nvPr>
            <p:ph type="title" idx="4294967295"/>
          </p:nvPr>
        </p:nvSpPr>
        <p:spPr>
          <a:xfrm>
            <a:off x="735291" y="423863"/>
            <a:ext cx="10840823"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a:ln>
                  <a:noFill/>
                </a:ln>
                <a:solidFill>
                  <a:srgbClr val="002060"/>
                </a:solidFill>
                <a:effectLst/>
                <a:uLnTx/>
                <a:uFillTx/>
                <a:latin typeface="Helvetica" pitchFamily="2" charset="0"/>
                <a:ea typeface="+mn-ea"/>
                <a:cs typeface="+mn-cs"/>
              </a:rPr>
              <a:t>2. Jazzed Up </a:t>
            </a:r>
            <a:r>
              <a:rPr kumimoji="0" lang="en-US" sz="3200" b="1" i="0" u="none" strike="noStrike" kern="1200" cap="none" spc="0" normalizeH="0" baseline="0" noProof="0">
                <a:ln>
                  <a:noFill/>
                </a:ln>
                <a:solidFill>
                  <a:srgbClr val="002060"/>
                </a:solidFill>
                <a:effectLst/>
                <a:uLnTx/>
                <a:uFillTx/>
                <a:latin typeface="Helvetica" pitchFamily="2" charset="0"/>
                <a:ea typeface="+mn-ea"/>
                <a:cs typeface="+mn-cs"/>
              </a:rPr>
              <a:t>Case Study: State Law Considerations</a:t>
            </a:r>
          </a:p>
        </p:txBody>
      </p:sp>
      <p:sp>
        <p:nvSpPr>
          <p:cNvPr id="7" name="Rectangle 6">
            <a:extLst>
              <a:ext uri="{FF2B5EF4-FFF2-40B4-BE49-F238E27FC236}">
                <a16:creationId xmlns:a16="http://schemas.microsoft.com/office/drawing/2014/main" id="{25E593B4-97F0-E370-7F85-C18B0276FFAB}"/>
              </a:ext>
            </a:extLst>
          </p:cNvPr>
          <p:cNvSpPr/>
          <p:nvPr/>
        </p:nvSpPr>
        <p:spPr>
          <a:xfrm>
            <a:off x="873616" y="4682721"/>
            <a:ext cx="10564171" cy="1938992"/>
          </a:xfrm>
          <a:prstGeom prst="rect">
            <a:avLst/>
          </a:prstGeom>
        </p:spPr>
        <p:txBody>
          <a:bodyPr wrap="square">
            <a:spAutoFit/>
          </a:bodyPr>
          <a:lstStyle/>
          <a:p>
            <a:pPr algn="just"/>
            <a:r>
              <a:rPr lang="en-US" sz="2000" b="1">
                <a:solidFill>
                  <a:srgbClr val="033867"/>
                </a:solidFill>
                <a:latin typeface="Helvetica" pitchFamily="2" charset="0"/>
              </a:rPr>
              <a:t>New York Practice Note- Article 129-B Notification</a:t>
            </a:r>
          </a:p>
          <a:p>
            <a:pPr marL="342900" indent="-342900" algn="just">
              <a:buFont typeface="Arial" panose="020B0604020202020204" pitchFamily="34" charset="0"/>
              <a:buChar char="•"/>
            </a:pPr>
            <a:r>
              <a:rPr lang="en-US" sz="2000">
                <a:solidFill>
                  <a:srgbClr val="033867"/>
                </a:solidFill>
                <a:latin typeface="Helvetica" pitchFamily="2" charset="0"/>
              </a:rPr>
              <a:t>“You have the right to make a report to university police or campus security, local law enforcement, and/or state police or choose not to report; to report the incident to your institution; to be protected by the institution from retaliation for reporting an incident; and to receive assistance and resources from your institution.” </a:t>
            </a:r>
          </a:p>
          <a:p>
            <a:pPr algn="just"/>
            <a:endParaRPr lang="en-US" sz="2000">
              <a:solidFill>
                <a:srgbClr val="033867"/>
              </a:solidFill>
              <a:latin typeface="Helvetica" pitchFamily="2" charset="0"/>
            </a:endParaRPr>
          </a:p>
        </p:txBody>
      </p:sp>
      <p:pic>
        <p:nvPicPr>
          <p:cNvPr id="3" name="Picture 2">
            <a:extLst>
              <a:ext uri="{FF2B5EF4-FFF2-40B4-BE49-F238E27FC236}">
                <a16:creationId xmlns:a16="http://schemas.microsoft.com/office/drawing/2014/main" id="{3297A761-221D-1627-20A9-D45CBF0509D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597694" y="1288342"/>
            <a:ext cx="4772025" cy="3114675"/>
          </a:xfrm>
          <a:prstGeom prst="rect">
            <a:avLst/>
          </a:prstGeom>
        </p:spPr>
      </p:pic>
    </p:spTree>
    <p:extLst>
      <p:ext uri="{BB962C8B-B14F-4D97-AF65-F5344CB8AC3E}">
        <p14:creationId xmlns:p14="http://schemas.microsoft.com/office/powerpoint/2010/main" val="21025556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E8EB143-2BEC-D8C5-D7B8-B0FD234C52A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0315827-4B03-C1CB-9C96-734A31E4A757}"/>
              </a:ext>
            </a:extLst>
          </p:cNvPr>
          <p:cNvSpPr txBox="1">
            <a:spLocks noGrp="1"/>
          </p:cNvSpPr>
          <p:nvPr>
            <p:ph type="title" idx="4294967295"/>
          </p:nvPr>
        </p:nvSpPr>
        <p:spPr>
          <a:xfrm>
            <a:off x="754144" y="423863"/>
            <a:ext cx="11437856" cy="584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a:ln>
                  <a:noFill/>
                </a:ln>
                <a:solidFill>
                  <a:srgbClr val="033867"/>
                </a:solidFill>
                <a:effectLst/>
                <a:uLnTx/>
                <a:uFillTx/>
                <a:latin typeface="Helvetica" pitchFamily="2" charset="0"/>
                <a:ea typeface="+mn-ea"/>
                <a:cs typeface="+mn-cs"/>
              </a:rPr>
              <a:t>2. Jazzed Up </a:t>
            </a:r>
            <a:r>
              <a:rPr kumimoji="0" lang="en-US" sz="3200" b="1" i="0" u="none" strike="noStrike" kern="1200" cap="none" spc="0" normalizeH="0" baseline="0" noProof="0">
                <a:ln>
                  <a:noFill/>
                </a:ln>
                <a:solidFill>
                  <a:srgbClr val="033867"/>
                </a:solidFill>
                <a:effectLst/>
                <a:uLnTx/>
                <a:uFillTx/>
                <a:latin typeface="Helvetica" pitchFamily="2" charset="0"/>
                <a:ea typeface="+mn-ea"/>
                <a:cs typeface="+mn-cs"/>
              </a:rPr>
              <a:t>Case Study: Intake</a:t>
            </a:r>
          </a:p>
        </p:txBody>
      </p:sp>
      <p:sp>
        <p:nvSpPr>
          <p:cNvPr id="7" name="Rectangle 6">
            <a:extLst>
              <a:ext uri="{FF2B5EF4-FFF2-40B4-BE49-F238E27FC236}">
                <a16:creationId xmlns:a16="http://schemas.microsoft.com/office/drawing/2014/main" id="{232EB9E5-CBA3-0DC9-3EA8-7FF47B43DA77}"/>
              </a:ext>
            </a:extLst>
          </p:cNvPr>
          <p:cNvSpPr/>
          <p:nvPr/>
        </p:nvSpPr>
        <p:spPr>
          <a:xfrm>
            <a:off x="813914" y="1480582"/>
            <a:ext cx="10564171" cy="4708981"/>
          </a:xfrm>
          <a:prstGeom prst="rect">
            <a:avLst/>
          </a:prstGeom>
        </p:spPr>
        <p:txBody>
          <a:bodyPr wrap="square">
            <a:spAutoFit/>
          </a:bodyPr>
          <a:lstStyle/>
          <a:p>
            <a:pPr algn="just"/>
            <a:r>
              <a:rPr lang="en-US" sz="2000" b="1">
                <a:solidFill>
                  <a:srgbClr val="033867"/>
                </a:solidFill>
                <a:latin typeface="Helvetica" pitchFamily="2" charset="0"/>
              </a:rPr>
              <a:t>New York Practice Note- Article 129-B Student Bill of Rights </a:t>
            </a:r>
          </a:p>
          <a:p>
            <a:pPr marL="342900" indent="-342900" algn="just">
              <a:buFont typeface="Arial" panose="020B0604020202020204" pitchFamily="34" charset="0"/>
              <a:buChar char="•"/>
            </a:pPr>
            <a:r>
              <a:rPr lang="en-US" sz="2000">
                <a:solidFill>
                  <a:srgbClr val="033867"/>
                </a:solidFill>
                <a:latin typeface="Helvetica" pitchFamily="2" charset="0"/>
              </a:rPr>
              <a:t>All students have the right to: </a:t>
            </a:r>
          </a:p>
          <a:p>
            <a:pPr marL="800100" lvl="1" indent="-342900" algn="just">
              <a:buFont typeface="Arial" panose="020B0604020202020204" pitchFamily="34" charset="0"/>
              <a:buChar char="•"/>
            </a:pPr>
            <a:r>
              <a:rPr lang="en-US" sz="2000">
                <a:solidFill>
                  <a:srgbClr val="033867"/>
                </a:solidFill>
                <a:latin typeface="Helvetica" pitchFamily="2" charset="0"/>
              </a:rPr>
              <a:t>1. Make a report to local law enforcement and/or state police; </a:t>
            </a:r>
          </a:p>
          <a:p>
            <a:pPr marL="800100" lvl="1" indent="-342900" algn="just">
              <a:buFont typeface="Arial" panose="020B0604020202020204" pitchFamily="34" charset="0"/>
              <a:buChar char="•"/>
            </a:pPr>
            <a:r>
              <a:rPr lang="en-US" sz="2000">
                <a:solidFill>
                  <a:srgbClr val="033867"/>
                </a:solidFill>
                <a:latin typeface="Helvetica" pitchFamily="2" charset="0"/>
              </a:rPr>
              <a:t>2. Have disclosures of domestic violence, dating violence, stalking, and sexual assault treated seriously; </a:t>
            </a:r>
          </a:p>
          <a:p>
            <a:pPr marL="800100" lvl="1" indent="-342900" algn="just">
              <a:buFont typeface="Arial" panose="020B0604020202020204" pitchFamily="34" charset="0"/>
              <a:buChar char="•"/>
            </a:pPr>
            <a:r>
              <a:rPr lang="en-US" sz="2000">
                <a:solidFill>
                  <a:srgbClr val="033867"/>
                </a:solidFill>
                <a:latin typeface="Helvetica" pitchFamily="2" charset="0"/>
              </a:rPr>
              <a:t>3. Make a decision about whether or not to disclose a crime or violation and participate in the judicial or conduct process and/or criminal justice process free from pressure by the institution; </a:t>
            </a:r>
          </a:p>
          <a:p>
            <a:pPr marL="800100" lvl="1" indent="-342900" algn="just">
              <a:buFont typeface="Arial" panose="020B0604020202020204" pitchFamily="34" charset="0"/>
              <a:buChar char="•"/>
            </a:pPr>
            <a:r>
              <a:rPr lang="en-US" sz="2000">
                <a:solidFill>
                  <a:srgbClr val="033867"/>
                </a:solidFill>
                <a:latin typeface="Helvetica" pitchFamily="2" charset="0"/>
              </a:rPr>
              <a:t>4. Participate in a process that is fair, impartial, and provides adequate notice and a meaningful opportunity to be heard; </a:t>
            </a:r>
          </a:p>
          <a:p>
            <a:pPr marL="800100" lvl="1" indent="-342900" algn="just">
              <a:buFont typeface="Arial" panose="020B0604020202020204" pitchFamily="34" charset="0"/>
              <a:buChar char="•"/>
            </a:pPr>
            <a:r>
              <a:rPr lang="en-US" sz="2000">
                <a:solidFill>
                  <a:srgbClr val="033867"/>
                </a:solidFill>
                <a:latin typeface="Helvetica" pitchFamily="2" charset="0"/>
              </a:rPr>
              <a:t>5. Be treated with dignity and to receive from the institution courteous, fair, and respectful health care and counseling services, where available; </a:t>
            </a:r>
          </a:p>
          <a:p>
            <a:pPr marL="800100" lvl="1" indent="-342900" algn="just">
              <a:buFont typeface="Arial" panose="020B0604020202020204" pitchFamily="34" charset="0"/>
              <a:buChar char="•"/>
            </a:pPr>
            <a:r>
              <a:rPr lang="en-US" sz="2000">
                <a:solidFill>
                  <a:srgbClr val="033867"/>
                </a:solidFill>
                <a:latin typeface="Helvetica" pitchFamily="2" charset="0"/>
              </a:rPr>
              <a:t>6. Be free from any suggestion that the reporting individual is at fault when these crimes and violations are committed, or should have acted in a different manner to avoid such crimes or violations; </a:t>
            </a:r>
          </a:p>
        </p:txBody>
      </p:sp>
    </p:spTree>
    <p:extLst>
      <p:ext uri="{BB962C8B-B14F-4D97-AF65-F5344CB8AC3E}">
        <p14:creationId xmlns:p14="http://schemas.microsoft.com/office/powerpoint/2010/main" val="7214572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99A8EE3-1869-0813-595E-A977A90154C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1023BD1-0473-4E3C-84D1-00B7F6EF9562}"/>
              </a:ext>
            </a:extLst>
          </p:cNvPr>
          <p:cNvSpPr txBox="1">
            <a:spLocks noGrp="1"/>
          </p:cNvSpPr>
          <p:nvPr>
            <p:ph type="title" idx="4294967295"/>
          </p:nvPr>
        </p:nvSpPr>
        <p:spPr>
          <a:xfrm>
            <a:off x="0" y="423863"/>
            <a:ext cx="7359650" cy="584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a:ln>
                  <a:noFill/>
                </a:ln>
                <a:solidFill>
                  <a:srgbClr val="002060"/>
                </a:solidFill>
                <a:effectLst/>
                <a:uLnTx/>
                <a:uFillTx/>
                <a:latin typeface="Helvetica" pitchFamily="2" charset="0"/>
                <a:ea typeface="+mn-ea"/>
                <a:cs typeface="+mn-cs"/>
              </a:rPr>
              <a:t>2. Jazzed Up </a:t>
            </a:r>
            <a:r>
              <a:rPr kumimoji="0" lang="en-US" sz="3200" b="1" i="0" u="none" strike="noStrike" kern="1200" cap="none" spc="0" normalizeH="0" baseline="0" noProof="0">
                <a:ln>
                  <a:noFill/>
                </a:ln>
                <a:solidFill>
                  <a:srgbClr val="002060"/>
                </a:solidFill>
                <a:effectLst/>
                <a:uLnTx/>
                <a:uFillTx/>
                <a:latin typeface="Helvetica" pitchFamily="2" charset="0"/>
                <a:ea typeface="+mn-ea"/>
                <a:cs typeface="+mn-cs"/>
              </a:rPr>
              <a:t>Case Study: Intake</a:t>
            </a:r>
          </a:p>
        </p:txBody>
      </p:sp>
      <p:sp>
        <p:nvSpPr>
          <p:cNvPr id="7" name="Rectangle 6">
            <a:extLst>
              <a:ext uri="{FF2B5EF4-FFF2-40B4-BE49-F238E27FC236}">
                <a16:creationId xmlns:a16="http://schemas.microsoft.com/office/drawing/2014/main" id="{0CFDD9DD-A0AA-2B59-B5C9-0FCFFED864BC}"/>
              </a:ext>
            </a:extLst>
          </p:cNvPr>
          <p:cNvSpPr/>
          <p:nvPr/>
        </p:nvSpPr>
        <p:spPr>
          <a:xfrm>
            <a:off x="1118312" y="1490008"/>
            <a:ext cx="9204039" cy="5324535"/>
          </a:xfrm>
          <a:prstGeom prst="rect">
            <a:avLst/>
          </a:prstGeom>
        </p:spPr>
        <p:txBody>
          <a:bodyPr wrap="square">
            <a:spAutoFit/>
          </a:bodyPr>
          <a:lstStyle/>
          <a:p>
            <a:pPr algn="just"/>
            <a:r>
              <a:rPr lang="en-US" sz="2000" b="1">
                <a:solidFill>
                  <a:srgbClr val="000000"/>
                </a:solidFill>
                <a:latin typeface="Helvetica" pitchFamily="2" charset="0"/>
              </a:rPr>
              <a:t>New York Practice Note- Article 129-B Student Bill of Rights (continued)</a:t>
            </a:r>
          </a:p>
          <a:p>
            <a:pPr algn="just"/>
            <a:endParaRPr lang="en-US" sz="2000" b="1">
              <a:solidFill>
                <a:srgbClr val="000000"/>
              </a:solidFill>
              <a:latin typeface="Helvetica" pitchFamily="2" charset="0"/>
            </a:endParaRPr>
          </a:p>
          <a:p>
            <a:pPr marL="342900" indent="-342900" algn="just">
              <a:buFont typeface="Arial" panose="020B0604020202020204" pitchFamily="34" charset="0"/>
              <a:buChar char="•"/>
            </a:pPr>
            <a:r>
              <a:rPr lang="en-US" sz="2000">
                <a:solidFill>
                  <a:srgbClr val="000000"/>
                </a:solidFill>
                <a:latin typeface="Helvetica" pitchFamily="2" charset="0"/>
              </a:rPr>
              <a:t>All students have the right to: </a:t>
            </a:r>
          </a:p>
          <a:p>
            <a:pPr marL="800100" lvl="1" indent="-342900" algn="just">
              <a:buFont typeface="Arial" panose="020B0604020202020204" pitchFamily="34" charset="0"/>
              <a:buChar char="•"/>
            </a:pPr>
            <a:r>
              <a:rPr lang="en-US" sz="2000">
                <a:solidFill>
                  <a:srgbClr val="000000"/>
                </a:solidFill>
                <a:latin typeface="Helvetica" pitchFamily="2" charset="0"/>
              </a:rPr>
              <a:t>7. Describe the incident to as few institution representatives as practicable and not be required to unnecessarily repeat a description of the incident; </a:t>
            </a:r>
          </a:p>
          <a:p>
            <a:pPr marL="800100" lvl="1" indent="-342900" algn="just">
              <a:buFont typeface="Arial" panose="020B0604020202020204" pitchFamily="34" charset="0"/>
              <a:buChar char="•"/>
            </a:pPr>
            <a:r>
              <a:rPr lang="en-US" sz="2000">
                <a:solidFill>
                  <a:srgbClr val="000000"/>
                </a:solidFill>
                <a:latin typeface="Helvetica" pitchFamily="2" charset="0"/>
              </a:rPr>
              <a:t>8. Be protected from retaliation by the institution, any student, the accused and/or the respondent, and/or their friends, family and acquaintances within the jurisdiction of the institution; </a:t>
            </a:r>
          </a:p>
          <a:p>
            <a:pPr marL="800100" lvl="1" indent="-342900" algn="just">
              <a:buFont typeface="Arial" panose="020B0604020202020204" pitchFamily="34" charset="0"/>
              <a:buChar char="•"/>
            </a:pPr>
            <a:r>
              <a:rPr lang="en-US" sz="2000">
                <a:solidFill>
                  <a:srgbClr val="000000"/>
                </a:solidFill>
                <a:latin typeface="Helvetica" pitchFamily="2" charset="0"/>
              </a:rPr>
              <a:t>9. Access to at least one level of appeal of a determination; </a:t>
            </a:r>
          </a:p>
          <a:p>
            <a:pPr marL="800100" lvl="1" indent="-342900" algn="just">
              <a:buFont typeface="Arial" panose="020B0604020202020204" pitchFamily="34" charset="0"/>
              <a:buChar char="•"/>
            </a:pPr>
            <a:r>
              <a:rPr lang="en-US" sz="2000">
                <a:solidFill>
                  <a:srgbClr val="000000"/>
                </a:solidFill>
                <a:latin typeface="Helvetica" pitchFamily="2" charset="0"/>
              </a:rPr>
              <a:t>10. Be accompanied by an advisor of choice who may assist and advise a reporting individual, accused, or respondent throughout the judicial or conduct process including during all meetings and hearings related to such process; and </a:t>
            </a:r>
          </a:p>
          <a:p>
            <a:pPr marL="800100" lvl="1" indent="-342900" algn="just">
              <a:buFont typeface="Arial" panose="020B0604020202020204" pitchFamily="34" charset="0"/>
              <a:buChar char="•"/>
            </a:pPr>
            <a:r>
              <a:rPr lang="en-US" sz="2000">
                <a:solidFill>
                  <a:srgbClr val="000000"/>
                </a:solidFill>
                <a:latin typeface="Helvetica" pitchFamily="2" charset="0"/>
              </a:rPr>
              <a:t>11. Exercise civil rights and practice of religion without interference by the investigative, criminal justice, or judicial or conduct process of the institution.”</a:t>
            </a:r>
          </a:p>
        </p:txBody>
      </p:sp>
    </p:spTree>
    <p:extLst>
      <p:ext uri="{BB962C8B-B14F-4D97-AF65-F5344CB8AC3E}">
        <p14:creationId xmlns:p14="http://schemas.microsoft.com/office/powerpoint/2010/main" val="9240636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E8AD9-7FB2-5591-971C-D9BD1832E73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3E575AC-A0B7-48CC-E522-A596215173DD}"/>
              </a:ext>
            </a:extLst>
          </p:cNvPr>
          <p:cNvSpPr txBox="1">
            <a:spLocks noGrp="1"/>
          </p:cNvSpPr>
          <p:nvPr>
            <p:ph type="title" idx="4294967295"/>
          </p:nvPr>
        </p:nvSpPr>
        <p:spPr>
          <a:xfrm>
            <a:off x="766714" y="442716"/>
            <a:ext cx="8229600" cy="584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200" b="1" i="1">
                <a:solidFill>
                  <a:srgbClr val="033867"/>
                </a:solidFill>
                <a:latin typeface="Helvetica" pitchFamily="2" charset="0"/>
                <a:ea typeface="+mn-ea"/>
                <a:cs typeface="+mn-cs"/>
              </a:rPr>
              <a:t>3</a:t>
            </a:r>
            <a:r>
              <a:rPr kumimoji="0" lang="en-US" sz="3200" b="1" i="1" u="none" strike="noStrike" kern="1200" cap="none" spc="0" normalizeH="0" baseline="0" noProof="0">
                <a:ln>
                  <a:noFill/>
                </a:ln>
                <a:solidFill>
                  <a:srgbClr val="033867"/>
                </a:solidFill>
                <a:effectLst/>
                <a:uLnTx/>
                <a:uFillTx/>
                <a:latin typeface="Helvetica" pitchFamily="2" charset="0"/>
                <a:ea typeface="+mn-ea"/>
                <a:cs typeface="+mn-cs"/>
              </a:rPr>
              <a:t>. Jazzed Up </a:t>
            </a:r>
            <a:r>
              <a:rPr kumimoji="0" lang="en-US" sz="3200" b="1" i="0" u="none" strike="noStrike" kern="1200" cap="none" spc="0" normalizeH="0" baseline="0" noProof="0">
                <a:ln>
                  <a:noFill/>
                </a:ln>
                <a:solidFill>
                  <a:srgbClr val="033867"/>
                </a:solidFill>
                <a:effectLst/>
                <a:uLnTx/>
                <a:uFillTx/>
                <a:latin typeface="Helvetica" pitchFamily="2" charset="0"/>
                <a:ea typeface="+mn-ea"/>
                <a:cs typeface="+mn-cs"/>
              </a:rPr>
              <a:t>Case Study: Second Report</a:t>
            </a:r>
          </a:p>
        </p:txBody>
      </p:sp>
      <p:sp>
        <p:nvSpPr>
          <p:cNvPr id="7" name="Rectangle 6">
            <a:extLst>
              <a:ext uri="{FF2B5EF4-FFF2-40B4-BE49-F238E27FC236}">
                <a16:creationId xmlns:a16="http://schemas.microsoft.com/office/drawing/2014/main" id="{E4026E10-6F84-CD0C-9729-D9D6FEB67E85}"/>
              </a:ext>
            </a:extLst>
          </p:cNvPr>
          <p:cNvSpPr/>
          <p:nvPr/>
        </p:nvSpPr>
        <p:spPr>
          <a:xfrm>
            <a:off x="766714" y="1423281"/>
            <a:ext cx="10639719" cy="4826690"/>
          </a:xfrm>
          <a:prstGeom prst="rect">
            <a:avLst/>
          </a:prstGeom>
        </p:spPr>
        <p:txBody>
          <a:bodyPr wrap="square">
            <a:spAutoFit/>
          </a:bodyPr>
          <a:lstStyle/>
          <a:p>
            <a:pPr algn="just"/>
            <a:r>
              <a:rPr lang="en-US" sz="2000" b="1">
                <a:solidFill>
                  <a:srgbClr val="033867"/>
                </a:solidFill>
                <a:latin typeface="Helvetica" pitchFamily="2" charset="0"/>
              </a:rPr>
              <a:t>Second Report:</a:t>
            </a:r>
            <a:endParaRPr lang="en-US" sz="2000">
              <a:solidFill>
                <a:srgbClr val="033867"/>
              </a:solidFill>
              <a:latin typeface="Helvetica" pitchFamily="2" charset="0"/>
            </a:endParaRPr>
          </a:p>
          <a:p>
            <a:pPr marL="285750" indent="-285750" algn="just">
              <a:buFont typeface="Arial" panose="020B0604020202020204" pitchFamily="34" charset="0"/>
              <a:buChar char="•"/>
            </a:pPr>
            <a:r>
              <a:rPr lang="en-US" sz="2000">
                <a:solidFill>
                  <a:srgbClr val="033867"/>
                </a:solidFill>
                <a:latin typeface="Helvetica" pitchFamily="2" charset="0"/>
              </a:rPr>
              <a:t>One week goes by and you receive a call from David, an RD on 6</a:t>
            </a:r>
            <a:r>
              <a:rPr lang="en-US" sz="2000" baseline="30000">
                <a:solidFill>
                  <a:srgbClr val="033867"/>
                </a:solidFill>
                <a:latin typeface="Helvetica" pitchFamily="2" charset="0"/>
              </a:rPr>
              <a:t>th</a:t>
            </a:r>
            <a:r>
              <a:rPr lang="en-US" sz="2000">
                <a:solidFill>
                  <a:srgbClr val="033867"/>
                </a:solidFill>
                <a:latin typeface="Helvetica" pitchFamily="2" charset="0"/>
              </a:rPr>
              <a:t> Floor North, Park Tower, a residence hall on campus. David reports that an incident occurred last night with one of his RA’s, Colin (yes, the very same Colin). David has concerns about Colin who had been one of his strongest student workers but who has been withdrawn and quiet for a month or so. Last night he heard a loud commotion from David’s room. It sounded like yelling and something heavy falling to the floor. As David approached the room, he heard Colin yell, “You’re ruining my life! Stay away from me!” David knocked on the door and Colin answered. Olivia was standing behind him. Both students had red faces and looked like they had been crying. Olivia said everything was fine and she left to go back to her room on 2</a:t>
            </a:r>
            <a:r>
              <a:rPr lang="en-US" sz="2000" baseline="30000">
                <a:solidFill>
                  <a:srgbClr val="033867"/>
                </a:solidFill>
                <a:latin typeface="Helvetica" pitchFamily="2" charset="0"/>
              </a:rPr>
              <a:t>nd</a:t>
            </a:r>
            <a:r>
              <a:rPr lang="en-US" sz="2000">
                <a:solidFill>
                  <a:srgbClr val="033867"/>
                </a:solidFill>
                <a:latin typeface="Helvetica" pitchFamily="2" charset="0"/>
              </a:rPr>
              <a:t> Floor South. Colin did not want to talk about what happened but he was receptive when David mentioned the Title IX Coordinator so David agreed to set up an appointment for him.</a:t>
            </a:r>
          </a:p>
          <a:p>
            <a:pPr marL="285750" indent="-285750" algn="just">
              <a:buFont typeface="Arial" panose="020B0604020202020204" pitchFamily="34" charset="0"/>
              <a:buChar char="•"/>
            </a:pPr>
            <a:endParaRPr lang="en-US" sz="2000">
              <a:solidFill>
                <a:srgbClr val="033867"/>
              </a:solidFill>
              <a:latin typeface="Helvetica" pitchFamily="2" charset="0"/>
            </a:endParaRPr>
          </a:p>
          <a:p>
            <a:pPr algn="just"/>
            <a:endParaRPr lang="en-US" sz="2000" b="1">
              <a:solidFill>
                <a:srgbClr val="033867"/>
              </a:solidFill>
              <a:latin typeface="Helvetica" pitchFamily="2" charset="0"/>
            </a:endParaRPr>
          </a:p>
        </p:txBody>
      </p:sp>
    </p:spTree>
    <p:extLst>
      <p:ext uri="{BB962C8B-B14F-4D97-AF65-F5344CB8AC3E}">
        <p14:creationId xmlns:p14="http://schemas.microsoft.com/office/powerpoint/2010/main" val="26786208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2" name="Add-in 1" title="Forms for PowerPoint">
                <a:extLst>
                  <a:ext uri="{FF2B5EF4-FFF2-40B4-BE49-F238E27FC236}">
                    <a16:creationId xmlns:a16="http://schemas.microsoft.com/office/drawing/2014/main" id="{6C06059D-FDD2-6F0C-CD57-4767896EC7BF}"/>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xmlns="">
          <p:pic>
            <p:nvPicPr>
              <p:cNvPr id="2" name="Add-in 1" title="Forms for PowerPoint">
                <a:extLst>
                  <a:ext uri="{FF2B5EF4-FFF2-40B4-BE49-F238E27FC236}">
                    <a16:creationId xmlns:a16="http://schemas.microsoft.com/office/drawing/2014/main" id="{6C06059D-FDD2-6F0C-CD57-4767896EC7BF}"/>
                  </a:ext>
                </a:extLst>
              </p:cNvPr>
              <p:cNvPicPr>
                <a:picLocks noGrp="1" noRot="1" noChangeAspect="1" noMove="1" noResize="1" noEditPoints="1" noAdjustHandles="1" noChangeArrowheads="1" noChangeShapeType="1"/>
              </p:cNvPicPr>
              <p:nvPr/>
            </p:nvPicPr>
            <p:blipFill>
              <a:blip r:embed="rId3"/>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35827315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EBF48-EC1B-24F7-683B-CDC61A123B2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842FC35-B00E-160E-9540-C5E45B3F4152}"/>
              </a:ext>
            </a:extLst>
          </p:cNvPr>
          <p:cNvSpPr txBox="1">
            <a:spLocks noGrp="1"/>
          </p:cNvSpPr>
          <p:nvPr>
            <p:ph type="title" idx="4294967295"/>
          </p:nvPr>
        </p:nvSpPr>
        <p:spPr>
          <a:xfrm>
            <a:off x="757286" y="376729"/>
            <a:ext cx="8229600" cy="584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a:ln>
                  <a:noFill/>
                </a:ln>
                <a:solidFill>
                  <a:srgbClr val="033867"/>
                </a:solidFill>
                <a:effectLst/>
                <a:uLnTx/>
                <a:uFillTx/>
                <a:latin typeface="Helvetica" pitchFamily="2" charset="0"/>
                <a:ea typeface="+mn-ea"/>
                <a:cs typeface="+mn-cs"/>
              </a:rPr>
              <a:t>4. Jazzed Up </a:t>
            </a:r>
            <a:r>
              <a:rPr kumimoji="0" lang="en-US" sz="3200" b="1" i="0" u="none" strike="noStrike" kern="1200" cap="none" spc="0" normalizeH="0" baseline="0" noProof="0">
                <a:ln>
                  <a:noFill/>
                </a:ln>
                <a:solidFill>
                  <a:srgbClr val="033867"/>
                </a:solidFill>
                <a:effectLst/>
                <a:uLnTx/>
                <a:uFillTx/>
                <a:latin typeface="Helvetica" pitchFamily="2" charset="0"/>
                <a:ea typeface="+mn-ea"/>
                <a:cs typeface="+mn-cs"/>
              </a:rPr>
              <a:t>Case Study: Colin Intake</a:t>
            </a:r>
          </a:p>
        </p:txBody>
      </p:sp>
      <p:sp>
        <p:nvSpPr>
          <p:cNvPr id="7" name="Rectangle 6">
            <a:extLst>
              <a:ext uri="{FF2B5EF4-FFF2-40B4-BE49-F238E27FC236}">
                <a16:creationId xmlns:a16="http://schemas.microsoft.com/office/drawing/2014/main" id="{3D73C21E-460F-2E4E-30E2-B4B7E599E529}"/>
              </a:ext>
            </a:extLst>
          </p:cNvPr>
          <p:cNvSpPr/>
          <p:nvPr/>
        </p:nvSpPr>
        <p:spPr>
          <a:xfrm>
            <a:off x="852520" y="1377131"/>
            <a:ext cx="10535060" cy="4401205"/>
          </a:xfrm>
          <a:prstGeom prst="rect">
            <a:avLst/>
          </a:prstGeom>
        </p:spPr>
        <p:txBody>
          <a:bodyPr wrap="square">
            <a:spAutoFit/>
          </a:bodyPr>
          <a:lstStyle/>
          <a:p>
            <a:pPr algn="just"/>
            <a:r>
              <a:rPr lang="en-US" sz="2000" b="1">
                <a:solidFill>
                  <a:srgbClr val="033867"/>
                </a:solidFill>
                <a:latin typeface="Helvetica" pitchFamily="2" charset="0"/>
              </a:rPr>
              <a:t>Colin Intake:</a:t>
            </a:r>
            <a:endParaRPr lang="en-US" sz="2000">
              <a:solidFill>
                <a:srgbClr val="033867"/>
              </a:solidFill>
              <a:latin typeface="Helvetica" pitchFamily="2" charset="0"/>
            </a:endParaRPr>
          </a:p>
          <a:p>
            <a:pPr marL="285750" indent="-285750" algn="just">
              <a:buFont typeface="Arial" panose="020B0604020202020204" pitchFamily="34" charset="0"/>
              <a:buChar char="•"/>
            </a:pPr>
            <a:r>
              <a:rPr lang="en-US" sz="2000">
                <a:solidFill>
                  <a:srgbClr val="033867"/>
                </a:solidFill>
                <a:latin typeface="Helvetica" pitchFamily="2" charset="0"/>
              </a:rPr>
              <a:t>Colin meets you at your office and he appears less distressed today but still sad. You assess that he has no safety concerns but he reports that since the Jazzed Up trip, he has needed space from Olivia. She continues to text him and has shown up uninvited at the Jazzed Up house and multiple times at his dorm room. You suggest an NCO as a possible supportive measure and he declines, saying that will only make things worse. Olivia has been falsely alleging that he sexually assaulted her and he has no idea what that’s about but it’s turning his friends against him. Colin wants to keep this situation informal and reduce conflict. But he recognizes he needs mental health counseling and will take advantage of that supportive measure.</a:t>
            </a:r>
            <a:endParaRPr lang="en-US" sz="2000" b="1">
              <a:solidFill>
                <a:srgbClr val="033867"/>
              </a:solidFill>
              <a:latin typeface="Helvetica" pitchFamily="2" charset="0"/>
            </a:endParaRPr>
          </a:p>
          <a:p>
            <a:pPr algn="just"/>
            <a:r>
              <a:rPr lang="en-US" sz="2000" b="1">
                <a:solidFill>
                  <a:srgbClr val="033867"/>
                </a:solidFill>
                <a:latin typeface="Helvetica" pitchFamily="2" charset="0"/>
              </a:rPr>
              <a:t>Questions for Discussion:</a:t>
            </a:r>
          </a:p>
          <a:p>
            <a:pPr marL="342900" indent="-342900" algn="just">
              <a:buFont typeface="Arial" panose="020B0604020202020204" pitchFamily="34" charset="0"/>
              <a:buChar char="•"/>
            </a:pPr>
            <a:r>
              <a:rPr lang="en-US" sz="2000">
                <a:solidFill>
                  <a:srgbClr val="033867"/>
                </a:solidFill>
                <a:latin typeface="Helvetica" pitchFamily="2" charset="0"/>
              </a:rPr>
              <a:t>Could Colin have a basis for his own TIX Formal Complaint?</a:t>
            </a:r>
          </a:p>
          <a:p>
            <a:pPr marL="342900" indent="-342900" algn="just">
              <a:buFont typeface="Arial" panose="020B0604020202020204" pitchFamily="34" charset="0"/>
              <a:buChar char="•"/>
            </a:pPr>
            <a:r>
              <a:rPr lang="en-US" sz="2000">
                <a:solidFill>
                  <a:srgbClr val="033867"/>
                </a:solidFill>
                <a:latin typeface="Helvetica" pitchFamily="2" charset="0"/>
              </a:rPr>
              <a:t>Both parties have rejected an NCO. Is this something TIX should be pursuing?</a:t>
            </a:r>
          </a:p>
          <a:p>
            <a:pPr marL="342900" indent="-342900" algn="just">
              <a:buFont typeface="Arial" panose="020B0604020202020204" pitchFamily="34" charset="0"/>
              <a:buChar char="•"/>
            </a:pPr>
            <a:r>
              <a:rPr lang="en-US" sz="2000">
                <a:solidFill>
                  <a:srgbClr val="033867"/>
                </a:solidFill>
                <a:latin typeface="Helvetica" pitchFamily="2" charset="0"/>
              </a:rPr>
              <a:t>What considerations might go into an NCO in this case?</a:t>
            </a:r>
          </a:p>
        </p:txBody>
      </p:sp>
    </p:spTree>
    <p:extLst>
      <p:ext uri="{BB962C8B-B14F-4D97-AF65-F5344CB8AC3E}">
        <p14:creationId xmlns:p14="http://schemas.microsoft.com/office/powerpoint/2010/main" val="33267457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2" name="Add-in 1" title="Forms for PowerPoint">
                <a:extLst>
                  <a:ext uri="{FF2B5EF4-FFF2-40B4-BE49-F238E27FC236}">
                    <a16:creationId xmlns:a16="http://schemas.microsoft.com/office/drawing/2014/main" id="{692ABC70-4D39-21C4-9C5F-6D918273F7E8}"/>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xmlns="">
          <p:pic>
            <p:nvPicPr>
              <p:cNvPr id="2" name="Add-in 1" title="Forms for PowerPoint">
                <a:extLst>
                  <a:ext uri="{FF2B5EF4-FFF2-40B4-BE49-F238E27FC236}">
                    <a16:creationId xmlns:a16="http://schemas.microsoft.com/office/drawing/2014/main" id="{692ABC70-4D39-21C4-9C5F-6D918273F7E8}"/>
                  </a:ext>
                </a:extLst>
              </p:cNvPr>
              <p:cNvPicPr>
                <a:picLocks noGrp="1" noRot="1" noChangeAspect="1" noMove="1" noResize="1" noEditPoints="1" noAdjustHandles="1" noChangeArrowheads="1" noChangeShapeType="1"/>
              </p:cNvPicPr>
              <p:nvPr/>
            </p:nvPicPr>
            <p:blipFill>
              <a:blip r:embed="rId3"/>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2521362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8DF8C"/>
        </a:solidFill>
        <a:effectLst/>
      </p:bgPr>
    </p:bg>
    <p:spTree>
      <p:nvGrpSpPr>
        <p:cNvPr id="1" name="">
          <a:extLst>
            <a:ext uri="{FF2B5EF4-FFF2-40B4-BE49-F238E27FC236}">
              <a16:creationId xmlns:a16="http://schemas.microsoft.com/office/drawing/2014/main" id="{71E7FE66-74FE-3B58-A804-2E38E819BEC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8C94ED4-9B10-5E97-7A9A-419287973965}"/>
              </a:ext>
            </a:extLst>
          </p:cNvPr>
          <p:cNvSpPr txBox="1">
            <a:spLocks noGrp="1"/>
          </p:cNvSpPr>
          <p:nvPr>
            <p:ph type="title" idx="4294967295"/>
          </p:nvPr>
        </p:nvSpPr>
        <p:spPr>
          <a:xfrm>
            <a:off x="0" y="-1"/>
            <a:ext cx="12192000" cy="1201479"/>
          </a:xfrm>
          <a:prstGeom prst="rect">
            <a:avLst/>
          </a:prstGeom>
          <a:noFill/>
          <a:ln w="50800">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0" noProof="0">
                <a:ln>
                  <a:noFill/>
                </a:ln>
                <a:solidFill>
                  <a:prstClr val="black"/>
                </a:solidFill>
                <a:effectLst/>
                <a:uLnTx/>
                <a:uFillTx/>
                <a:latin typeface="Gotham Black" pitchFamily="50" charset="0"/>
                <a:ea typeface="+mn-ea"/>
                <a:cs typeface="+mn-cs"/>
              </a:rPr>
              <a:t>TIME FOR AN ATTENDANCE CHECK</a:t>
            </a:r>
          </a:p>
        </p:txBody>
      </p:sp>
      <p:sp>
        <p:nvSpPr>
          <p:cNvPr id="29" name="TextBox 28">
            <a:extLst>
              <a:ext uri="{FF2B5EF4-FFF2-40B4-BE49-F238E27FC236}">
                <a16:creationId xmlns:a16="http://schemas.microsoft.com/office/drawing/2014/main" id="{B12D1B6D-7BB0-F13F-AE82-56365EE654BE}"/>
              </a:ext>
            </a:extLst>
          </p:cNvPr>
          <p:cNvSpPr txBox="1"/>
          <p:nvPr/>
        </p:nvSpPr>
        <p:spPr>
          <a:xfrm>
            <a:off x="859465" y="5834150"/>
            <a:ext cx="10473070" cy="715089"/>
          </a:xfrm>
          <a:prstGeom prst="roundRect">
            <a:avLst/>
          </a:prstGeom>
          <a:solidFill>
            <a:schemeClr val="bg1"/>
          </a:solidFill>
          <a:ln w="57150">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ysClr val="windowText" lastClr="000000"/>
                </a:solidFill>
                <a:effectLst/>
                <a:uLnTx/>
                <a:uFillTx/>
                <a:latin typeface="Gotham Black"/>
                <a:ea typeface="+mn-ea"/>
                <a:cs typeface="+mn-cs"/>
              </a:rPr>
              <a:t>ATTENDANCE QUIZ APPEARS DURING THE TRAINING BREAK </a:t>
            </a:r>
            <a:r>
              <a:rPr kumimoji="0" lang="en-US" sz="1800" b="0" i="1" u="none" strike="noStrike" kern="1200" cap="none" spc="0" normalizeH="0" baseline="0" noProof="0">
                <a:ln>
                  <a:noFill/>
                </a:ln>
                <a:solidFill>
                  <a:sysClr val="windowText" lastClr="000000"/>
                </a:solidFill>
                <a:effectLst/>
                <a:uLnTx/>
                <a:uFillTx/>
                <a:latin typeface="Gotham Black"/>
                <a:ea typeface="+mn-ea"/>
                <a:cs typeface="+mn-cs"/>
              </a:rPr>
              <a:t>FOR A LIMITED TIME</a:t>
            </a:r>
            <a:r>
              <a:rPr kumimoji="0" lang="en-US" sz="1800" b="0" i="0" u="none" strike="noStrike" kern="1200" cap="none" spc="0" normalizeH="0" baseline="0" noProof="0">
                <a:ln>
                  <a:noFill/>
                </a:ln>
                <a:solidFill>
                  <a:sysClr val="windowText" lastClr="000000"/>
                </a:solidFill>
                <a:effectLst/>
                <a:uLnTx/>
                <a:uFillTx/>
                <a:latin typeface="Gotham Black"/>
                <a:ea typeface="+mn-ea"/>
                <a:cs typeface="+mn-cs"/>
              </a:rPr>
              <a:t>. PLEASE TAKE THE QUIZ IMMEDIATELY ONCE IT IS POSTED IN THE CHAT.</a:t>
            </a:r>
          </a:p>
        </p:txBody>
      </p:sp>
      <p:sp>
        <p:nvSpPr>
          <p:cNvPr id="3" name="TextBox 2">
            <a:extLst>
              <a:ext uri="{FF2B5EF4-FFF2-40B4-BE49-F238E27FC236}">
                <a16:creationId xmlns:a16="http://schemas.microsoft.com/office/drawing/2014/main" id="{DF71C22C-B4E3-1E1C-6102-2AB2D8862575}"/>
              </a:ext>
            </a:extLst>
          </p:cNvPr>
          <p:cNvSpPr txBox="1"/>
          <p:nvPr/>
        </p:nvSpPr>
        <p:spPr>
          <a:xfrm>
            <a:off x="251011" y="1201478"/>
            <a:ext cx="11689977" cy="4383909"/>
          </a:xfrm>
          <a:prstGeom prst="roundRect">
            <a:avLst>
              <a:gd name="adj" fmla="val 10846"/>
            </a:avLst>
          </a:prstGeom>
          <a:solidFill>
            <a:schemeClr val="bg1"/>
          </a:solidFill>
          <a:ln w="50800">
            <a:solidFill>
              <a:schemeClr val="tx1"/>
            </a:solidFill>
          </a:ln>
        </p:spPr>
        <p:txBody>
          <a:bodyPr wrap="square" anchor="ctr" anchorCtr="0">
            <a:noAutofit/>
          </a:bodyPr>
          <a:lstStyle/>
          <a:p>
            <a:pPr marL="342900" marR="0" lvl="0" indent="-342900" algn="l" defTabSz="914400" rtl="0" eaLnBrk="1" fontAlgn="ctr" latinLnBrk="0" hangingPunct="1">
              <a:lnSpc>
                <a:spcPct val="100000"/>
              </a:lnSpc>
              <a:spcBef>
                <a:spcPts val="0"/>
              </a:spcBef>
              <a:spcAft>
                <a:spcPts val="1800"/>
              </a:spcAft>
              <a:buClrTx/>
              <a:buSzTx/>
              <a:buFontTx/>
              <a:buAutoNum type="arabicPeriod"/>
              <a:tabLst/>
              <a:defRPr/>
            </a:pPr>
            <a:r>
              <a:rPr kumimoji="0" lang="en-US" sz="2000" b="0" i="0" u="none" strike="noStrike" kern="1200" cap="none" spc="0" normalizeH="0" baseline="0" noProof="0">
                <a:ln>
                  <a:noFill/>
                </a:ln>
                <a:solidFill>
                  <a:srgbClr val="131619"/>
                </a:solidFill>
                <a:effectLst/>
                <a:uLnTx/>
                <a:uFillTx/>
                <a:latin typeface="Gotham Book"/>
                <a:ea typeface="+mn-ea"/>
                <a:cs typeface="+mn-cs"/>
              </a:rPr>
              <a:t>If you are brought to a login page, please sign into your SUNY SCI account using the </a:t>
            </a:r>
            <a:r>
              <a:rPr kumimoji="0" lang="en-US" sz="2000" b="0" i="0" u="none" strike="noStrike" kern="1200" cap="none" spc="0" normalizeH="0" baseline="0" noProof="0">
                <a:ln>
                  <a:noFill/>
                </a:ln>
                <a:solidFill>
                  <a:srgbClr val="131619"/>
                </a:solidFill>
                <a:effectLst/>
                <a:uLnTx/>
                <a:uFillTx/>
                <a:latin typeface="Gotham Black"/>
                <a:ea typeface="+mn-ea"/>
                <a:cs typeface="+mn-cs"/>
              </a:rPr>
              <a:t>local login function</a:t>
            </a:r>
            <a:r>
              <a:rPr kumimoji="0" lang="en-US" sz="2000" b="0" i="0" u="none" strike="noStrike" kern="1200" cap="none" spc="0" normalizeH="0" baseline="0" noProof="0">
                <a:ln>
                  <a:noFill/>
                </a:ln>
                <a:solidFill>
                  <a:srgbClr val="131619"/>
                </a:solidFill>
                <a:effectLst/>
                <a:uLnTx/>
                <a:uFillTx/>
                <a:latin typeface="Gotham Book"/>
                <a:ea typeface="+mn-ea"/>
                <a:cs typeface="+mn-cs"/>
              </a:rPr>
              <a:t>, this should bring you to the attendance check page where you can begin the quiz.</a:t>
            </a:r>
          </a:p>
          <a:p>
            <a:pPr marL="342900" marR="0" lvl="0" indent="-342900" algn="l" defTabSz="914400" rtl="0" eaLnBrk="1" fontAlgn="ctr" latinLnBrk="0" hangingPunct="1">
              <a:lnSpc>
                <a:spcPct val="100000"/>
              </a:lnSpc>
              <a:spcBef>
                <a:spcPts val="0"/>
              </a:spcBef>
              <a:spcAft>
                <a:spcPts val="1800"/>
              </a:spcAft>
              <a:buClrTx/>
              <a:buSzTx/>
              <a:buFontTx/>
              <a:buAutoNum type="arabicPeriod"/>
              <a:tabLst/>
              <a:defRPr/>
            </a:pPr>
            <a:r>
              <a:rPr kumimoji="0" lang="en-US" sz="2000" b="0" i="0" u="none" strike="noStrike" kern="1200" cap="none" spc="0" normalizeH="0" baseline="0" noProof="0">
                <a:ln>
                  <a:noFill/>
                </a:ln>
                <a:solidFill>
                  <a:srgbClr val="131619"/>
                </a:solidFill>
                <a:effectLst/>
                <a:uLnTx/>
                <a:uFillTx/>
                <a:latin typeface="Gotham Book"/>
                <a:ea typeface="+mn-ea"/>
                <a:cs typeface="+mn-cs"/>
              </a:rPr>
              <a:t>Complete the attendance check survey in the </a:t>
            </a:r>
            <a:r>
              <a:rPr kumimoji="0" lang="en-US" sz="2000" b="0" i="0" u="none" strike="noStrike" kern="1200" cap="none" spc="0" normalizeH="0" baseline="0" noProof="0">
                <a:ln>
                  <a:noFill/>
                </a:ln>
                <a:solidFill>
                  <a:srgbClr val="131619"/>
                </a:solidFill>
                <a:effectLst/>
                <a:uLnTx/>
                <a:uFillTx/>
                <a:latin typeface="Gotham Black"/>
                <a:ea typeface="+mn-ea"/>
                <a:cs typeface="+mn-cs"/>
              </a:rPr>
              <a:t>same browser </a:t>
            </a:r>
            <a:r>
              <a:rPr kumimoji="0" lang="en-US" sz="2000" b="0" i="0" u="none" strike="noStrike" kern="1200" cap="none" spc="0" normalizeH="0" baseline="0" noProof="0">
                <a:ln>
                  <a:noFill/>
                </a:ln>
                <a:solidFill>
                  <a:srgbClr val="131619"/>
                </a:solidFill>
                <a:effectLst/>
                <a:uLnTx/>
                <a:uFillTx/>
                <a:latin typeface="Gotham Book"/>
                <a:ea typeface="+mn-ea"/>
                <a:cs typeface="+mn-cs"/>
              </a:rPr>
              <a:t>in which you are accessing this Zoom call.</a:t>
            </a:r>
            <a:endParaRPr kumimoji="0" lang="en-US" sz="2400" b="0" i="0" u="none" strike="noStrike" kern="1200" cap="none" spc="0" normalizeH="0" baseline="0" noProof="0">
              <a:ln>
                <a:noFill/>
              </a:ln>
              <a:solidFill>
                <a:srgbClr val="001641"/>
              </a:solidFill>
              <a:effectLst/>
              <a:uLnTx/>
              <a:uFillTx/>
              <a:latin typeface="Gotham Book"/>
              <a:ea typeface="+mn-ea"/>
              <a:cs typeface="+mn-cs"/>
            </a:endParaRPr>
          </a:p>
          <a:p>
            <a:pPr marL="342900" marR="0" lvl="0" indent="-342900" algn="l" defTabSz="914400" rtl="0" eaLnBrk="1" fontAlgn="ctr" latinLnBrk="0" hangingPunct="1">
              <a:lnSpc>
                <a:spcPct val="100000"/>
              </a:lnSpc>
              <a:spcBef>
                <a:spcPts val="0"/>
              </a:spcBef>
              <a:spcAft>
                <a:spcPts val="1800"/>
              </a:spcAft>
              <a:buClrTx/>
              <a:buSzTx/>
              <a:buFontTx/>
              <a:buAutoNum type="arabicPeriod"/>
              <a:tabLst/>
              <a:defRPr/>
            </a:pPr>
            <a:r>
              <a:rPr kumimoji="0" lang="en-US" sz="2000" b="0" i="0" u="none" strike="noStrike" kern="1200" cap="none" spc="0" normalizeH="0" baseline="0" noProof="0">
                <a:ln>
                  <a:noFill/>
                </a:ln>
                <a:solidFill>
                  <a:srgbClr val="131619"/>
                </a:solidFill>
                <a:effectLst/>
                <a:uLnTx/>
                <a:uFillTx/>
                <a:latin typeface="Gotham Book"/>
                <a:ea typeface="+mn-ea"/>
                <a:cs typeface="+mn-cs"/>
              </a:rPr>
              <a:t>Log into your </a:t>
            </a:r>
            <a:r>
              <a:rPr kumimoji="0" lang="en-US" sz="2000" b="0" i="0" u="none" strike="noStrike" kern="1200" cap="none" spc="0" normalizeH="0" baseline="0" noProof="0">
                <a:ln>
                  <a:noFill/>
                </a:ln>
                <a:solidFill>
                  <a:srgbClr val="131619"/>
                </a:solidFill>
                <a:effectLst/>
                <a:uLnTx/>
                <a:uFillTx/>
                <a:latin typeface="Gotham Black"/>
                <a:ea typeface="+mn-ea"/>
                <a:cs typeface="+mn-cs"/>
              </a:rPr>
              <a:t>SUNY SCI Dashboard</a:t>
            </a:r>
            <a:r>
              <a:rPr kumimoji="0" lang="en-US" sz="2000" b="0" i="0" u="none" strike="noStrike" kern="1200" cap="none" spc="0" normalizeH="0" baseline="0" noProof="0">
                <a:ln>
                  <a:noFill/>
                </a:ln>
                <a:solidFill>
                  <a:srgbClr val="131619"/>
                </a:solidFill>
                <a:effectLst/>
                <a:uLnTx/>
                <a:uFillTx/>
                <a:latin typeface="Gotham Book"/>
                <a:ea typeface="+mn-ea"/>
                <a:cs typeface="+mn-cs"/>
              </a:rPr>
              <a:t>, scroll down to the</a:t>
            </a:r>
            <a:r>
              <a:rPr kumimoji="0" lang="en-US" sz="2000" b="1" i="0" u="none" strike="noStrike" kern="1200" cap="none" spc="0" normalizeH="0" baseline="0" noProof="0">
                <a:ln>
                  <a:noFill/>
                </a:ln>
                <a:solidFill>
                  <a:srgbClr val="131619"/>
                </a:solidFill>
                <a:effectLst/>
                <a:uLnTx/>
                <a:uFillTx/>
                <a:latin typeface="Gotham Book"/>
                <a:ea typeface="+mn-ea"/>
                <a:cs typeface="+mn-cs"/>
              </a:rPr>
              <a:t> </a:t>
            </a:r>
            <a:r>
              <a:rPr kumimoji="0" lang="en-US" sz="2000" b="0" i="0" u="none" strike="noStrike" kern="1200" cap="none" spc="0" normalizeH="0" baseline="0" noProof="0">
                <a:ln>
                  <a:noFill/>
                </a:ln>
                <a:solidFill>
                  <a:srgbClr val="131619"/>
                </a:solidFill>
                <a:effectLst/>
                <a:uLnTx/>
                <a:uFillTx/>
                <a:latin typeface="Gotham Black"/>
                <a:ea typeface="+mn-ea"/>
                <a:cs typeface="+mn-cs"/>
              </a:rPr>
              <a:t>My Courses </a:t>
            </a:r>
            <a:r>
              <a:rPr kumimoji="0" lang="en-US" sz="2000" b="0" i="0" u="none" strike="noStrike" kern="1200" cap="none" spc="0" normalizeH="0" baseline="0" noProof="0">
                <a:ln>
                  <a:noFill/>
                </a:ln>
                <a:solidFill>
                  <a:srgbClr val="131619"/>
                </a:solidFill>
                <a:effectLst/>
                <a:uLnTx/>
                <a:uFillTx/>
                <a:latin typeface="Gotham Book"/>
                <a:ea typeface="+mn-ea"/>
                <a:cs typeface="+mn-cs"/>
              </a:rPr>
              <a:t>section, select today's L@D course and choose the </a:t>
            </a:r>
            <a:r>
              <a:rPr kumimoji="0" lang="en-US" sz="2000" b="0" i="0" u="none" strike="noStrike" kern="1200" cap="none" spc="0" normalizeH="0" baseline="0" noProof="0">
                <a:ln>
                  <a:noFill/>
                </a:ln>
                <a:solidFill>
                  <a:srgbClr val="131619"/>
                </a:solidFill>
                <a:effectLst/>
                <a:uLnTx/>
                <a:uFillTx/>
                <a:latin typeface="Gotham Black"/>
                <a:ea typeface="+mn-ea"/>
                <a:cs typeface="+mn-cs"/>
              </a:rPr>
              <a:t>Attendance Checks </a:t>
            </a:r>
            <a:r>
              <a:rPr kumimoji="0" lang="en-US" sz="2000" b="0" i="0" u="none" strike="noStrike" kern="1200" cap="none" spc="0" normalizeH="0" baseline="0" noProof="0">
                <a:ln>
                  <a:noFill/>
                </a:ln>
                <a:solidFill>
                  <a:srgbClr val="131619"/>
                </a:solidFill>
                <a:effectLst/>
                <a:uLnTx/>
                <a:uFillTx/>
                <a:latin typeface="Gotham Book"/>
                <a:ea typeface="+mn-ea"/>
                <a:cs typeface="+mn-cs"/>
              </a:rPr>
              <a:t>module where you can complete the check. 😊 </a:t>
            </a:r>
            <a:endParaRPr kumimoji="0" lang="en-US" sz="2400" b="0" i="0" u="none" strike="noStrike" kern="1200" cap="none" spc="0" normalizeH="0" baseline="0" noProof="0">
              <a:ln>
                <a:noFill/>
              </a:ln>
              <a:solidFill>
                <a:srgbClr val="001641"/>
              </a:solidFill>
              <a:effectLst/>
              <a:uLnTx/>
              <a:uFillTx/>
              <a:latin typeface="Gotham Book"/>
              <a:ea typeface="+mn-ea"/>
              <a:cs typeface="+mn-cs"/>
            </a:endParaRPr>
          </a:p>
          <a:p>
            <a:pPr marL="342900" marR="0" lvl="0" indent="-342900" algn="l" defTabSz="914400" rtl="0" eaLnBrk="1" fontAlgn="ctr" latinLnBrk="0" hangingPunct="1">
              <a:lnSpc>
                <a:spcPct val="100000"/>
              </a:lnSpc>
              <a:spcBef>
                <a:spcPts val="0"/>
              </a:spcBef>
              <a:spcAft>
                <a:spcPts val="1800"/>
              </a:spcAft>
              <a:buClrTx/>
              <a:buSzTx/>
              <a:buFontTx/>
              <a:buAutoNum type="arabicPeriod"/>
              <a:tabLst/>
              <a:defRPr/>
            </a:pPr>
            <a:r>
              <a:rPr kumimoji="0" lang="en-US" sz="2000" b="0" i="0" u="none" strike="noStrike" kern="1200" cap="none" spc="0" normalizeH="0" baseline="0" noProof="0">
                <a:ln>
                  <a:noFill/>
                </a:ln>
                <a:solidFill>
                  <a:srgbClr val="131619"/>
                </a:solidFill>
                <a:effectLst/>
                <a:uLnTx/>
                <a:uFillTx/>
                <a:latin typeface="Gotham Book"/>
                <a:ea typeface="+mn-ea"/>
                <a:cs typeface="+mn-cs"/>
              </a:rPr>
              <a:t>If you experience issues, please direct message </a:t>
            </a:r>
            <a:r>
              <a:rPr kumimoji="0" lang="en-US" sz="2000" b="0" i="0" u="none" strike="noStrike" kern="1200" cap="none" spc="0" normalizeH="0" baseline="0" noProof="0">
                <a:ln>
                  <a:noFill/>
                </a:ln>
                <a:solidFill>
                  <a:srgbClr val="131619"/>
                </a:solidFill>
                <a:effectLst/>
                <a:uLnTx/>
                <a:uFillTx/>
                <a:latin typeface="Gotham Black"/>
                <a:ea typeface="+mn-ea"/>
                <a:cs typeface="+mn-cs"/>
              </a:rPr>
              <a:t>@StudentConductInstitute </a:t>
            </a:r>
            <a:r>
              <a:rPr kumimoji="0" lang="en-US" sz="2000" b="0" i="0" u="none" strike="noStrike" kern="1200" cap="none" spc="0" normalizeH="0" baseline="0" noProof="0">
                <a:ln>
                  <a:noFill/>
                </a:ln>
                <a:solidFill>
                  <a:srgbClr val="131619"/>
                </a:solidFill>
                <a:effectLst/>
                <a:uLnTx/>
                <a:uFillTx/>
                <a:latin typeface="Gotham Book"/>
                <a:ea typeface="+mn-ea"/>
                <a:cs typeface="+mn-cs"/>
              </a:rPr>
              <a:t>in the Zoom chat or email </a:t>
            </a:r>
            <a:r>
              <a:rPr kumimoji="0" lang="en-US" sz="2000" b="0" i="0" u="sng" strike="noStrike" kern="1200" cap="none" spc="0" normalizeH="0" baseline="0" noProof="0">
                <a:ln>
                  <a:noFill/>
                </a:ln>
                <a:solidFill>
                  <a:srgbClr val="001641">
                    <a:lumMod val="50000"/>
                    <a:lumOff val="50000"/>
                  </a:srgbClr>
                </a:solidFill>
                <a:effectLst/>
                <a:uLnTx/>
                <a:uFillTx/>
                <a:latin typeface="Gotham Book"/>
                <a:ea typeface="+mn-ea"/>
                <a:cs typeface="+mn-cs"/>
                <a:hlinkClick r:id="rId3">
                  <a:extLst>
                    <a:ext uri="{A12FA001-AC4F-418D-AE19-62706E023703}">
                      <ahyp:hlinkClr xmlns:ahyp="http://schemas.microsoft.com/office/drawing/2018/hyperlinkcolor" val="tx"/>
                    </a:ext>
                  </a:extLst>
                </a:hlinkClick>
              </a:rPr>
              <a:t>STUDENTCONDUCTINSTITUTE@SUNY.EDU</a:t>
            </a:r>
            <a:r>
              <a:rPr kumimoji="0" lang="en-US" sz="2000" b="0" i="0" u="sng" strike="noStrike" kern="1200" cap="none" spc="0" normalizeH="0" baseline="0" noProof="0">
                <a:ln>
                  <a:noFill/>
                </a:ln>
                <a:solidFill>
                  <a:srgbClr val="001641">
                    <a:lumMod val="50000"/>
                    <a:lumOff val="50000"/>
                  </a:srgbClr>
                </a:solidFill>
                <a:effectLst/>
                <a:uLnTx/>
                <a:uFillTx/>
                <a:latin typeface="Gotham Book"/>
                <a:ea typeface="+mn-ea"/>
                <a:cs typeface="+mn-cs"/>
              </a:rPr>
              <a:t>.</a:t>
            </a:r>
            <a:endParaRPr kumimoji="0" lang="en-US" sz="2400" b="0" i="0" u="none" strike="noStrike" kern="1200" cap="none" spc="0" normalizeH="0" baseline="0" noProof="0">
              <a:ln>
                <a:noFill/>
              </a:ln>
              <a:solidFill>
                <a:srgbClr val="001641">
                  <a:lumMod val="50000"/>
                  <a:lumOff val="50000"/>
                </a:srgbClr>
              </a:solidFill>
              <a:effectLst/>
              <a:uLnTx/>
              <a:uFillTx/>
              <a:latin typeface="Gotham Book"/>
              <a:ea typeface="+mn-ea"/>
              <a:cs typeface="+mn-cs"/>
            </a:endParaRPr>
          </a:p>
        </p:txBody>
      </p:sp>
    </p:spTree>
    <p:extLst>
      <p:ext uri="{BB962C8B-B14F-4D97-AF65-F5344CB8AC3E}">
        <p14:creationId xmlns:p14="http://schemas.microsoft.com/office/powerpoint/2010/main" val="26484953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86B21-7E96-7EB0-5D88-8F17098F189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D1A77E2-3BE0-D315-0B51-D22B64574283}"/>
              </a:ext>
            </a:extLst>
          </p:cNvPr>
          <p:cNvSpPr txBox="1">
            <a:spLocks noGrp="1"/>
          </p:cNvSpPr>
          <p:nvPr>
            <p:ph type="title" idx="4294967295"/>
          </p:nvPr>
        </p:nvSpPr>
        <p:spPr>
          <a:xfrm>
            <a:off x="766713" y="442717"/>
            <a:ext cx="8229600" cy="584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200" b="1" i="1">
                <a:solidFill>
                  <a:srgbClr val="033867"/>
                </a:solidFill>
                <a:latin typeface="Helvetica" pitchFamily="2" charset="0"/>
                <a:ea typeface="+mn-ea"/>
                <a:cs typeface="+mn-cs"/>
              </a:rPr>
              <a:t>5</a:t>
            </a:r>
            <a:r>
              <a:rPr kumimoji="0" lang="en-US" sz="3200" b="1" i="1" u="none" strike="noStrike" kern="1200" cap="none" spc="0" normalizeH="0" baseline="0" noProof="0">
                <a:ln>
                  <a:noFill/>
                </a:ln>
                <a:solidFill>
                  <a:srgbClr val="033867"/>
                </a:solidFill>
                <a:effectLst/>
                <a:uLnTx/>
                <a:uFillTx/>
                <a:latin typeface="Helvetica" pitchFamily="2" charset="0"/>
                <a:ea typeface="+mn-ea"/>
                <a:cs typeface="+mn-cs"/>
              </a:rPr>
              <a:t>. Jazzed Up </a:t>
            </a:r>
            <a:r>
              <a:rPr kumimoji="0" lang="en-US" sz="3200" b="1" i="0" u="none" strike="noStrike" kern="1200" cap="none" spc="0" normalizeH="0" baseline="0" noProof="0">
                <a:ln>
                  <a:noFill/>
                </a:ln>
                <a:solidFill>
                  <a:srgbClr val="033867"/>
                </a:solidFill>
                <a:effectLst/>
                <a:uLnTx/>
                <a:uFillTx/>
                <a:latin typeface="Helvetica" pitchFamily="2" charset="0"/>
                <a:ea typeface="+mn-ea"/>
                <a:cs typeface="+mn-cs"/>
              </a:rPr>
              <a:t>Case Study: NCO’s</a:t>
            </a:r>
          </a:p>
        </p:txBody>
      </p:sp>
      <p:sp>
        <p:nvSpPr>
          <p:cNvPr id="7" name="Rectangle 6">
            <a:extLst>
              <a:ext uri="{FF2B5EF4-FFF2-40B4-BE49-F238E27FC236}">
                <a16:creationId xmlns:a16="http://schemas.microsoft.com/office/drawing/2014/main" id="{605BC61B-1B13-4FED-FFA4-B014857B9273}"/>
              </a:ext>
            </a:extLst>
          </p:cNvPr>
          <p:cNvSpPr/>
          <p:nvPr/>
        </p:nvSpPr>
        <p:spPr>
          <a:xfrm>
            <a:off x="766713" y="1198303"/>
            <a:ext cx="10761585" cy="5016758"/>
          </a:xfrm>
          <a:prstGeom prst="rect">
            <a:avLst/>
          </a:prstGeom>
        </p:spPr>
        <p:txBody>
          <a:bodyPr wrap="square">
            <a:spAutoFit/>
          </a:bodyPr>
          <a:lstStyle/>
          <a:p>
            <a:pPr algn="just"/>
            <a:r>
              <a:rPr lang="en-US" sz="2000" b="1">
                <a:solidFill>
                  <a:srgbClr val="033867"/>
                </a:solidFill>
                <a:latin typeface="Helvetica" pitchFamily="2" charset="0"/>
              </a:rPr>
              <a:t>Mutual or One Way?​</a:t>
            </a:r>
          </a:p>
          <a:p>
            <a:pPr marL="342900" indent="-342900" algn="just">
              <a:buFont typeface="Arial" panose="020B0604020202020204" pitchFamily="34" charset="0"/>
              <a:buChar char="•"/>
            </a:pPr>
            <a:r>
              <a:rPr lang="en-US" sz="2000">
                <a:solidFill>
                  <a:srgbClr val="033867"/>
                </a:solidFill>
                <a:latin typeface="Helvetica" pitchFamily="2" charset="0"/>
              </a:rPr>
              <a:t>Title IX: Supportive Measures:​</a:t>
            </a:r>
          </a:p>
          <a:p>
            <a:pPr marL="342900" indent="-342900" algn="just">
              <a:buFont typeface="Arial" panose="020B0604020202020204" pitchFamily="34" charset="0"/>
              <a:buChar char="•"/>
            </a:pPr>
            <a:endParaRPr lang="en-US" sz="2000">
              <a:solidFill>
                <a:srgbClr val="033867"/>
              </a:solidFill>
              <a:latin typeface="Helvetica" pitchFamily="2" charset="0"/>
            </a:endParaRPr>
          </a:p>
          <a:p>
            <a:pPr marL="800100" lvl="1" indent="-342900" algn="just">
              <a:buFont typeface="Arial" panose="020B0604020202020204" pitchFamily="34" charset="0"/>
              <a:buChar char="•"/>
            </a:pPr>
            <a:r>
              <a:rPr lang="en-US" sz="2000">
                <a:solidFill>
                  <a:srgbClr val="033867"/>
                </a:solidFill>
                <a:latin typeface="Helvetica" pitchFamily="2" charset="0"/>
              </a:rPr>
              <a:t>Rationale: Prevent Retaliation, Maintain Educational Access, Preserve Investigation Integrity, Prevent contamination of evidence or witness testimony, Ensure Safety</a:t>
            </a:r>
          </a:p>
          <a:p>
            <a:pPr marL="800100" lvl="1" indent="-342900" algn="just">
              <a:buFont typeface="Arial" panose="020B0604020202020204" pitchFamily="34" charset="0"/>
              <a:buChar char="•"/>
            </a:pPr>
            <a:endParaRPr lang="en-US" sz="2000">
              <a:solidFill>
                <a:srgbClr val="033867"/>
              </a:solidFill>
              <a:latin typeface="Helvetica" pitchFamily="2" charset="0"/>
            </a:endParaRPr>
          </a:p>
          <a:p>
            <a:pPr marL="800100" lvl="1" indent="-342900" algn="just">
              <a:buFont typeface="Arial" panose="020B0604020202020204" pitchFamily="34" charset="0"/>
              <a:buChar char="•"/>
            </a:pPr>
            <a:r>
              <a:rPr lang="en-US" sz="2000">
                <a:solidFill>
                  <a:srgbClr val="033867"/>
                </a:solidFill>
                <a:latin typeface="Helvetica" pitchFamily="2" charset="0"/>
              </a:rPr>
              <a:t>“are designed to restore or preserve equal access to the recipient’s education program or activity </a:t>
            </a:r>
            <a:r>
              <a:rPr lang="en-US" sz="2000" b="1">
                <a:solidFill>
                  <a:srgbClr val="033867"/>
                </a:solidFill>
                <a:latin typeface="Helvetica" pitchFamily="2" charset="0"/>
              </a:rPr>
              <a:t>without unreasonably burdening the other party</a:t>
            </a:r>
            <a:r>
              <a:rPr lang="en-US" sz="2000">
                <a:solidFill>
                  <a:srgbClr val="033867"/>
                </a:solidFill>
                <a:latin typeface="Helvetica" pitchFamily="2" charset="0"/>
              </a:rPr>
              <a:t>, including measures designed to protect the safety of all parties or the recipient’s educational environment, or deter sexual harassment…​”</a:t>
            </a:r>
          </a:p>
          <a:p>
            <a:pPr marL="800100" lvl="1" indent="-342900" algn="just">
              <a:buFont typeface="Arial" panose="020B0604020202020204" pitchFamily="34" charset="0"/>
              <a:buChar char="•"/>
            </a:pPr>
            <a:endParaRPr lang="en-US" sz="2000">
              <a:solidFill>
                <a:srgbClr val="033867"/>
              </a:solidFill>
              <a:latin typeface="Helvetica" pitchFamily="2" charset="0"/>
            </a:endParaRPr>
          </a:p>
          <a:p>
            <a:pPr marL="800100" lvl="1" indent="-342900" algn="just">
              <a:buFont typeface="Arial" panose="020B0604020202020204" pitchFamily="34" charset="0"/>
              <a:buChar char="•"/>
            </a:pPr>
            <a:r>
              <a:rPr lang="en-US" sz="2000" b="1">
                <a:solidFill>
                  <a:srgbClr val="033867"/>
                </a:solidFill>
                <a:latin typeface="Helvetica" pitchFamily="2" charset="0"/>
              </a:rPr>
              <a:t>Supportive Measures may include…mutual restrictions on contact between the parties….”​</a:t>
            </a:r>
          </a:p>
          <a:p>
            <a:pPr marL="800100" lvl="1" indent="-342900" algn="just">
              <a:buFont typeface="Arial" panose="020B0604020202020204" pitchFamily="34" charset="0"/>
              <a:buChar char="•"/>
            </a:pPr>
            <a:endParaRPr lang="en-US" sz="2000">
              <a:solidFill>
                <a:srgbClr val="033867"/>
              </a:solidFill>
              <a:latin typeface="Helvetica" pitchFamily="2" charset="0"/>
            </a:endParaRPr>
          </a:p>
          <a:p>
            <a:pPr marL="800100" lvl="1" indent="-342900" algn="just">
              <a:buFont typeface="Arial" panose="020B0604020202020204" pitchFamily="34" charset="0"/>
              <a:buChar char="•"/>
            </a:pPr>
            <a:r>
              <a:rPr lang="en-US" sz="2000">
                <a:solidFill>
                  <a:srgbClr val="033867"/>
                </a:solidFill>
                <a:latin typeface="Helvetica" pitchFamily="2" charset="0"/>
              </a:rPr>
              <a:t>Preamble notes one-way orders may be appropriate if not “unreasonable burden”, based on a fact-specific inquiry. ​</a:t>
            </a:r>
          </a:p>
        </p:txBody>
      </p:sp>
    </p:spTree>
    <p:extLst>
      <p:ext uri="{BB962C8B-B14F-4D97-AF65-F5344CB8AC3E}">
        <p14:creationId xmlns:p14="http://schemas.microsoft.com/office/powerpoint/2010/main" val="16733609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975A5-7DE6-8CFD-CB4B-574F6242F95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4939F50-A172-55FC-47AA-FA8AF55DE5F6}"/>
              </a:ext>
            </a:extLst>
          </p:cNvPr>
          <p:cNvSpPr txBox="1">
            <a:spLocks noGrp="1"/>
          </p:cNvSpPr>
          <p:nvPr>
            <p:ph type="title" idx="4294967295"/>
          </p:nvPr>
        </p:nvSpPr>
        <p:spPr>
          <a:xfrm>
            <a:off x="747860" y="414436"/>
            <a:ext cx="8229600" cy="584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200" b="1" i="1">
                <a:solidFill>
                  <a:srgbClr val="033867"/>
                </a:solidFill>
                <a:latin typeface="Helvetica" pitchFamily="2" charset="0"/>
                <a:ea typeface="+mn-ea"/>
                <a:cs typeface="+mn-cs"/>
              </a:rPr>
              <a:t>5</a:t>
            </a:r>
            <a:r>
              <a:rPr kumimoji="0" lang="en-US" sz="3200" b="1" i="1" u="none" strike="noStrike" kern="1200" cap="none" spc="0" normalizeH="0" baseline="0" noProof="0">
                <a:ln>
                  <a:noFill/>
                </a:ln>
                <a:solidFill>
                  <a:srgbClr val="033867"/>
                </a:solidFill>
                <a:effectLst/>
                <a:uLnTx/>
                <a:uFillTx/>
                <a:latin typeface="Helvetica" pitchFamily="2" charset="0"/>
                <a:ea typeface="+mn-ea"/>
                <a:cs typeface="+mn-cs"/>
              </a:rPr>
              <a:t>. Jazzed Up </a:t>
            </a:r>
            <a:r>
              <a:rPr kumimoji="0" lang="en-US" sz="3200" b="1" i="0" u="none" strike="noStrike" kern="1200" cap="none" spc="0" normalizeH="0" baseline="0" noProof="0">
                <a:ln>
                  <a:noFill/>
                </a:ln>
                <a:solidFill>
                  <a:srgbClr val="033867"/>
                </a:solidFill>
                <a:effectLst/>
                <a:uLnTx/>
                <a:uFillTx/>
                <a:latin typeface="Helvetica" pitchFamily="2" charset="0"/>
                <a:ea typeface="+mn-ea"/>
                <a:cs typeface="+mn-cs"/>
              </a:rPr>
              <a:t>Case Study: NCO’s</a:t>
            </a:r>
          </a:p>
        </p:txBody>
      </p:sp>
      <p:sp>
        <p:nvSpPr>
          <p:cNvPr id="7" name="Rectangle 6">
            <a:extLst>
              <a:ext uri="{FF2B5EF4-FFF2-40B4-BE49-F238E27FC236}">
                <a16:creationId xmlns:a16="http://schemas.microsoft.com/office/drawing/2014/main" id="{51AAA109-25A2-8D47-EF5B-FAA7A0F93804}"/>
              </a:ext>
            </a:extLst>
          </p:cNvPr>
          <p:cNvSpPr/>
          <p:nvPr/>
        </p:nvSpPr>
        <p:spPr>
          <a:xfrm>
            <a:off x="814953" y="1228397"/>
            <a:ext cx="10600907" cy="4851892"/>
          </a:xfrm>
          <a:prstGeom prst="rect">
            <a:avLst/>
          </a:prstGeom>
        </p:spPr>
        <p:txBody>
          <a:bodyPr wrap="square">
            <a:spAutoFit/>
          </a:bodyPr>
          <a:lstStyle/>
          <a:p>
            <a:pPr algn="just"/>
            <a:r>
              <a:rPr lang="en-US" sz="2000" b="1">
                <a:solidFill>
                  <a:srgbClr val="033867"/>
                </a:solidFill>
                <a:latin typeface="Helvetica" pitchFamily="2" charset="0"/>
              </a:rPr>
              <a:t>Mutual or One Way?​</a:t>
            </a:r>
          </a:p>
          <a:p>
            <a:pPr algn="just"/>
            <a:endParaRPr lang="en-US" sz="2000" b="1">
              <a:solidFill>
                <a:srgbClr val="033867"/>
              </a:solidFill>
              <a:latin typeface="Helvetica" pitchFamily="2" charset="0"/>
            </a:endParaRPr>
          </a:p>
          <a:p>
            <a:pPr marL="342900" indent="-342900" algn="just">
              <a:buFont typeface="Arial" panose="020B0604020202020204" pitchFamily="34" charset="0"/>
              <a:buChar char="•"/>
            </a:pPr>
            <a:r>
              <a:rPr lang="en-US" sz="2000">
                <a:solidFill>
                  <a:srgbClr val="033867"/>
                </a:solidFill>
                <a:latin typeface="Helvetica" pitchFamily="2" charset="0"/>
              </a:rPr>
              <a:t>State law considerations reminder/NYS 129-B example: Response to Reports:​</a:t>
            </a:r>
          </a:p>
          <a:p>
            <a:pPr marL="342900" indent="-342900" algn="just">
              <a:buFont typeface="Arial" panose="020B0604020202020204" pitchFamily="34" charset="0"/>
              <a:buChar char="•"/>
            </a:pPr>
            <a:endParaRPr lang="en-US" sz="2000">
              <a:solidFill>
                <a:srgbClr val="033867"/>
              </a:solidFill>
              <a:latin typeface="Helvetica" pitchFamily="2" charset="0"/>
            </a:endParaRPr>
          </a:p>
          <a:p>
            <a:pPr marL="800100" lvl="1" indent="-342900" algn="just">
              <a:buFont typeface="Arial" panose="020B0604020202020204" pitchFamily="34" charset="0"/>
              <a:buChar char="•"/>
            </a:pPr>
            <a:r>
              <a:rPr lang="en-US" sz="2000">
                <a:solidFill>
                  <a:srgbClr val="033867"/>
                </a:solidFill>
                <a:latin typeface="Helvetica" pitchFamily="2" charset="0"/>
              </a:rPr>
              <a:t>4. Every institution shall ensure that individuals are provided the following protections and accommodations: ​</a:t>
            </a:r>
          </a:p>
          <a:p>
            <a:pPr marL="800100" lvl="1" indent="-342900" algn="just">
              <a:buFont typeface="Arial" panose="020B0604020202020204" pitchFamily="34" charset="0"/>
              <a:buChar char="•"/>
            </a:pPr>
            <a:endParaRPr lang="en-US" sz="2000">
              <a:solidFill>
                <a:srgbClr val="033867"/>
              </a:solidFill>
              <a:latin typeface="Helvetica" pitchFamily="2" charset="0"/>
            </a:endParaRPr>
          </a:p>
          <a:p>
            <a:pPr marL="1257300" lvl="2" indent="-342900" algn="just">
              <a:buFont typeface="Arial" panose="020B0604020202020204" pitchFamily="34" charset="0"/>
              <a:buChar char="•"/>
            </a:pPr>
            <a:r>
              <a:rPr lang="en-US" sz="2000">
                <a:solidFill>
                  <a:srgbClr val="033867"/>
                </a:solidFill>
                <a:latin typeface="Helvetica" pitchFamily="2" charset="0"/>
              </a:rPr>
              <a:t>a. When the accused or respondent is a student, to have the institution issue a “no contact order” consistent with institution policies and procedures, whereby </a:t>
            </a:r>
            <a:r>
              <a:rPr lang="en-US" sz="2000" b="1">
                <a:solidFill>
                  <a:srgbClr val="033867"/>
                </a:solidFill>
                <a:latin typeface="Helvetica" pitchFamily="2" charset="0"/>
              </a:rPr>
              <a:t>continued intentional contact with the reporting individual would be a violation of institution policy subject to additional conduct charges; if the accused or respondent and a reporting individual observe each other in a public place, it shall be the responsibility of the accused or respondent to leave </a:t>
            </a:r>
            <a:r>
              <a:rPr lang="en-US" sz="2000">
                <a:solidFill>
                  <a:srgbClr val="033867"/>
                </a:solidFill>
                <a:latin typeface="Helvetica" pitchFamily="2" charset="0"/>
              </a:rPr>
              <a:t>the area immediately and without directly contacting the reporting individual.​</a:t>
            </a:r>
          </a:p>
        </p:txBody>
      </p:sp>
    </p:spTree>
    <p:extLst>
      <p:ext uri="{BB962C8B-B14F-4D97-AF65-F5344CB8AC3E}">
        <p14:creationId xmlns:p14="http://schemas.microsoft.com/office/powerpoint/2010/main" val="7832159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BB97C-F0C6-3AA5-5AB3-87B74345A49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5AC7360-1E33-B65F-D7BD-F76C06064C38}"/>
              </a:ext>
            </a:extLst>
          </p:cNvPr>
          <p:cNvSpPr txBox="1">
            <a:spLocks noGrp="1"/>
          </p:cNvSpPr>
          <p:nvPr>
            <p:ph type="title" idx="4294967295"/>
          </p:nvPr>
        </p:nvSpPr>
        <p:spPr>
          <a:xfrm>
            <a:off x="781983" y="480424"/>
            <a:ext cx="9034462" cy="584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a:ln>
                  <a:noFill/>
                </a:ln>
                <a:solidFill>
                  <a:srgbClr val="033867"/>
                </a:solidFill>
                <a:effectLst/>
                <a:uLnTx/>
                <a:uFillTx/>
                <a:latin typeface="Helvetica" pitchFamily="2" charset="0"/>
                <a:ea typeface="+mn-ea"/>
                <a:cs typeface="+mn-cs"/>
              </a:rPr>
              <a:t>6. Jazzed Up </a:t>
            </a:r>
            <a:r>
              <a:rPr kumimoji="0" lang="en-US" sz="3200" b="1" i="0" u="none" strike="noStrike" kern="1200" cap="none" spc="0" normalizeH="0" baseline="0" noProof="0">
                <a:ln>
                  <a:noFill/>
                </a:ln>
                <a:solidFill>
                  <a:srgbClr val="033867"/>
                </a:solidFill>
                <a:effectLst/>
                <a:uLnTx/>
                <a:uFillTx/>
                <a:latin typeface="Helvetica" pitchFamily="2" charset="0"/>
                <a:ea typeface="+mn-ea"/>
                <a:cs typeface="+mn-cs"/>
              </a:rPr>
              <a:t>Case Study: NCO’s Issued</a:t>
            </a:r>
          </a:p>
        </p:txBody>
      </p:sp>
      <p:sp>
        <p:nvSpPr>
          <p:cNvPr id="7" name="Rectangle 6">
            <a:extLst>
              <a:ext uri="{FF2B5EF4-FFF2-40B4-BE49-F238E27FC236}">
                <a16:creationId xmlns:a16="http://schemas.microsoft.com/office/drawing/2014/main" id="{339D79E4-5863-D1EE-7637-FB25117A3274}"/>
              </a:ext>
            </a:extLst>
          </p:cNvPr>
          <p:cNvSpPr/>
          <p:nvPr/>
        </p:nvSpPr>
        <p:spPr>
          <a:xfrm>
            <a:off x="984494" y="1526976"/>
            <a:ext cx="9724355" cy="4401205"/>
          </a:xfrm>
          <a:prstGeom prst="rect">
            <a:avLst/>
          </a:prstGeom>
        </p:spPr>
        <p:txBody>
          <a:bodyPr wrap="square">
            <a:spAutoFit/>
          </a:bodyPr>
          <a:lstStyle/>
          <a:p>
            <a:pPr algn="just"/>
            <a:r>
              <a:rPr lang="en-US" sz="2000" b="1">
                <a:solidFill>
                  <a:srgbClr val="033867"/>
                </a:solidFill>
                <a:latin typeface="Helvetica" pitchFamily="2" charset="0"/>
              </a:rPr>
              <a:t>NCO’s Issued:</a:t>
            </a:r>
            <a:endParaRPr lang="en-US" sz="2000">
              <a:solidFill>
                <a:srgbClr val="033867"/>
              </a:solidFill>
              <a:latin typeface="Helvetica" pitchFamily="2" charset="0"/>
            </a:endParaRPr>
          </a:p>
          <a:p>
            <a:pPr marL="285750" indent="-285750" algn="just">
              <a:buFont typeface="Arial" panose="020B0604020202020204" pitchFamily="34" charset="0"/>
              <a:buChar char="•"/>
            </a:pPr>
            <a:r>
              <a:rPr lang="en-US" sz="2000">
                <a:solidFill>
                  <a:srgbClr val="033867"/>
                </a:solidFill>
                <a:latin typeface="Helvetica" pitchFamily="2" charset="0"/>
              </a:rPr>
              <a:t>You decided to follow the standard TIX NCO approach and issue a mutual NCO to both parties. </a:t>
            </a:r>
          </a:p>
          <a:p>
            <a:pPr marL="742950" lvl="1" indent="-285750" algn="just">
              <a:buFont typeface="Arial" panose="020B0604020202020204" pitchFamily="34" charset="0"/>
              <a:buChar char="•"/>
            </a:pPr>
            <a:r>
              <a:rPr lang="en-US" sz="2000">
                <a:solidFill>
                  <a:srgbClr val="033867"/>
                </a:solidFill>
                <a:latin typeface="Helvetica" pitchFamily="2" charset="0"/>
              </a:rPr>
              <a:t>The parties are to refrain from all communication and to avoid their respective floors of Park Tower. </a:t>
            </a:r>
          </a:p>
          <a:p>
            <a:pPr marL="742950" lvl="1" indent="-285750" algn="just">
              <a:buFont typeface="Arial" panose="020B0604020202020204" pitchFamily="34" charset="0"/>
              <a:buChar char="•"/>
            </a:pPr>
            <a:r>
              <a:rPr lang="en-US" sz="2000">
                <a:solidFill>
                  <a:srgbClr val="033867"/>
                </a:solidFill>
                <a:latin typeface="Helvetica" pitchFamily="2" charset="0"/>
              </a:rPr>
              <a:t>To avoid contact, Colin will use the North elevator and Olivia the South. </a:t>
            </a:r>
          </a:p>
          <a:p>
            <a:pPr marL="742950" lvl="1" indent="-285750" algn="just">
              <a:buFont typeface="Arial" panose="020B0604020202020204" pitchFamily="34" charset="0"/>
              <a:buChar char="•"/>
            </a:pPr>
            <a:r>
              <a:rPr lang="en-US" sz="2000">
                <a:solidFill>
                  <a:srgbClr val="033867"/>
                </a:solidFill>
                <a:latin typeface="Helvetica" pitchFamily="2" charset="0"/>
              </a:rPr>
              <a:t>There is a detailed schedule for when the parties can utilize the college library and gym. </a:t>
            </a:r>
          </a:p>
          <a:p>
            <a:pPr marL="742950" lvl="1" indent="-285750" algn="just">
              <a:buFont typeface="Arial" panose="020B0604020202020204" pitchFamily="34" charset="0"/>
              <a:buChar char="•"/>
            </a:pPr>
            <a:r>
              <a:rPr lang="en-US" sz="2000">
                <a:solidFill>
                  <a:srgbClr val="033867"/>
                </a:solidFill>
                <a:latin typeface="Helvetica" pitchFamily="2" charset="0"/>
              </a:rPr>
              <a:t>The NCO also includes a requirement that Olivia not go to the Jazzed Up house, because Colin is a member and she is not. </a:t>
            </a:r>
          </a:p>
          <a:p>
            <a:pPr marL="285750" indent="-285750" algn="just">
              <a:buFont typeface="Arial" panose="020B0604020202020204" pitchFamily="34" charset="0"/>
              <a:buChar char="•"/>
            </a:pPr>
            <a:r>
              <a:rPr lang="en-US" sz="2000">
                <a:solidFill>
                  <a:srgbClr val="033867"/>
                </a:solidFill>
                <a:latin typeface="Helvetica" pitchFamily="2" charset="0"/>
              </a:rPr>
              <a:t>Colin is satisfied with the terms of the NCO but Olivia contacted you with her objections.</a:t>
            </a:r>
          </a:p>
          <a:p>
            <a:pPr marL="285750" indent="-285750" algn="just">
              <a:buFont typeface="Arial" panose="020B0604020202020204" pitchFamily="34" charset="0"/>
              <a:buChar char="•"/>
            </a:pPr>
            <a:endParaRPr lang="en-US" sz="2000">
              <a:solidFill>
                <a:srgbClr val="033867"/>
              </a:solidFill>
              <a:latin typeface="Helvetica" pitchFamily="2" charset="0"/>
            </a:endParaRPr>
          </a:p>
          <a:p>
            <a:pPr algn="just"/>
            <a:endParaRPr lang="en-US" sz="2000" b="1">
              <a:solidFill>
                <a:srgbClr val="033867"/>
              </a:solidFill>
              <a:latin typeface="Helvetica" pitchFamily="2" charset="0"/>
            </a:endParaRPr>
          </a:p>
        </p:txBody>
      </p:sp>
    </p:spTree>
    <p:extLst>
      <p:ext uri="{BB962C8B-B14F-4D97-AF65-F5344CB8AC3E}">
        <p14:creationId xmlns:p14="http://schemas.microsoft.com/office/powerpoint/2010/main" val="5898460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2" name="Add-in 1" title="Forms for PowerPoint">
                <a:extLst>
                  <a:ext uri="{FF2B5EF4-FFF2-40B4-BE49-F238E27FC236}">
                    <a16:creationId xmlns:a16="http://schemas.microsoft.com/office/drawing/2014/main" id="{8C265027-9124-1566-0222-106F41CFACB1}"/>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xmlns="">
          <p:pic>
            <p:nvPicPr>
              <p:cNvPr id="2" name="Add-in 1" title="Forms for PowerPoint">
                <a:extLst>
                  <a:ext uri="{FF2B5EF4-FFF2-40B4-BE49-F238E27FC236}">
                    <a16:creationId xmlns:a16="http://schemas.microsoft.com/office/drawing/2014/main" id="{8C265027-9124-1566-0222-106F41CFACB1}"/>
                  </a:ext>
                </a:extLst>
              </p:cNvPr>
              <p:cNvPicPr>
                <a:picLocks noGrp="1" noRot="1" noChangeAspect="1" noMove="1" noResize="1" noEditPoints="1" noAdjustHandles="1" noChangeArrowheads="1" noChangeShapeType="1"/>
              </p:cNvPicPr>
              <p:nvPr/>
            </p:nvPicPr>
            <p:blipFill>
              <a:blip r:embed="rId3"/>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31932788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F0646-73A4-DEB5-1E2E-8C10D43B2CB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4FF039D-4065-A1B0-93D4-B85C2A6CD67B}"/>
              </a:ext>
            </a:extLst>
          </p:cNvPr>
          <p:cNvSpPr txBox="1">
            <a:spLocks noGrp="1"/>
          </p:cNvSpPr>
          <p:nvPr>
            <p:ph type="title" idx="4294967295"/>
          </p:nvPr>
        </p:nvSpPr>
        <p:spPr>
          <a:xfrm>
            <a:off x="781984" y="468168"/>
            <a:ext cx="9034462" cy="584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200" b="1" i="1">
                <a:solidFill>
                  <a:srgbClr val="033867"/>
                </a:solidFill>
                <a:latin typeface="Helvetica" pitchFamily="2" charset="0"/>
                <a:ea typeface="+mn-ea"/>
                <a:cs typeface="+mn-cs"/>
              </a:rPr>
              <a:t>7</a:t>
            </a:r>
            <a:r>
              <a:rPr kumimoji="0" lang="en-US" sz="3200" b="1" i="1" u="none" strike="noStrike" kern="1200" cap="none" spc="0" normalizeH="0" baseline="0" noProof="0">
                <a:ln>
                  <a:noFill/>
                </a:ln>
                <a:solidFill>
                  <a:srgbClr val="033867"/>
                </a:solidFill>
                <a:effectLst/>
                <a:uLnTx/>
                <a:uFillTx/>
                <a:latin typeface="Helvetica" pitchFamily="2" charset="0"/>
                <a:ea typeface="+mn-ea"/>
                <a:cs typeface="+mn-cs"/>
              </a:rPr>
              <a:t>. Jazzed Up </a:t>
            </a:r>
            <a:r>
              <a:rPr kumimoji="0" lang="en-US" sz="3200" b="1" i="0" u="none" strike="noStrike" kern="1200" cap="none" spc="0" normalizeH="0" baseline="0" noProof="0">
                <a:ln>
                  <a:noFill/>
                </a:ln>
                <a:solidFill>
                  <a:srgbClr val="033867"/>
                </a:solidFill>
                <a:effectLst/>
                <a:uLnTx/>
                <a:uFillTx/>
                <a:latin typeface="Helvetica" pitchFamily="2" charset="0"/>
                <a:ea typeface="+mn-ea"/>
                <a:cs typeface="+mn-cs"/>
              </a:rPr>
              <a:t>Case Study: NCO Reviews</a:t>
            </a:r>
          </a:p>
        </p:txBody>
      </p:sp>
      <p:sp>
        <p:nvSpPr>
          <p:cNvPr id="7" name="Rectangle 6">
            <a:extLst>
              <a:ext uri="{FF2B5EF4-FFF2-40B4-BE49-F238E27FC236}">
                <a16:creationId xmlns:a16="http://schemas.microsoft.com/office/drawing/2014/main" id="{160BEB96-4644-7A5C-1670-24AD8DAD5746}"/>
              </a:ext>
            </a:extLst>
          </p:cNvPr>
          <p:cNvSpPr/>
          <p:nvPr/>
        </p:nvSpPr>
        <p:spPr>
          <a:xfrm>
            <a:off x="1248446" y="1404427"/>
            <a:ext cx="10044866" cy="4401205"/>
          </a:xfrm>
          <a:prstGeom prst="rect">
            <a:avLst/>
          </a:prstGeom>
        </p:spPr>
        <p:txBody>
          <a:bodyPr wrap="square">
            <a:spAutoFit/>
          </a:bodyPr>
          <a:lstStyle/>
          <a:p>
            <a:pPr algn="just"/>
            <a:r>
              <a:rPr lang="en-US" sz="2000" b="1">
                <a:solidFill>
                  <a:srgbClr val="033867"/>
                </a:solidFill>
                <a:latin typeface="Helvetica" pitchFamily="2" charset="0"/>
              </a:rPr>
              <a:t>Title IX NCO review:</a:t>
            </a:r>
            <a:endParaRPr lang="en-US" sz="2000">
              <a:solidFill>
                <a:srgbClr val="033867"/>
              </a:solidFill>
              <a:latin typeface="Helvetica" pitchFamily="2" charset="0"/>
            </a:endParaRPr>
          </a:p>
          <a:p>
            <a:pPr marL="285750" indent="-285750" algn="just">
              <a:buFont typeface="Arial" panose="020B0604020202020204" pitchFamily="34" charset="0"/>
              <a:buChar char="•"/>
            </a:pPr>
            <a:r>
              <a:rPr lang="en-US" sz="2000">
                <a:solidFill>
                  <a:srgbClr val="033867"/>
                </a:solidFill>
                <a:latin typeface="Helvetica" pitchFamily="2" charset="0"/>
              </a:rPr>
              <a:t> Appeals. (</a:t>
            </a:r>
            <a:r>
              <a:rPr lang="en-US" sz="2000" err="1">
                <a:solidFill>
                  <a:srgbClr val="033867"/>
                </a:solidFill>
                <a:latin typeface="Helvetica" pitchFamily="2" charset="0"/>
              </a:rPr>
              <a:t>i</a:t>
            </a:r>
            <a:r>
              <a:rPr lang="en-US" sz="2000">
                <a:solidFill>
                  <a:srgbClr val="033867"/>
                </a:solidFill>
                <a:latin typeface="Helvetica" pitchFamily="2" charset="0"/>
              </a:rPr>
              <a:t>) A recipient must offer both parties an appeal from a determination regarding responsibility, and from a recipient’s dismissal of a formal complaint or any allegations therein</a:t>
            </a:r>
          </a:p>
          <a:p>
            <a:pPr algn="just"/>
            <a:endParaRPr lang="en-US" sz="2000">
              <a:solidFill>
                <a:srgbClr val="033867"/>
              </a:solidFill>
              <a:latin typeface="Helvetica" pitchFamily="2" charset="0"/>
            </a:endParaRPr>
          </a:p>
          <a:p>
            <a:pPr algn="just"/>
            <a:r>
              <a:rPr lang="en-US" sz="2000" b="1">
                <a:solidFill>
                  <a:srgbClr val="033867"/>
                </a:solidFill>
                <a:latin typeface="Helvetica" pitchFamily="2" charset="0"/>
              </a:rPr>
              <a:t>State Law Reminder/NY Practice Note: Article 129-B NCO review:</a:t>
            </a:r>
            <a:endParaRPr lang="en-US" sz="2000">
              <a:solidFill>
                <a:srgbClr val="033867"/>
              </a:solidFill>
              <a:latin typeface="Helvetica" pitchFamily="2" charset="0"/>
            </a:endParaRPr>
          </a:p>
          <a:p>
            <a:pPr marL="342900" indent="-342900" algn="just">
              <a:buFont typeface="Arial" panose="020B0604020202020204" pitchFamily="34" charset="0"/>
              <a:buChar char="•"/>
            </a:pPr>
            <a:r>
              <a:rPr lang="en-US" sz="2000">
                <a:solidFill>
                  <a:srgbClr val="033867"/>
                </a:solidFill>
                <a:latin typeface="Helvetica" pitchFamily="2" charset="0"/>
              </a:rPr>
              <a:t>Both the accused or respondent and the reporting individual shall, upon request and consistent with institution policies and procedures, </a:t>
            </a:r>
            <a:r>
              <a:rPr lang="en-US" sz="2000" u="sng">
                <a:solidFill>
                  <a:srgbClr val="033867"/>
                </a:solidFill>
                <a:latin typeface="Helvetica" pitchFamily="2" charset="0"/>
              </a:rPr>
              <a:t>be afforded a prompt review, reasonable under the circumstances, of the need for and terms of a no contact order, including potential modification, </a:t>
            </a:r>
            <a:r>
              <a:rPr lang="en-US" sz="2000">
                <a:solidFill>
                  <a:srgbClr val="033867"/>
                </a:solidFill>
                <a:latin typeface="Helvetica" pitchFamily="2" charset="0"/>
              </a:rPr>
              <a:t>and shall be allowed to submit evidence in support of his or her request.</a:t>
            </a:r>
          </a:p>
          <a:p>
            <a:pPr algn="just"/>
            <a:endParaRPr lang="en-US" sz="2000">
              <a:solidFill>
                <a:srgbClr val="033867"/>
              </a:solidFill>
              <a:latin typeface="Helvetica" pitchFamily="2" charset="0"/>
            </a:endParaRPr>
          </a:p>
          <a:p>
            <a:pPr algn="just"/>
            <a:r>
              <a:rPr lang="en-US" sz="2000" b="1">
                <a:solidFill>
                  <a:srgbClr val="033867"/>
                </a:solidFill>
                <a:latin typeface="Helvetica" pitchFamily="2" charset="0"/>
              </a:rPr>
              <a:t>And Follow Your Policies!</a:t>
            </a:r>
            <a:endParaRPr lang="en-US" sz="2000">
              <a:solidFill>
                <a:srgbClr val="033867"/>
              </a:solidFill>
              <a:latin typeface="Helvetica" pitchFamily="2" charset="0"/>
            </a:endParaRPr>
          </a:p>
          <a:p>
            <a:pPr algn="just"/>
            <a:endParaRPr lang="en-US" sz="2000">
              <a:solidFill>
                <a:srgbClr val="033867"/>
              </a:solidFill>
              <a:latin typeface="Helvetica" pitchFamily="2" charset="0"/>
            </a:endParaRPr>
          </a:p>
        </p:txBody>
      </p:sp>
    </p:spTree>
    <p:extLst>
      <p:ext uri="{BB962C8B-B14F-4D97-AF65-F5344CB8AC3E}">
        <p14:creationId xmlns:p14="http://schemas.microsoft.com/office/powerpoint/2010/main" val="29411288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A2FE8-9914-F7A4-53BF-612C3D9BAAD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D9C6AC8-E2E9-BEE5-C950-EA349F9973BC}"/>
              </a:ext>
            </a:extLst>
          </p:cNvPr>
          <p:cNvSpPr txBox="1">
            <a:spLocks noGrp="1"/>
          </p:cNvSpPr>
          <p:nvPr>
            <p:ph type="title" idx="4294967295"/>
          </p:nvPr>
        </p:nvSpPr>
        <p:spPr>
          <a:xfrm>
            <a:off x="768317" y="442717"/>
            <a:ext cx="9293225" cy="584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a:ln>
                  <a:noFill/>
                </a:ln>
                <a:solidFill>
                  <a:srgbClr val="033867"/>
                </a:solidFill>
                <a:effectLst/>
                <a:uLnTx/>
                <a:uFillTx/>
                <a:latin typeface="Helvetica" pitchFamily="2" charset="0"/>
                <a:ea typeface="+mn-ea"/>
                <a:cs typeface="+mn-cs"/>
              </a:rPr>
              <a:t>8. Jazzed Up </a:t>
            </a:r>
            <a:r>
              <a:rPr kumimoji="0" lang="en-US" sz="3200" b="1" i="0" u="none" strike="noStrike" kern="1200" cap="none" spc="0" normalizeH="0" baseline="0" noProof="0">
                <a:ln>
                  <a:noFill/>
                </a:ln>
                <a:solidFill>
                  <a:srgbClr val="033867"/>
                </a:solidFill>
                <a:effectLst/>
                <a:uLnTx/>
                <a:uFillTx/>
                <a:latin typeface="Helvetica" pitchFamily="2" charset="0"/>
                <a:ea typeface="+mn-ea"/>
                <a:cs typeface="+mn-cs"/>
              </a:rPr>
              <a:t>Case Study: Emergency Removal</a:t>
            </a:r>
          </a:p>
        </p:txBody>
      </p:sp>
      <p:sp>
        <p:nvSpPr>
          <p:cNvPr id="7" name="Rectangle 6">
            <a:extLst>
              <a:ext uri="{FF2B5EF4-FFF2-40B4-BE49-F238E27FC236}">
                <a16:creationId xmlns:a16="http://schemas.microsoft.com/office/drawing/2014/main" id="{A1902E6E-9AD9-1B1A-2FEA-B15EFD2767A3}"/>
              </a:ext>
            </a:extLst>
          </p:cNvPr>
          <p:cNvSpPr/>
          <p:nvPr/>
        </p:nvSpPr>
        <p:spPr>
          <a:xfrm>
            <a:off x="889744" y="1203870"/>
            <a:ext cx="10412512" cy="5324535"/>
          </a:xfrm>
          <a:prstGeom prst="rect">
            <a:avLst/>
          </a:prstGeom>
        </p:spPr>
        <p:txBody>
          <a:bodyPr wrap="square">
            <a:spAutoFit/>
          </a:bodyPr>
          <a:lstStyle/>
          <a:p>
            <a:pPr algn="just"/>
            <a:r>
              <a:rPr lang="en-US" sz="2000" b="1">
                <a:solidFill>
                  <a:srgbClr val="033867"/>
                </a:solidFill>
                <a:latin typeface="Helvetica" pitchFamily="2" charset="0"/>
              </a:rPr>
              <a:t>Olivia’s Review Request:</a:t>
            </a:r>
            <a:endParaRPr lang="en-US" sz="2000">
              <a:solidFill>
                <a:srgbClr val="033867"/>
              </a:solidFill>
              <a:latin typeface="Helvetica" pitchFamily="2" charset="0"/>
            </a:endParaRPr>
          </a:p>
          <a:p>
            <a:pPr marL="285750" indent="-285750" algn="just">
              <a:buFont typeface="Arial" panose="020B0604020202020204" pitchFamily="34" charset="0"/>
              <a:buChar char="•"/>
            </a:pPr>
            <a:r>
              <a:rPr lang="en-US" sz="2000">
                <a:solidFill>
                  <a:srgbClr val="033867"/>
                </a:solidFill>
                <a:latin typeface="Helvetica" pitchFamily="2" charset="0"/>
              </a:rPr>
              <a:t> Olivia submitted a written review request according to your campus procedures. She objects to being prevented from visiting the </a:t>
            </a:r>
            <a:r>
              <a:rPr lang="en-US" sz="2000" i="1">
                <a:solidFill>
                  <a:srgbClr val="033867"/>
                </a:solidFill>
                <a:latin typeface="Helvetica" pitchFamily="2" charset="0"/>
              </a:rPr>
              <a:t>Jazzed Up </a:t>
            </a:r>
            <a:r>
              <a:rPr lang="en-US" sz="2000">
                <a:solidFill>
                  <a:srgbClr val="033867"/>
                </a:solidFill>
                <a:latin typeface="Helvetica" pitchFamily="2" charset="0"/>
              </a:rPr>
              <a:t>house because that is her primary social circle. Even though he’s a member, Colin does not live there. It is not fair that she’s the victim and is being excluded. She would like this term modified.</a:t>
            </a:r>
          </a:p>
          <a:p>
            <a:pPr marL="285750" indent="-285750" algn="just">
              <a:buFont typeface="Arial" panose="020B0604020202020204" pitchFamily="34" charset="0"/>
              <a:buChar char="•"/>
            </a:pPr>
            <a:r>
              <a:rPr lang="en-US" sz="2000">
                <a:solidFill>
                  <a:srgbClr val="033867"/>
                </a:solidFill>
                <a:latin typeface="Helvetica" pitchFamily="2" charset="0"/>
              </a:rPr>
              <a:t>In her submission, Olivia adds information to her previous allegations. She alleges that Colin sexually assaulted her last semester after a party at the </a:t>
            </a:r>
            <a:r>
              <a:rPr lang="en-US" sz="2000" i="1">
                <a:solidFill>
                  <a:srgbClr val="033867"/>
                </a:solidFill>
                <a:latin typeface="Helvetica" pitchFamily="2" charset="0"/>
              </a:rPr>
              <a:t>Jazzed Up </a:t>
            </a:r>
            <a:r>
              <a:rPr lang="en-US" sz="2000">
                <a:solidFill>
                  <a:srgbClr val="033867"/>
                </a:solidFill>
                <a:latin typeface="Helvetica" pitchFamily="2" charset="0"/>
              </a:rPr>
              <a:t>house. When she confronted him about it, he became physically rough with her. His pattern of control and monitoring increased throughout their relationship, but there had not been any other physical incidents until the recent trip. She does not currently feel threatened by him but feels he could be a danger to himself. He has a pattern of texting her when he’s depressed and especially when he’s drunk. A couple of times he has said that she’s “killing him” and she will “be sorry.”</a:t>
            </a:r>
          </a:p>
          <a:p>
            <a:pPr algn="just"/>
            <a:r>
              <a:rPr lang="en-US" sz="2000" b="1">
                <a:solidFill>
                  <a:srgbClr val="033867"/>
                </a:solidFill>
                <a:latin typeface="Helvetica" pitchFamily="2" charset="0"/>
              </a:rPr>
              <a:t>Discussion Question: </a:t>
            </a:r>
            <a:r>
              <a:rPr lang="en-US" sz="2000">
                <a:solidFill>
                  <a:srgbClr val="033867"/>
                </a:solidFill>
                <a:latin typeface="Helvetica" pitchFamily="2" charset="0"/>
              </a:rPr>
              <a:t>How would you respond to the request to modify the NCO?</a:t>
            </a:r>
          </a:p>
          <a:p>
            <a:pPr algn="just"/>
            <a:endParaRPr lang="en-US" sz="2000">
              <a:solidFill>
                <a:srgbClr val="033867"/>
              </a:solidFill>
              <a:latin typeface="Helvetica" pitchFamily="2" charset="0"/>
            </a:endParaRPr>
          </a:p>
          <a:p>
            <a:pPr algn="just"/>
            <a:r>
              <a:rPr lang="en-US" sz="2000" b="1">
                <a:solidFill>
                  <a:srgbClr val="033867"/>
                </a:solidFill>
                <a:latin typeface="Helvetica" pitchFamily="2" charset="0"/>
              </a:rPr>
              <a:t>Answer in the chat: </a:t>
            </a:r>
            <a:r>
              <a:rPr lang="en-US" sz="2000">
                <a:solidFill>
                  <a:srgbClr val="033867"/>
                </a:solidFill>
                <a:latin typeface="Helvetica" pitchFamily="2" charset="0"/>
              </a:rPr>
              <a:t>Have we reached a point where emergency removal or interim suspension of Colin is appropriate?  Yes or No!</a:t>
            </a:r>
            <a:endParaRPr lang="en-US" sz="2000" b="1">
              <a:solidFill>
                <a:srgbClr val="033867"/>
              </a:solidFill>
              <a:latin typeface="Helvetica" pitchFamily="2" charset="0"/>
            </a:endParaRPr>
          </a:p>
        </p:txBody>
      </p:sp>
    </p:spTree>
    <p:extLst>
      <p:ext uri="{BB962C8B-B14F-4D97-AF65-F5344CB8AC3E}">
        <p14:creationId xmlns:p14="http://schemas.microsoft.com/office/powerpoint/2010/main" val="25744077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F26AC-F211-226A-2EC8-3BBD1AB8895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B877F2A-F086-CD91-48B2-46272F67A7D0}"/>
              </a:ext>
            </a:extLst>
          </p:cNvPr>
          <p:cNvSpPr txBox="1">
            <a:spLocks noGrp="1"/>
          </p:cNvSpPr>
          <p:nvPr>
            <p:ph type="title" idx="4294967295"/>
          </p:nvPr>
        </p:nvSpPr>
        <p:spPr>
          <a:xfrm>
            <a:off x="764750" y="423863"/>
            <a:ext cx="10248900" cy="584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a:ln>
                  <a:noFill/>
                </a:ln>
                <a:solidFill>
                  <a:srgbClr val="033867"/>
                </a:solidFill>
                <a:effectLst/>
                <a:uLnTx/>
                <a:uFillTx/>
                <a:latin typeface="Helvetica" pitchFamily="2" charset="0"/>
                <a:ea typeface="+mn-ea"/>
                <a:cs typeface="+mn-cs"/>
              </a:rPr>
              <a:t>8. Jazzed Up </a:t>
            </a:r>
            <a:r>
              <a:rPr kumimoji="0" lang="en-US" sz="3200" b="1" i="0" u="none" strike="noStrike" kern="1200" cap="none" spc="0" normalizeH="0" baseline="0" noProof="0">
                <a:ln>
                  <a:noFill/>
                </a:ln>
                <a:solidFill>
                  <a:srgbClr val="033867"/>
                </a:solidFill>
                <a:effectLst/>
                <a:uLnTx/>
                <a:uFillTx/>
                <a:latin typeface="Helvetica" pitchFamily="2" charset="0"/>
                <a:ea typeface="+mn-ea"/>
                <a:cs typeface="+mn-cs"/>
              </a:rPr>
              <a:t>Case Study: Emergency Removal</a:t>
            </a:r>
          </a:p>
        </p:txBody>
      </p:sp>
      <p:sp>
        <p:nvSpPr>
          <p:cNvPr id="7" name="Rectangle 6">
            <a:extLst>
              <a:ext uri="{FF2B5EF4-FFF2-40B4-BE49-F238E27FC236}">
                <a16:creationId xmlns:a16="http://schemas.microsoft.com/office/drawing/2014/main" id="{83670E81-054A-0B18-6E4F-C8B67BA06C8C}"/>
              </a:ext>
            </a:extLst>
          </p:cNvPr>
          <p:cNvSpPr/>
          <p:nvPr/>
        </p:nvSpPr>
        <p:spPr>
          <a:xfrm>
            <a:off x="937362" y="1696658"/>
            <a:ext cx="10506780" cy="4154984"/>
          </a:xfrm>
          <a:prstGeom prst="rect">
            <a:avLst/>
          </a:prstGeom>
        </p:spPr>
        <p:txBody>
          <a:bodyPr wrap="square">
            <a:spAutoFit/>
          </a:bodyPr>
          <a:lstStyle/>
          <a:p>
            <a:pPr algn="just"/>
            <a:r>
              <a:rPr lang="en-US" sz="2400" b="1">
                <a:solidFill>
                  <a:srgbClr val="033867"/>
                </a:solidFill>
                <a:latin typeface="Helvetica" pitchFamily="2" charset="0"/>
              </a:rPr>
              <a:t>Title IX Emergency Removal</a:t>
            </a:r>
          </a:p>
          <a:p>
            <a:pPr marL="342900" indent="-342900" algn="just">
              <a:buFont typeface="Arial" panose="020B0604020202020204" pitchFamily="34" charset="0"/>
              <a:buChar char="•"/>
            </a:pPr>
            <a:r>
              <a:rPr lang="en-US" sz="2400">
                <a:solidFill>
                  <a:srgbClr val="033867"/>
                </a:solidFill>
                <a:latin typeface="Helvetica" pitchFamily="2" charset="0"/>
              </a:rPr>
              <a:t>Prompt &amp; Individualized safety &amp; risk analysis​</a:t>
            </a:r>
          </a:p>
          <a:p>
            <a:pPr marL="800100" lvl="1" indent="-342900" algn="just">
              <a:buFont typeface="Arial" panose="020B0604020202020204" pitchFamily="34" charset="0"/>
              <a:buChar char="•"/>
            </a:pPr>
            <a:r>
              <a:rPr lang="en-US" sz="2400" b="1" u="sng">
                <a:solidFill>
                  <a:srgbClr val="033867"/>
                </a:solidFill>
                <a:latin typeface="Helvetica" pitchFamily="2" charset="0"/>
              </a:rPr>
              <a:t>Immediate</a:t>
            </a:r>
            <a:r>
              <a:rPr lang="en-US" sz="2400" b="1">
                <a:solidFill>
                  <a:srgbClr val="033867"/>
                </a:solidFill>
                <a:latin typeface="Helvetica" pitchFamily="2" charset="0"/>
              </a:rPr>
              <a:t> threat to </a:t>
            </a:r>
            <a:r>
              <a:rPr lang="en-US" sz="2400" b="1" u="sng">
                <a:solidFill>
                  <a:srgbClr val="033867"/>
                </a:solidFill>
                <a:latin typeface="Helvetica" pitchFamily="2" charset="0"/>
              </a:rPr>
              <a:t>physical</a:t>
            </a:r>
            <a:r>
              <a:rPr lang="en-US" sz="2400" b="1">
                <a:solidFill>
                  <a:srgbClr val="033867"/>
                </a:solidFill>
                <a:latin typeface="Helvetica" pitchFamily="2" charset="0"/>
              </a:rPr>
              <a:t> health or safety​ arising from allegations</a:t>
            </a:r>
          </a:p>
          <a:p>
            <a:pPr marL="342900" indent="-342900" algn="just">
              <a:buFont typeface="Arial" panose="020B0604020202020204" pitchFamily="34" charset="0"/>
              <a:buChar char="•"/>
            </a:pPr>
            <a:r>
              <a:rPr lang="en-US" sz="2400">
                <a:solidFill>
                  <a:srgbClr val="033867"/>
                </a:solidFill>
                <a:latin typeface="Helvetica" pitchFamily="2" charset="0"/>
              </a:rPr>
              <a:t>Make findings</a:t>
            </a:r>
          </a:p>
          <a:p>
            <a:pPr marL="342900" indent="-342900" algn="just">
              <a:buFont typeface="Arial" panose="020B0604020202020204" pitchFamily="34" charset="0"/>
              <a:buChar char="•"/>
            </a:pPr>
            <a:r>
              <a:rPr lang="en-US" sz="2400">
                <a:solidFill>
                  <a:srgbClr val="033867"/>
                </a:solidFill>
                <a:latin typeface="Helvetica" pitchFamily="2" charset="0"/>
              </a:rPr>
              <a:t>Are there any lesser means to address concerns?</a:t>
            </a:r>
          </a:p>
          <a:p>
            <a:pPr marL="342900" indent="-342900" algn="just">
              <a:buFont typeface="Arial" panose="020B0604020202020204" pitchFamily="34" charset="0"/>
              <a:buChar char="•"/>
            </a:pPr>
            <a:r>
              <a:rPr lang="en-US" sz="2400">
                <a:solidFill>
                  <a:srgbClr val="033867"/>
                </a:solidFill>
                <a:latin typeface="Helvetica" pitchFamily="2" charset="0"/>
              </a:rPr>
              <a:t>Notice &amp; </a:t>
            </a:r>
            <a:r>
              <a:rPr lang="en-US" sz="2400" u="sng">
                <a:solidFill>
                  <a:srgbClr val="033867"/>
                </a:solidFill>
                <a:latin typeface="Helvetica" pitchFamily="2" charset="0"/>
              </a:rPr>
              <a:t>immediate</a:t>
            </a:r>
            <a:r>
              <a:rPr lang="en-US" sz="2400">
                <a:solidFill>
                  <a:srgbClr val="033867"/>
                </a:solidFill>
                <a:latin typeface="Helvetica" pitchFamily="2" charset="0"/>
              </a:rPr>
              <a:t> opportunity to challenge decision</a:t>
            </a:r>
          </a:p>
          <a:p>
            <a:pPr algn="just"/>
            <a:r>
              <a:rPr lang="en-US" sz="2400" b="1">
                <a:solidFill>
                  <a:srgbClr val="033867"/>
                </a:solidFill>
                <a:latin typeface="Helvetica" pitchFamily="2" charset="0"/>
              </a:rPr>
              <a:t>Why is the bar so high?</a:t>
            </a:r>
          </a:p>
          <a:p>
            <a:pPr marL="342900" indent="-342900" algn="just">
              <a:buFont typeface="Arial" panose="020B0604020202020204" pitchFamily="34" charset="0"/>
              <a:buChar char="•"/>
            </a:pPr>
            <a:r>
              <a:rPr lang="en-US" sz="2400">
                <a:solidFill>
                  <a:srgbClr val="033867"/>
                </a:solidFill>
                <a:latin typeface="Helvetica" pitchFamily="2" charset="0"/>
              </a:rPr>
              <a:t>Interim measure with little due process</a:t>
            </a:r>
          </a:p>
          <a:p>
            <a:pPr marL="342900" indent="-342900" algn="just">
              <a:buFont typeface="Arial" panose="020B0604020202020204" pitchFamily="34" charset="0"/>
              <a:buChar char="•"/>
            </a:pPr>
            <a:r>
              <a:rPr lang="en-US" sz="2400">
                <a:solidFill>
                  <a:srgbClr val="033867"/>
                </a:solidFill>
                <a:latin typeface="Helvetica" pitchFamily="2" charset="0"/>
              </a:rPr>
              <a:t>Major impact on respondent’s educational experience</a:t>
            </a:r>
          </a:p>
          <a:p>
            <a:pPr algn="just"/>
            <a:endParaRPr lang="en-US" sz="2400" b="1">
              <a:solidFill>
                <a:srgbClr val="033867"/>
              </a:solidFill>
              <a:latin typeface="Helvetica" pitchFamily="2" charset="0"/>
            </a:endParaRPr>
          </a:p>
        </p:txBody>
      </p:sp>
    </p:spTree>
    <p:extLst>
      <p:ext uri="{BB962C8B-B14F-4D97-AF65-F5344CB8AC3E}">
        <p14:creationId xmlns:p14="http://schemas.microsoft.com/office/powerpoint/2010/main" val="22861132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6F2CF5-AC99-CD8F-6796-A9066835C7A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F873BD8-FDBA-30B5-CED9-9E5C809EDA61}"/>
              </a:ext>
            </a:extLst>
          </p:cNvPr>
          <p:cNvSpPr txBox="1">
            <a:spLocks noGrp="1"/>
          </p:cNvSpPr>
          <p:nvPr>
            <p:ph type="title" idx="4294967295"/>
          </p:nvPr>
        </p:nvSpPr>
        <p:spPr>
          <a:xfrm>
            <a:off x="774176" y="423742"/>
            <a:ext cx="10248900" cy="584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a:ln>
                  <a:noFill/>
                </a:ln>
                <a:solidFill>
                  <a:srgbClr val="033867"/>
                </a:solidFill>
                <a:effectLst/>
                <a:uLnTx/>
                <a:uFillTx/>
                <a:latin typeface="Helvetica" pitchFamily="2" charset="0"/>
                <a:ea typeface="+mn-ea"/>
                <a:cs typeface="+mn-cs"/>
              </a:rPr>
              <a:t>8. Jazzed Up </a:t>
            </a:r>
            <a:r>
              <a:rPr kumimoji="0" lang="en-US" sz="3200" b="1" i="0" u="none" strike="noStrike" kern="1200" cap="none" spc="0" normalizeH="0" baseline="0" noProof="0">
                <a:ln>
                  <a:noFill/>
                </a:ln>
                <a:solidFill>
                  <a:srgbClr val="033867"/>
                </a:solidFill>
                <a:effectLst/>
                <a:uLnTx/>
                <a:uFillTx/>
                <a:latin typeface="Helvetica" pitchFamily="2" charset="0"/>
                <a:ea typeface="+mn-ea"/>
                <a:cs typeface="+mn-cs"/>
              </a:rPr>
              <a:t>Case Study: Removal/ Suspension</a:t>
            </a:r>
          </a:p>
        </p:txBody>
      </p:sp>
      <p:sp>
        <p:nvSpPr>
          <p:cNvPr id="7" name="Rectangle 6">
            <a:extLst>
              <a:ext uri="{FF2B5EF4-FFF2-40B4-BE49-F238E27FC236}">
                <a16:creationId xmlns:a16="http://schemas.microsoft.com/office/drawing/2014/main" id="{A88F6A26-7B6B-B338-078B-0F9A88A2F0CE}"/>
              </a:ext>
            </a:extLst>
          </p:cNvPr>
          <p:cNvSpPr/>
          <p:nvPr/>
        </p:nvSpPr>
        <p:spPr>
          <a:xfrm>
            <a:off x="1248445" y="1007942"/>
            <a:ext cx="10761585" cy="4524315"/>
          </a:xfrm>
          <a:prstGeom prst="rect">
            <a:avLst/>
          </a:prstGeom>
        </p:spPr>
        <p:txBody>
          <a:bodyPr wrap="square">
            <a:spAutoFit/>
          </a:bodyPr>
          <a:lstStyle/>
          <a:p>
            <a:pPr algn="just"/>
            <a:endParaRPr lang="en-US" sz="2400" b="1">
              <a:solidFill>
                <a:srgbClr val="000000"/>
              </a:solidFill>
              <a:latin typeface="Helvetica" pitchFamily="2" charset="0"/>
            </a:endParaRPr>
          </a:p>
          <a:p>
            <a:pPr algn="just"/>
            <a:r>
              <a:rPr lang="en-US" sz="2400" b="1">
                <a:solidFill>
                  <a:srgbClr val="033867"/>
                </a:solidFill>
                <a:latin typeface="Helvetica" pitchFamily="2" charset="0"/>
              </a:rPr>
              <a:t>Some Factors to Consider</a:t>
            </a:r>
          </a:p>
          <a:p>
            <a:pPr marL="342900" indent="-342900" algn="just">
              <a:buFont typeface="Arial" panose="020B0604020202020204" pitchFamily="34" charset="0"/>
              <a:buChar char="•"/>
            </a:pPr>
            <a:r>
              <a:rPr lang="en-US" sz="2400">
                <a:solidFill>
                  <a:srgbClr val="033867"/>
                </a:solidFill>
                <a:latin typeface="Helvetica" pitchFamily="2" charset="0"/>
              </a:rPr>
              <a:t>Was violence mentioned? Against a specific person or group?</a:t>
            </a:r>
          </a:p>
          <a:p>
            <a:pPr marL="342900" indent="-342900" algn="just">
              <a:buFont typeface="Arial" panose="020B0604020202020204" pitchFamily="34" charset="0"/>
              <a:buChar char="•"/>
            </a:pPr>
            <a:r>
              <a:rPr lang="en-US" sz="2400">
                <a:solidFill>
                  <a:srgbClr val="033867"/>
                </a:solidFill>
                <a:latin typeface="Helvetica" pitchFamily="2" charset="0"/>
              </a:rPr>
              <a:t>Is there a weapon and/or was use of a weapon suggested?</a:t>
            </a:r>
          </a:p>
          <a:p>
            <a:pPr marL="342900" indent="-342900" algn="just">
              <a:buFont typeface="Arial" panose="020B0604020202020204" pitchFamily="34" charset="0"/>
              <a:buChar char="•"/>
            </a:pPr>
            <a:r>
              <a:rPr lang="en-US" sz="2400">
                <a:solidFill>
                  <a:srgbClr val="033867"/>
                </a:solidFill>
                <a:latin typeface="Helvetica" pitchFamily="2" charset="0"/>
              </a:rPr>
              <a:t>Is there a history of violence? Is it escalating?</a:t>
            </a:r>
          </a:p>
          <a:p>
            <a:pPr marL="342900" indent="-342900" algn="just">
              <a:buFont typeface="Arial" panose="020B0604020202020204" pitchFamily="34" charset="0"/>
              <a:buChar char="•"/>
            </a:pPr>
            <a:r>
              <a:rPr lang="en-US" sz="2400">
                <a:solidFill>
                  <a:srgbClr val="033867"/>
                </a:solidFill>
                <a:latin typeface="Helvetica" pitchFamily="2" charset="0"/>
              </a:rPr>
              <a:t>What is the level of danger/impact on the community?</a:t>
            </a:r>
          </a:p>
          <a:p>
            <a:pPr marL="342900" indent="-342900" algn="just">
              <a:buFont typeface="Arial" panose="020B0604020202020204" pitchFamily="34" charset="0"/>
              <a:buChar char="•"/>
            </a:pPr>
            <a:r>
              <a:rPr lang="en-US" sz="2400">
                <a:solidFill>
                  <a:srgbClr val="033867"/>
                </a:solidFill>
                <a:latin typeface="Helvetica" pitchFamily="2" charset="0"/>
              </a:rPr>
              <a:t>Any behavioral or conduct history? History of non-compliance?</a:t>
            </a:r>
          </a:p>
          <a:p>
            <a:pPr marL="342900" indent="-342900" algn="just">
              <a:buFont typeface="Arial" panose="020B0604020202020204" pitchFamily="34" charset="0"/>
              <a:buChar char="•"/>
            </a:pPr>
            <a:r>
              <a:rPr lang="en-US" sz="2400">
                <a:solidFill>
                  <a:srgbClr val="033867"/>
                </a:solidFill>
                <a:latin typeface="Helvetica" pitchFamily="2" charset="0"/>
              </a:rPr>
              <a:t>Past or current drug/alcohol influence?</a:t>
            </a:r>
          </a:p>
          <a:p>
            <a:pPr algn="just"/>
            <a:r>
              <a:rPr lang="en-US" sz="2400" b="1">
                <a:solidFill>
                  <a:srgbClr val="033867"/>
                </a:solidFill>
                <a:latin typeface="Helvetica" pitchFamily="2" charset="0"/>
              </a:rPr>
              <a:t>Best Practices for Process</a:t>
            </a:r>
          </a:p>
          <a:p>
            <a:pPr marL="342900" indent="-342900" algn="just">
              <a:buFont typeface="Arial" panose="020B0604020202020204" pitchFamily="34" charset="0"/>
              <a:buChar char="•"/>
            </a:pPr>
            <a:r>
              <a:rPr lang="en-US" sz="2400">
                <a:solidFill>
                  <a:srgbClr val="033867"/>
                </a:solidFill>
                <a:latin typeface="Helvetica" pitchFamily="2" charset="0"/>
              </a:rPr>
              <a:t>Organized team review</a:t>
            </a:r>
          </a:p>
          <a:p>
            <a:pPr marL="342900" indent="-342900" algn="just">
              <a:buFont typeface="Arial" panose="020B0604020202020204" pitchFamily="34" charset="0"/>
              <a:buChar char="•"/>
            </a:pPr>
            <a:r>
              <a:rPr lang="en-US" sz="2400">
                <a:solidFill>
                  <a:srgbClr val="033867"/>
                </a:solidFill>
                <a:latin typeface="Helvetica" pitchFamily="2" charset="0"/>
              </a:rPr>
              <a:t>Standardized rubric for safety analysis</a:t>
            </a:r>
          </a:p>
          <a:p>
            <a:pPr marL="342900" indent="-342900" algn="just">
              <a:buFont typeface="Arial" panose="020B0604020202020204" pitchFamily="34" charset="0"/>
              <a:buChar char="•"/>
            </a:pPr>
            <a:endParaRPr lang="en-US" sz="2400">
              <a:solidFill>
                <a:srgbClr val="000000"/>
              </a:solidFill>
              <a:latin typeface="Helvetica" pitchFamily="2" charset="0"/>
            </a:endParaRPr>
          </a:p>
        </p:txBody>
      </p:sp>
    </p:spTree>
    <p:extLst>
      <p:ext uri="{BB962C8B-B14F-4D97-AF65-F5344CB8AC3E}">
        <p14:creationId xmlns:p14="http://schemas.microsoft.com/office/powerpoint/2010/main" val="4739163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2" name="Add-in 1" title="Forms for PowerPoint">
                <a:extLst>
                  <a:ext uri="{FF2B5EF4-FFF2-40B4-BE49-F238E27FC236}">
                    <a16:creationId xmlns:a16="http://schemas.microsoft.com/office/drawing/2014/main" id="{53F935D7-6A15-AF19-49C5-8E19BA0887F9}"/>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xmlns="">
          <p:pic>
            <p:nvPicPr>
              <p:cNvPr id="2" name="Add-in 1" title="Forms for PowerPoint">
                <a:extLst>
                  <a:ext uri="{FF2B5EF4-FFF2-40B4-BE49-F238E27FC236}">
                    <a16:creationId xmlns:a16="http://schemas.microsoft.com/office/drawing/2014/main" id="{53F935D7-6A15-AF19-49C5-8E19BA0887F9}"/>
                  </a:ext>
                </a:extLst>
              </p:cNvPr>
              <p:cNvPicPr>
                <a:picLocks noGrp="1" noRot="1" noChangeAspect="1" noMove="1" noResize="1" noEditPoints="1" noAdjustHandles="1" noChangeArrowheads="1" noChangeShapeType="1"/>
              </p:cNvPicPr>
              <p:nvPr/>
            </p:nvPicPr>
            <p:blipFill>
              <a:blip r:embed="rId3"/>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4844483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81F77-90D8-6273-A7FA-3949F2B75C7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A650647-54B3-8863-B030-845AC06754A9}"/>
              </a:ext>
            </a:extLst>
          </p:cNvPr>
          <p:cNvSpPr txBox="1">
            <a:spLocks noGrp="1"/>
          </p:cNvSpPr>
          <p:nvPr>
            <p:ph type="title" idx="4294967295"/>
          </p:nvPr>
        </p:nvSpPr>
        <p:spPr>
          <a:xfrm>
            <a:off x="764749" y="423742"/>
            <a:ext cx="10248900" cy="584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a:ln>
                  <a:noFill/>
                </a:ln>
                <a:solidFill>
                  <a:srgbClr val="033867"/>
                </a:solidFill>
                <a:effectLst/>
                <a:uLnTx/>
                <a:uFillTx/>
                <a:latin typeface="Helvetica" pitchFamily="2" charset="0"/>
                <a:ea typeface="+mn-ea"/>
                <a:cs typeface="+mn-cs"/>
              </a:rPr>
              <a:t>8. Jazzed Up </a:t>
            </a:r>
            <a:r>
              <a:rPr kumimoji="0" lang="en-US" sz="3200" b="1" i="0" u="none" strike="noStrike" kern="1200" cap="none" spc="0" normalizeH="0" baseline="0" noProof="0">
                <a:ln>
                  <a:noFill/>
                </a:ln>
                <a:solidFill>
                  <a:srgbClr val="033867"/>
                </a:solidFill>
                <a:effectLst/>
                <a:uLnTx/>
                <a:uFillTx/>
                <a:latin typeface="Helvetica" pitchFamily="2" charset="0"/>
                <a:ea typeface="+mn-ea"/>
                <a:cs typeface="+mn-cs"/>
              </a:rPr>
              <a:t>Case Study: Interim Suspension</a:t>
            </a:r>
          </a:p>
        </p:txBody>
      </p:sp>
      <p:sp>
        <p:nvSpPr>
          <p:cNvPr id="7" name="Rectangle 6">
            <a:extLst>
              <a:ext uri="{FF2B5EF4-FFF2-40B4-BE49-F238E27FC236}">
                <a16:creationId xmlns:a16="http://schemas.microsoft.com/office/drawing/2014/main" id="{780EC7B1-6439-CE24-AF5D-9C9F2CA8D569}"/>
              </a:ext>
            </a:extLst>
          </p:cNvPr>
          <p:cNvSpPr/>
          <p:nvPr/>
        </p:nvSpPr>
        <p:spPr>
          <a:xfrm>
            <a:off x="833666" y="1007942"/>
            <a:ext cx="10761585" cy="5262979"/>
          </a:xfrm>
          <a:prstGeom prst="rect">
            <a:avLst/>
          </a:prstGeom>
        </p:spPr>
        <p:txBody>
          <a:bodyPr wrap="square">
            <a:spAutoFit/>
          </a:bodyPr>
          <a:lstStyle/>
          <a:p>
            <a:pPr algn="just"/>
            <a:r>
              <a:rPr lang="en-US" sz="2400" b="1">
                <a:solidFill>
                  <a:srgbClr val="033867"/>
                </a:solidFill>
                <a:latin typeface="Helvetica" pitchFamily="2" charset="0"/>
              </a:rPr>
              <a:t>Interim Suspension Under Code (w/ 129-B considerations)</a:t>
            </a:r>
          </a:p>
          <a:p>
            <a:pPr marL="342900" indent="-342900" algn="just">
              <a:buFont typeface="Arial" panose="020B0604020202020204" pitchFamily="34" charset="0"/>
              <a:buChar char="•"/>
            </a:pPr>
            <a:r>
              <a:rPr lang="en-US" sz="2400" b="1">
                <a:solidFill>
                  <a:srgbClr val="033867"/>
                </a:solidFill>
                <a:latin typeface="Helvetica" pitchFamily="2" charset="0"/>
              </a:rPr>
              <a:t>Review right: </a:t>
            </a:r>
            <a:r>
              <a:rPr lang="en-US" sz="2400">
                <a:solidFill>
                  <a:srgbClr val="033867"/>
                </a:solidFill>
                <a:latin typeface="Helvetica" pitchFamily="2" charset="0"/>
              </a:rPr>
              <a:t>afforded a prompt review, reasonable under the circumstances, of the need for and terms of an interim suspension, including potential modification, and shall be allowed to submit evidence in support of his or her request</a:t>
            </a:r>
          </a:p>
          <a:p>
            <a:pPr marL="342900" indent="-342900" algn="just">
              <a:buFont typeface="Arial" panose="020B0604020202020204" pitchFamily="34" charset="0"/>
              <a:buChar char="•"/>
            </a:pPr>
            <a:r>
              <a:rPr lang="en-US" sz="2400" b="1">
                <a:solidFill>
                  <a:srgbClr val="033867"/>
                </a:solidFill>
                <a:latin typeface="Helvetica" pitchFamily="2" charset="0"/>
              </a:rPr>
              <a:t>Due process: </a:t>
            </a:r>
            <a:r>
              <a:rPr lang="en-US" sz="2400">
                <a:solidFill>
                  <a:srgbClr val="033867"/>
                </a:solidFill>
                <a:latin typeface="Helvetica" pitchFamily="2" charset="0"/>
              </a:rPr>
              <a:t>institution must conduct some review, and it may be short of a hearing; must notify the other party of the request to modify and decision</a:t>
            </a:r>
          </a:p>
          <a:p>
            <a:pPr marL="342900" indent="-342900" algn="just">
              <a:buFont typeface="Arial" panose="020B0604020202020204" pitchFamily="34" charset="0"/>
              <a:buChar char="•"/>
            </a:pPr>
            <a:r>
              <a:rPr lang="en-US" sz="2400" b="1">
                <a:solidFill>
                  <a:srgbClr val="033867"/>
                </a:solidFill>
                <a:latin typeface="Helvetica" pitchFamily="2" charset="0"/>
              </a:rPr>
              <a:t>State law considerations here (NYS 129B example): </a:t>
            </a:r>
            <a:r>
              <a:rPr lang="en-US" sz="2400">
                <a:solidFill>
                  <a:srgbClr val="033867"/>
                </a:solidFill>
                <a:latin typeface="Helvetica" pitchFamily="2" charset="0"/>
              </a:rPr>
              <a:t>When the accused or respondent is a student determined to present a </a:t>
            </a:r>
            <a:r>
              <a:rPr lang="en-US" sz="2400" b="1">
                <a:solidFill>
                  <a:srgbClr val="033867"/>
                </a:solidFill>
                <a:latin typeface="Helvetica" pitchFamily="2" charset="0"/>
              </a:rPr>
              <a:t>continuing threat to the health and safety of the community,</a:t>
            </a:r>
            <a:r>
              <a:rPr lang="en-US" sz="2400">
                <a:solidFill>
                  <a:srgbClr val="033867"/>
                </a:solidFill>
                <a:latin typeface="Helvetica" pitchFamily="2" charset="0"/>
              </a:rPr>
              <a:t> to subject the accused or respondent to interim suspension pending the outcome of a judicial or conduct process.</a:t>
            </a:r>
          </a:p>
          <a:p>
            <a:pPr marL="342900" indent="-342900" algn="just">
              <a:buFont typeface="Arial" panose="020B0604020202020204" pitchFamily="34" charset="0"/>
              <a:buChar char="•"/>
            </a:pPr>
            <a:endParaRPr lang="en-US" sz="2400">
              <a:solidFill>
                <a:srgbClr val="033867"/>
              </a:solidFill>
              <a:latin typeface="Helvetica" pitchFamily="2" charset="0"/>
            </a:endParaRPr>
          </a:p>
          <a:p>
            <a:pPr algn="just"/>
            <a:r>
              <a:rPr lang="en-US" sz="2400" b="1">
                <a:solidFill>
                  <a:srgbClr val="033867"/>
                </a:solidFill>
                <a:latin typeface="Helvetica" pitchFamily="2" charset="0"/>
              </a:rPr>
              <a:t>Consider: how prepared is your campus to handle these decisions?</a:t>
            </a:r>
          </a:p>
        </p:txBody>
      </p:sp>
    </p:spTree>
    <p:extLst>
      <p:ext uri="{BB962C8B-B14F-4D97-AF65-F5344CB8AC3E}">
        <p14:creationId xmlns:p14="http://schemas.microsoft.com/office/powerpoint/2010/main" val="14761927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B1B57-6CF6-30FD-62AA-CCBDCE35458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2D62BF0-07A0-114D-017F-2ABF959F4BA0}"/>
              </a:ext>
            </a:extLst>
          </p:cNvPr>
          <p:cNvSpPr txBox="1">
            <a:spLocks noGrp="1"/>
          </p:cNvSpPr>
          <p:nvPr>
            <p:ph type="title" idx="4294967295"/>
          </p:nvPr>
        </p:nvSpPr>
        <p:spPr>
          <a:xfrm>
            <a:off x="745896" y="345058"/>
            <a:ext cx="10248900" cy="584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a:ln>
                  <a:noFill/>
                </a:ln>
                <a:solidFill>
                  <a:srgbClr val="033867"/>
                </a:solidFill>
                <a:effectLst/>
                <a:uLnTx/>
                <a:uFillTx/>
                <a:latin typeface="Helvetica" pitchFamily="2" charset="0"/>
                <a:ea typeface="+mn-ea"/>
                <a:cs typeface="+mn-cs"/>
              </a:rPr>
              <a:t>9. Jazzed Up </a:t>
            </a:r>
            <a:r>
              <a:rPr kumimoji="0" lang="en-US" sz="3200" b="1" i="0" u="none" strike="noStrike" kern="1200" cap="none" spc="0" normalizeH="0" baseline="0" noProof="0">
                <a:ln>
                  <a:noFill/>
                </a:ln>
                <a:solidFill>
                  <a:srgbClr val="033867"/>
                </a:solidFill>
                <a:effectLst/>
                <a:uLnTx/>
                <a:uFillTx/>
                <a:latin typeface="Helvetica" pitchFamily="2" charset="0"/>
                <a:ea typeface="+mn-ea"/>
                <a:cs typeface="+mn-cs"/>
              </a:rPr>
              <a:t>Case Study: </a:t>
            </a:r>
            <a:r>
              <a:rPr lang="en-US" sz="3200" b="1">
                <a:solidFill>
                  <a:srgbClr val="033867"/>
                </a:solidFill>
                <a:latin typeface="Helvetica" pitchFamily="2" charset="0"/>
                <a:ea typeface="+mn-ea"/>
                <a:cs typeface="+mn-cs"/>
              </a:rPr>
              <a:t>Admin. Leave</a:t>
            </a:r>
            <a:endParaRPr kumimoji="0" lang="en-US" sz="3200" b="1" i="0" u="none" strike="noStrike" kern="1200" cap="none" spc="0" normalizeH="0" baseline="0" noProof="0">
              <a:ln>
                <a:noFill/>
              </a:ln>
              <a:solidFill>
                <a:srgbClr val="033867"/>
              </a:solidFill>
              <a:effectLst/>
              <a:uLnTx/>
              <a:uFillTx/>
              <a:latin typeface="Helvetica" pitchFamily="2" charset="0"/>
              <a:ea typeface="+mn-ea"/>
              <a:cs typeface="+mn-cs"/>
            </a:endParaRPr>
          </a:p>
        </p:txBody>
      </p:sp>
      <p:sp>
        <p:nvSpPr>
          <p:cNvPr id="7" name="Rectangle 6">
            <a:extLst>
              <a:ext uri="{FF2B5EF4-FFF2-40B4-BE49-F238E27FC236}">
                <a16:creationId xmlns:a16="http://schemas.microsoft.com/office/drawing/2014/main" id="{549B342A-3492-534D-6F06-42D901820BEE}"/>
              </a:ext>
            </a:extLst>
          </p:cNvPr>
          <p:cNvSpPr/>
          <p:nvPr/>
        </p:nvSpPr>
        <p:spPr>
          <a:xfrm>
            <a:off x="1248446" y="1404427"/>
            <a:ext cx="10092000" cy="3785652"/>
          </a:xfrm>
          <a:prstGeom prst="rect">
            <a:avLst/>
          </a:prstGeom>
        </p:spPr>
        <p:txBody>
          <a:bodyPr wrap="square">
            <a:spAutoFit/>
          </a:bodyPr>
          <a:lstStyle/>
          <a:p>
            <a:pPr algn="just"/>
            <a:r>
              <a:rPr lang="en-US" sz="2400" b="1">
                <a:solidFill>
                  <a:srgbClr val="033867"/>
                </a:solidFill>
                <a:latin typeface="Helvetica" pitchFamily="2" charset="0"/>
              </a:rPr>
              <a:t>Olivia Follow-Up Meeting</a:t>
            </a:r>
          </a:p>
          <a:p>
            <a:pPr marL="342900" indent="-342900" algn="just">
              <a:buFont typeface="Arial" panose="020B0604020202020204" pitchFamily="34" charset="0"/>
              <a:buChar char="•"/>
            </a:pPr>
            <a:r>
              <a:rPr lang="en-US" sz="2400">
                <a:solidFill>
                  <a:srgbClr val="033867"/>
                </a:solidFill>
                <a:latin typeface="Helvetica" pitchFamily="2" charset="0"/>
              </a:rPr>
              <a:t>You modified the NCO to allow for Olivia to have designated access to the </a:t>
            </a:r>
            <a:r>
              <a:rPr lang="en-US" sz="2400" i="1">
                <a:solidFill>
                  <a:srgbClr val="033867"/>
                </a:solidFill>
                <a:latin typeface="Helvetica" pitchFamily="2" charset="0"/>
              </a:rPr>
              <a:t>Jazzed Up </a:t>
            </a:r>
            <a:r>
              <a:rPr lang="en-US" sz="2400">
                <a:solidFill>
                  <a:srgbClr val="033867"/>
                </a:solidFill>
                <a:latin typeface="Helvetica" pitchFamily="2" charset="0"/>
              </a:rPr>
              <a:t>house.</a:t>
            </a:r>
          </a:p>
          <a:p>
            <a:pPr marL="342900" indent="-342900" algn="just">
              <a:buFont typeface="Arial" panose="020B0604020202020204" pitchFamily="34" charset="0"/>
              <a:buChar char="•"/>
            </a:pPr>
            <a:r>
              <a:rPr lang="en-US" sz="2400">
                <a:solidFill>
                  <a:srgbClr val="033867"/>
                </a:solidFill>
                <a:latin typeface="Helvetica" pitchFamily="2" charset="0"/>
              </a:rPr>
              <a:t>You decided that the current situation did not present an immediate threat of physical harm and emergency removal was not supported.</a:t>
            </a:r>
          </a:p>
          <a:p>
            <a:pPr marL="342900" indent="-342900" algn="just">
              <a:buFont typeface="Arial" panose="020B0604020202020204" pitchFamily="34" charset="0"/>
              <a:buChar char="•"/>
            </a:pPr>
            <a:r>
              <a:rPr lang="en-US" sz="2400">
                <a:solidFill>
                  <a:srgbClr val="033867"/>
                </a:solidFill>
                <a:latin typeface="Helvetica" pitchFamily="2" charset="0"/>
              </a:rPr>
              <a:t>Olivia requested a meeting to express concerns that Colin is still an RA in her building and has power over residents, including her. He may even have key access to her space. She would like you to remove him from his position.</a:t>
            </a:r>
            <a:endParaRPr lang="en-US" sz="2400" b="1">
              <a:solidFill>
                <a:srgbClr val="033867"/>
              </a:solidFill>
              <a:latin typeface="Helvetica" pitchFamily="2" charset="0"/>
            </a:endParaRPr>
          </a:p>
          <a:p>
            <a:pPr algn="just"/>
            <a:endParaRPr lang="en-US" sz="2400">
              <a:solidFill>
                <a:srgbClr val="033867"/>
              </a:solidFill>
              <a:latin typeface="Helvetica" pitchFamily="2" charset="0"/>
            </a:endParaRPr>
          </a:p>
        </p:txBody>
      </p:sp>
    </p:spTree>
    <p:extLst>
      <p:ext uri="{BB962C8B-B14F-4D97-AF65-F5344CB8AC3E}">
        <p14:creationId xmlns:p14="http://schemas.microsoft.com/office/powerpoint/2010/main" val="1089418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2" name="Add-in 1" title="Forms for PowerPoint">
                <a:extLst>
                  <a:ext uri="{FF2B5EF4-FFF2-40B4-BE49-F238E27FC236}">
                    <a16:creationId xmlns:a16="http://schemas.microsoft.com/office/drawing/2014/main" id="{0F2230B7-459C-86FD-DF53-76C375869783}"/>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xmlns="">
          <p:pic>
            <p:nvPicPr>
              <p:cNvPr id="2" name="Add-in 1" title="Forms for PowerPoint">
                <a:extLst>
                  <a:ext uri="{FF2B5EF4-FFF2-40B4-BE49-F238E27FC236}">
                    <a16:creationId xmlns:a16="http://schemas.microsoft.com/office/drawing/2014/main" id="{0F2230B7-459C-86FD-DF53-76C375869783}"/>
                  </a:ext>
                </a:extLst>
              </p:cNvPr>
              <p:cNvPicPr>
                <a:picLocks noGrp="1" noRot="1" noChangeAspect="1" noMove="1" noResize="1" noEditPoints="1" noAdjustHandles="1" noChangeArrowheads="1" noChangeShapeType="1"/>
              </p:cNvPicPr>
              <p:nvPr/>
            </p:nvPicPr>
            <p:blipFill>
              <a:blip r:embed="rId3"/>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4004354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47193-D7CA-13B5-6EF3-74303D24BEE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F536EB0-1BC2-961D-94C8-60EB6ED0C328}"/>
              </a:ext>
            </a:extLst>
          </p:cNvPr>
          <p:cNvSpPr txBox="1">
            <a:spLocks noGrp="1"/>
          </p:cNvSpPr>
          <p:nvPr>
            <p:ph type="title" idx="4294967295"/>
          </p:nvPr>
        </p:nvSpPr>
        <p:spPr>
          <a:xfrm>
            <a:off x="764750" y="442717"/>
            <a:ext cx="10248900" cy="584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a:ln>
                  <a:noFill/>
                </a:ln>
                <a:solidFill>
                  <a:srgbClr val="033867"/>
                </a:solidFill>
                <a:effectLst/>
                <a:uLnTx/>
                <a:uFillTx/>
                <a:latin typeface="Helvetica" pitchFamily="2" charset="0"/>
                <a:ea typeface="+mn-ea"/>
                <a:cs typeface="+mn-cs"/>
              </a:rPr>
              <a:t>9. Jazzed Up </a:t>
            </a:r>
            <a:r>
              <a:rPr kumimoji="0" lang="en-US" sz="3200" b="1" i="0" u="none" strike="noStrike" kern="1200" cap="none" spc="0" normalizeH="0" baseline="0" noProof="0">
                <a:ln>
                  <a:noFill/>
                </a:ln>
                <a:solidFill>
                  <a:srgbClr val="033867"/>
                </a:solidFill>
                <a:effectLst/>
                <a:uLnTx/>
                <a:uFillTx/>
                <a:latin typeface="Helvetica" pitchFamily="2" charset="0"/>
                <a:ea typeface="+mn-ea"/>
                <a:cs typeface="+mn-cs"/>
              </a:rPr>
              <a:t>Case Study: </a:t>
            </a:r>
            <a:r>
              <a:rPr lang="en-US" sz="3200" b="1">
                <a:solidFill>
                  <a:srgbClr val="033867"/>
                </a:solidFill>
                <a:latin typeface="Helvetica" pitchFamily="2" charset="0"/>
                <a:ea typeface="+mn-ea"/>
                <a:cs typeface="+mn-cs"/>
              </a:rPr>
              <a:t>Admin. Leave</a:t>
            </a:r>
            <a:endParaRPr kumimoji="0" lang="en-US" sz="3200" b="1" i="0" u="none" strike="noStrike" kern="1200" cap="none" spc="0" normalizeH="0" baseline="0" noProof="0">
              <a:ln>
                <a:noFill/>
              </a:ln>
              <a:solidFill>
                <a:srgbClr val="033867"/>
              </a:solidFill>
              <a:effectLst/>
              <a:uLnTx/>
              <a:uFillTx/>
              <a:latin typeface="Helvetica" pitchFamily="2" charset="0"/>
              <a:ea typeface="+mn-ea"/>
              <a:cs typeface="+mn-cs"/>
            </a:endParaRPr>
          </a:p>
        </p:txBody>
      </p:sp>
      <p:sp>
        <p:nvSpPr>
          <p:cNvPr id="7" name="Rectangle 6">
            <a:extLst>
              <a:ext uri="{FF2B5EF4-FFF2-40B4-BE49-F238E27FC236}">
                <a16:creationId xmlns:a16="http://schemas.microsoft.com/office/drawing/2014/main" id="{1B59F809-A155-4F0C-CC95-CD303120E382}"/>
              </a:ext>
            </a:extLst>
          </p:cNvPr>
          <p:cNvSpPr/>
          <p:nvPr/>
        </p:nvSpPr>
        <p:spPr>
          <a:xfrm>
            <a:off x="1069336" y="1350570"/>
            <a:ext cx="10761585" cy="4524315"/>
          </a:xfrm>
          <a:prstGeom prst="rect">
            <a:avLst/>
          </a:prstGeom>
        </p:spPr>
        <p:txBody>
          <a:bodyPr wrap="square">
            <a:spAutoFit/>
          </a:bodyPr>
          <a:lstStyle/>
          <a:p>
            <a:pPr algn="just"/>
            <a:r>
              <a:rPr lang="en-US" sz="2400" b="1">
                <a:solidFill>
                  <a:srgbClr val="033867"/>
                </a:solidFill>
                <a:latin typeface="Helvetica" pitchFamily="2" charset="0"/>
              </a:rPr>
              <a:t>Administrative Leave Guidance</a:t>
            </a:r>
          </a:p>
          <a:p>
            <a:pPr marL="342900" indent="-342900" algn="just">
              <a:buFont typeface="Arial" panose="020B0604020202020204" pitchFamily="34" charset="0"/>
              <a:buChar char="•"/>
            </a:pPr>
            <a:r>
              <a:rPr lang="en-US" sz="2400">
                <a:solidFill>
                  <a:srgbClr val="033867"/>
                </a:solidFill>
                <a:latin typeface="Helvetica" pitchFamily="2" charset="0"/>
              </a:rPr>
              <a:t>Not as defined in Final Rule</a:t>
            </a:r>
          </a:p>
          <a:p>
            <a:pPr marL="342900" indent="-342900" algn="just">
              <a:buFont typeface="Arial" panose="020B0604020202020204" pitchFamily="34" charset="0"/>
              <a:buChar char="•"/>
            </a:pPr>
            <a:r>
              <a:rPr lang="en-US" sz="2400">
                <a:solidFill>
                  <a:srgbClr val="033867"/>
                </a:solidFill>
                <a:latin typeface="Helvetica" pitchFamily="2" charset="0"/>
              </a:rPr>
              <a:t>More flexible, but not indefinite</a:t>
            </a:r>
          </a:p>
          <a:p>
            <a:pPr marL="342900" indent="-342900" algn="just">
              <a:buFont typeface="Arial" panose="020B0604020202020204" pitchFamily="34" charset="0"/>
              <a:buChar char="•"/>
            </a:pPr>
            <a:r>
              <a:rPr lang="en-US" sz="2400">
                <a:solidFill>
                  <a:srgbClr val="033867"/>
                </a:solidFill>
                <a:latin typeface="Helvetica" pitchFamily="2" charset="0"/>
              </a:rPr>
              <a:t>Paid is better than unpaid</a:t>
            </a:r>
          </a:p>
          <a:p>
            <a:pPr marL="342900" indent="-342900" algn="just">
              <a:buFont typeface="Arial" panose="020B0604020202020204" pitchFamily="34" charset="0"/>
              <a:buChar char="•"/>
            </a:pPr>
            <a:r>
              <a:rPr lang="en-US" sz="2400">
                <a:solidFill>
                  <a:srgbClr val="033867"/>
                </a:solidFill>
                <a:latin typeface="Helvetica" pitchFamily="2" charset="0"/>
              </a:rPr>
              <a:t>Lodging considerations</a:t>
            </a:r>
          </a:p>
          <a:p>
            <a:pPr marL="342900" indent="-342900" algn="just">
              <a:buFont typeface="Arial" panose="020B0604020202020204" pitchFamily="34" charset="0"/>
              <a:buChar char="•"/>
            </a:pPr>
            <a:r>
              <a:rPr lang="en-US" sz="2400">
                <a:solidFill>
                  <a:srgbClr val="033867"/>
                </a:solidFill>
                <a:latin typeface="Helvetica" pitchFamily="2" charset="0"/>
              </a:rPr>
              <a:t>Policies set by campuses</a:t>
            </a:r>
          </a:p>
          <a:p>
            <a:pPr marL="342900" indent="-342900" algn="just">
              <a:buFont typeface="Arial" panose="020B0604020202020204" pitchFamily="34" charset="0"/>
              <a:buChar char="•"/>
            </a:pPr>
            <a:r>
              <a:rPr lang="en-US" sz="2400">
                <a:solidFill>
                  <a:srgbClr val="033867"/>
                </a:solidFill>
                <a:latin typeface="Helvetica" pitchFamily="2" charset="0"/>
              </a:rPr>
              <a:t>Collective bargaining implications</a:t>
            </a:r>
          </a:p>
          <a:p>
            <a:pPr marL="342900" indent="-342900" algn="just">
              <a:buFont typeface="Arial" panose="020B0604020202020204" pitchFamily="34" charset="0"/>
              <a:buChar char="•"/>
            </a:pPr>
            <a:r>
              <a:rPr lang="en-US" sz="2400">
                <a:solidFill>
                  <a:srgbClr val="033867"/>
                </a:solidFill>
                <a:latin typeface="Helvetica" pitchFamily="2" charset="0"/>
              </a:rPr>
              <a:t>Student employees- choice of policy considerations</a:t>
            </a:r>
          </a:p>
          <a:p>
            <a:pPr marL="342900" indent="-342900" algn="just">
              <a:buFont typeface="Arial" panose="020B0604020202020204" pitchFamily="34" charset="0"/>
              <a:buChar char="•"/>
            </a:pPr>
            <a:endParaRPr lang="en-US" sz="2400">
              <a:solidFill>
                <a:srgbClr val="033867"/>
              </a:solidFill>
              <a:latin typeface="Helvetica" pitchFamily="2" charset="0"/>
            </a:endParaRPr>
          </a:p>
          <a:p>
            <a:pPr algn="just"/>
            <a:r>
              <a:rPr lang="en-US" sz="2400" b="1">
                <a:solidFill>
                  <a:srgbClr val="033867"/>
                </a:solidFill>
                <a:latin typeface="Helvetica" pitchFamily="2" charset="0"/>
              </a:rPr>
              <a:t>Questions for the chat: </a:t>
            </a:r>
          </a:p>
          <a:p>
            <a:pPr marL="342900" indent="-342900" algn="just">
              <a:buFont typeface="Arial" panose="020B0604020202020204" pitchFamily="34" charset="0"/>
              <a:buChar char="•"/>
            </a:pPr>
            <a:r>
              <a:rPr lang="en-US" sz="2400">
                <a:solidFill>
                  <a:srgbClr val="033867"/>
                </a:solidFill>
                <a:latin typeface="Helvetica" pitchFamily="2" charset="0"/>
              </a:rPr>
              <a:t>How should Colin’s employment be modified, if at all?</a:t>
            </a:r>
          </a:p>
          <a:p>
            <a:pPr marL="342900" indent="-342900" algn="just">
              <a:buFont typeface="Arial" panose="020B0604020202020204" pitchFamily="34" charset="0"/>
              <a:buChar char="•"/>
            </a:pPr>
            <a:r>
              <a:rPr lang="en-US" sz="2400">
                <a:solidFill>
                  <a:srgbClr val="033867"/>
                </a:solidFill>
                <a:latin typeface="Helvetica" pitchFamily="2" charset="0"/>
              </a:rPr>
              <a:t>How are employee admin leave decisions handled at your institution?</a:t>
            </a:r>
          </a:p>
        </p:txBody>
      </p:sp>
    </p:spTree>
    <p:extLst>
      <p:ext uri="{BB962C8B-B14F-4D97-AF65-F5344CB8AC3E}">
        <p14:creationId xmlns:p14="http://schemas.microsoft.com/office/powerpoint/2010/main" val="16148290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FB86D-F10F-6132-2741-69501E89899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007ED9F-910C-4DD9-DA9C-B76ED95136AA}"/>
              </a:ext>
            </a:extLst>
          </p:cNvPr>
          <p:cNvSpPr txBox="1">
            <a:spLocks noGrp="1"/>
          </p:cNvSpPr>
          <p:nvPr>
            <p:ph type="title" idx="4294967295"/>
          </p:nvPr>
        </p:nvSpPr>
        <p:spPr>
          <a:xfrm>
            <a:off x="764750" y="433290"/>
            <a:ext cx="10248900" cy="584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200" b="1" i="1">
                <a:solidFill>
                  <a:srgbClr val="033867"/>
                </a:solidFill>
                <a:latin typeface="Helvetica" pitchFamily="2" charset="0"/>
                <a:ea typeface="+mn-ea"/>
                <a:cs typeface="+mn-cs"/>
              </a:rPr>
              <a:t>10</a:t>
            </a:r>
            <a:r>
              <a:rPr kumimoji="0" lang="en-US" sz="3200" b="1" i="1" u="none" strike="noStrike" kern="1200" cap="none" spc="0" normalizeH="0" baseline="0" noProof="0">
                <a:ln>
                  <a:noFill/>
                </a:ln>
                <a:solidFill>
                  <a:srgbClr val="033867"/>
                </a:solidFill>
                <a:effectLst/>
                <a:uLnTx/>
                <a:uFillTx/>
                <a:latin typeface="Helvetica" pitchFamily="2" charset="0"/>
                <a:ea typeface="+mn-ea"/>
                <a:cs typeface="+mn-cs"/>
              </a:rPr>
              <a:t>. Jazzed Up </a:t>
            </a:r>
            <a:r>
              <a:rPr kumimoji="0" lang="en-US" sz="3200" b="1" i="0" u="none" strike="noStrike" kern="1200" cap="none" spc="0" normalizeH="0" baseline="0" noProof="0">
                <a:ln>
                  <a:noFill/>
                </a:ln>
                <a:solidFill>
                  <a:srgbClr val="033867"/>
                </a:solidFill>
                <a:effectLst/>
                <a:uLnTx/>
                <a:uFillTx/>
                <a:latin typeface="Helvetica" pitchFamily="2" charset="0"/>
                <a:ea typeface="+mn-ea"/>
                <a:cs typeface="+mn-cs"/>
              </a:rPr>
              <a:t>Case Study: </a:t>
            </a:r>
            <a:r>
              <a:rPr lang="en-US" sz="3200" b="1">
                <a:solidFill>
                  <a:srgbClr val="033867"/>
                </a:solidFill>
                <a:latin typeface="Helvetica" pitchFamily="2" charset="0"/>
                <a:ea typeface="+mn-ea"/>
                <a:cs typeface="+mn-cs"/>
              </a:rPr>
              <a:t>Housing Questions</a:t>
            </a:r>
            <a:endParaRPr kumimoji="0" lang="en-US" sz="3200" b="1" i="0" u="none" strike="noStrike" kern="1200" cap="none" spc="0" normalizeH="0" baseline="0" noProof="0">
              <a:ln>
                <a:noFill/>
              </a:ln>
              <a:solidFill>
                <a:srgbClr val="033867"/>
              </a:solidFill>
              <a:effectLst/>
              <a:uLnTx/>
              <a:uFillTx/>
              <a:latin typeface="Helvetica" pitchFamily="2" charset="0"/>
              <a:ea typeface="+mn-ea"/>
              <a:cs typeface="+mn-cs"/>
            </a:endParaRPr>
          </a:p>
        </p:txBody>
      </p:sp>
      <p:sp>
        <p:nvSpPr>
          <p:cNvPr id="7" name="Rectangle 6">
            <a:extLst>
              <a:ext uri="{FF2B5EF4-FFF2-40B4-BE49-F238E27FC236}">
                <a16:creationId xmlns:a16="http://schemas.microsoft.com/office/drawing/2014/main" id="{7C1C1081-3BE1-D185-28A1-745CDBEB9892}"/>
              </a:ext>
            </a:extLst>
          </p:cNvPr>
          <p:cNvSpPr/>
          <p:nvPr/>
        </p:nvSpPr>
        <p:spPr>
          <a:xfrm>
            <a:off x="891703" y="1151216"/>
            <a:ext cx="10477024" cy="4524315"/>
          </a:xfrm>
          <a:prstGeom prst="rect">
            <a:avLst/>
          </a:prstGeom>
        </p:spPr>
        <p:txBody>
          <a:bodyPr wrap="square">
            <a:spAutoFit/>
          </a:bodyPr>
          <a:lstStyle/>
          <a:p>
            <a:pPr algn="just"/>
            <a:r>
              <a:rPr lang="en-US" sz="2400" b="1">
                <a:solidFill>
                  <a:srgbClr val="033867"/>
                </a:solidFill>
                <a:latin typeface="Helvetica" pitchFamily="2" charset="0"/>
              </a:rPr>
              <a:t>Admin. Leave Decision</a:t>
            </a:r>
          </a:p>
          <a:p>
            <a:pPr marL="342900" indent="-342900" algn="just">
              <a:buFont typeface="Arial" panose="020B0604020202020204" pitchFamily="34" charset="0"/>
              <a:buChar char="•"/>
            </a:pPr>
            <a:r>
              <a:rPr lang="en-US" sz="2400">
                <a:solidFill>
                  <a:srgbClr val="033867"/>
                </a:solidFill>
                <a:latin typeface="Helvetica" pitchFamily="2" charset="0"/>
              </a:rPr>
              <a:t>The college placed Colin on “alt. assignment”, removing student-facing duties and assigning behind the scenes projects. Key access was restricted.</a:t>
            </a:r>
          </a:p>
          <a:p>
            <a:pPr algn="just"/>
            <a:r>
              <a:rPr lang="en-US" sz="2400" b="1">
                <a:solidFill>
                  <a:srgbClr val="033867"/>
                </a:solidFill>
                <a:latin typeface="Helvetica" pitchFamily="2" charset="0"/>
              </a:rPr>
              <a:t>Olivia’s Concerns</a:t>
            </a:r>
          </a:p>
          <a:p>
            <a:pPr marL="342900" indent="-342900" algn="just">
              <a:buFont typeface="Arial" panose="020B0604020202020204" pitchFamily="34" charset="0"/>
              <a:buChar char="•"/>
            </a:pPr>
            <a:r>
              <a:rPr lang="en-US" sz="2400">
                <a:solidFill>
                  <a:srgbClr val="033867"/>
                </a:solidFill>
                <a:latin typeface="Helvetica" pitchFamily="2" charset="0"/>
              </a:rPr>
              <a:t>Olivia requested a follow up meeting after she heard that Colin is still working in the building. Although she believes he has followed the NCO, it is unsettling for her to know that she could see him around the building. Just knowing he is there is upsetting. Olivia would like him to be moved. </a:t>
            </a:r>
          </a:p>
          <a:p>
            <a:pPr marL="342900" indent="-342900" algn="just">
              <a:buFont typeface="Arial" panose="020B0604020202020204" pitchFamily="34" charset="0"/>
              <a:buChar char="•"/>
            </a:pPr>
            <a:r>
              <a:rPr lang="en-US" sz="2400">
                <a:solidFill>
                  <a:srgbClr val="033867"/>
                </a:solidFill>
                <a:latin typeface="Helvetica" pitchFamily="2" charset="0"/>
              </a:rPr>
              <a:t>There is no available housing equal to the single rooms the parties are in. There is a double room in an older building. Or a more expensive single in a newer all suite building.</a:t>
            </a:r>
          </a:p>
        </p:txBody>
      </p:sp>
    </p:spTree>
    <p:extLst>
      <p:ext uri="{BB962C8B-B14F-4D97-AF65-F5344CB8AC3E}">
        <p14:creationId xmlns:p14="http://schemas.microsoft.com/office/powerpoint/2010/main" val="34102566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DF547-E45F-103D-9628-CAE669238C5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C1D90E7-26E9-6197-E3BF-09B6DB4A878B}"/>
              </a:ext>
            </a:extLst>
          </p:cNvPr>
          <p:cNvSpPr txBox="1">
            <a:spLocks noGrp="1"/>
          </p:cNvSpPr>
          <p:nvPr>
            <p:ph type="title" idx="4294967295"/>
          </p:nvPr>
        </p:nvSpPr>
        <p:spPr>
          <a:xfrm>
            <a:off x="740129" y="452143"/>
            <a:ext cx="10248900" cy="584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200" b="1" i="1">
                <a:solidFill>
                  <a:srgbClr val="033867"/>
                </a:solidFill>
                <a:latin typeface="Helvetica" pitchFamily="2" charset="0"/>
                <a:ea typeface="+mn-ea"/>
                <a:cs typeface="+mn-cs"/>
              </a:rPr>
              <a:t>10</a:t>
            </a:r>
            <a:r>
              <a:rPr kumimoji="0" lang="en-US" sz="3200" b="1" i="1" u="none" strike="noStrike" kern="1200" cap="none" spc="0" normalizeH="0" baseline="0" noProof="0">
                <a:ln>
                  <a:noFill/>
                </a:ln>
                <a:solidFill>
                  <a:srgbClr val="033867"/>
                </a:solidFill>
                <a:effectLst/>
                <a:uLnTx/>
                <a:uFillTx/>
                <a:latin typeface="Helvetica" pitchFamily="2" charset="0"/>
                <a:ea typeface="+mn-ea"/>
                <a:cs typeface="+mn-cs"/>
              </a:rPr>
              <a:t>. Jazzed Up </a:t>
            </a:r>
            <a:r>
              <a:rPr kumimoji="0" lang="en-US" sz="3200" b="1" i="0" u="none" strike="noStrike" kern="1200" cap="none" spc="0" normalizeH="0" baseline="0" noProof="0">
                <a:ln>
                  <a:noFill/>
                </a:ln>
                <a:solidFill>
                  <a:srgbClr val="033867"/>
                </a:solidFill>
                <a:effectLst/>
                <a:uLnTx/>
                <a:uFillTx/>
                <a:latin typeface="Helvetica" pitchFamily="2" charset="0"/>
                <a:ea typeface="+mn-ea"/>
                <a:cs typeface="+mn-cs"/>
              </a:rPr>
              <a:t>Case Study: </a:t>
            </a:r>
            <a:r>
              <a:rPr lang="en-US" sz="3200" b="1">
                <a:solidFill>
                  <a:srgbClr val="033867"/>
                </a:solidFill>
                <a:latin typeface="Helvetica" pitchFamily="2" charset="0"/>
                <a:ea typeface="+mn-ea"/>
                <a:cs typeface="+mn-cs"/>
              </a:rPr>
              <a:t>Housing Questions</a:t>
            </a:r>
            <a:endParaRPr kumimoji="0" lang="en-US" sz="3200" b="1" i="0" u="none" strike="noStrike" kern="1200" cap="none" spc="0" normalizeH="0" baseline="0" noProof="0">
              <a:ln>
                <a:noFill/>
              </a:ln>
              <a:solidFill>
                <a:srgbClr val="033867"/>
              </a:solidFill>
              <a:effectLst/>
              <a:uLnTx/>
              <a:uFillTx/>
              <a:latin typeface="Helvetica" pitchFamily="2" charset="0"/>
              <a:ea typeface="+mn-ea"/>
              <a:cs typeface="+mn-cs"/>
            </a:endParaRPr>
          </a:p>
        </p:txBody>
      </p:sp>
      <p:sp>
        <p:nvSpPr>
          <p:cNvPr id="7" name="Rectangle 6">
            <a:extLst>
              <a:ext uri="{FF2B5EF4-FFF2-40B4-BE49-F238E27FC236}">
                <a16:creationId xmlns:a16="http://schemas.microsoft.com/office/drawing/2014/main" id="{1DB5B51F-BA95-1F6A-ED8A-B2C684A209D6}"/>
              </a:ext>
            </a:extLst>
          </p:cNvPr>
          <p:cNvSpPr/>
          <p:nvPr/>
        </p:nvSpPr>
        <p:spPr>
          <a:xfrm>
            <a:off x="862678" y="1225689"/>
            <a:ext cx="10458914" cy="4524315"/>
          </a:xfrm>
          <a:prstGeom prst="rect">
            <a:avLst/>
          </a:prstGeom>
        </p:spPr>
        <p:txBody>
          <a:bodyPr wrap="square">
            <a:spAutoFit/>
          </a:bodyPr>
          <a:lstStyle/>
          <a:p>
            <a:pPr algn="just"/>
            <a:r>
              <a:rPr lang="en-US" sz="2400" b="1">
                <a:solidFill>
                  <a:srgbClr val="033867"/>
                </a:solidFill>
                <a:latin typeface="Helvetica" pitchFamily="2" charset="0"/>
              </a:rPr>
              <a:t>Considerations </a:t>
            </a:r>
          </a:p>
          <a:p>
            <a:pPr marL="342900" indent="-342900" algn="just">
              <a:buFont typeface="Arial" panose="020B0604020202020204" pitchFamily="34" charset="0"/>
              <a:buChar char="•"/>
            </a:pPr>
            <a:r>
              <a:rPr lang="en-US" sz="2400">
                <a:solidFill>
                  <a:srgbClr val="033867"/>
                </a:solidFill>
                <a:latin typeface="Helvetica" pitchFamily="2" charset="0"/>
              </a:rPr>
              <a:t>Remember, this is a supportive measure</a:t>
            </a:r>
          </a:p>
          <a:p>
            <a:pPr marL="342900" indent="-342900" algn="just">
              <a:buFont typeface="Arial" panose="020B0604020202020204" pitchFamily="34" charset="0"/>
              <a:buChar char="•"/>
            </a:pPr>
            <a:r>
              <a:rPr lang="en-US" sz="2400">
                <a:solidFill>
                  <a:srgbClr val="033867"/>
                </a:solidFill>
                <a:latin typeface="Helvetica" pitchFamily="2" charset="0"/>
              </a:rPr>
              <a:t>Avoid unreasonable burden</a:t>
            </a:r>
          </a:p>
          <a:p>
            <a:pPr marL="342900" indent="-342900" algn="just">
              <a:buFont typeface="Arial" panose="020B0604020202020204" pitchFamily="34" charset="0"/>
              <a:buChar char="•"/>
            </a:pPr>
            <a:r>
              <a:rPr lang="en-US" sz="2400">
                <a:solidFill>
                  <a:srgbClr val="033867"/>
                </a:solidFill>
                <a:latin typeface="Helvetica" pitchFamily="2" charset="0"/>
              </a:rPr>
              <a:t>Does a more detailed NCO address concerns?</a:t>
            </a:r>
          </a:p>
          <a:p>
            <a:pPr marL="342900" indent="-342900" algn="just">
              <a:buFont typeface="Arial" panose="020B0604020202020204" pitchFamily="34" charset="0"/>
              <a:buChar char="•"/>
            </a:pPr>
            <a:endParaRPr lang="en-US" sz="2400" b="1">
              <a:solidFill>
                <a:srgbClr val="033867"/>
              </a:solidFill>
              <a:latin typeface="Helvetica" pitchFamily="2" charset="0"/>
            </a:endParaRPr>
          </a:p>
          <a:p>
            <a:pPr algn="just"/>
            <a:r>
              <a:rPr lang="en-US" sz="2400" b="1">
                <a:solidFill>
                  <a:srgbClr val="033867"/>
                </a:solidFill>
                <a:latin typeface="Helvetica" pitchFamily="2" charset="0"/>
              </a:rPr>
              <a:t>Best Practices</a:t>
            </a:r>
          </a:p>
          <a:p>
            <a:pPr marL="342900" indent="-342900" algn="just">
              <a:buFont typeface="Arial" panose="020B0604020202020204" pitchFamily="34" charset="0"/>
              <a:buChar char="•"/>
            </a:pPr>
            <a:r>
              <a:rPr lang="en-US" sz="2400">
                <a:solidFill>
                  <a:srgbClr val="033867"/>
                </a:solidFill>
                <a:latin typeface="Helvetica" pitchFamily="2" charset="0"/>
              </a:rPr>
              <a:t>Work with Res Life to arrange for a housing change as a supportive measure, if needed.</a:t>
            </a:r>
          </a:p>
          <a:p>
            <a:pPr marL="342900" indent="-342900" algn="just">
              <a:buFont typeface="Arial" panose="020B0604020202020204" pitchFamily="34" charset="0"/>
              <a:buChar char="•"/>
            </a:pPr>
            <a:r>
              <a:rPr lang="en-US" sz="2400">
                <a:solidFill>
                  <a:srgbClr val="033867"/>
                </a:solidFill>
                <a:latin typeface="Helvetica" pitchFamily="2" charset="0"/>
              </a:rPr>
              <a:t>Voluntary move is preferable.</a:t>
            </a:r>
          </a:p>
          <a:p>
            <a:pPr marL="342900" indent="-342900" algn="just">
              <a:buFont typeface="Arial" panose="020B0604020202020204" pitchFamily="34" charset="0"/>
              <a:buChar char="•"/>
            </a:pPr>
            <a:r>
              <a:rPr lang="en-US" sz="2400">
                <a:solidFill>
                  <a:srgbClr val="033867"/>
                </a:solidFill>
                <a:latin typeface="Helvetica" pitchFamily="2" charset="0"/>
              </a:rPr>
              <a:t>Avoid placing additional costs or other burdens on the parties.</a:t>
            </a:r>
          </a:p>
          <a:p>
            <a:pPr algn="just"/>
            <a:endParaRPr lang="en-US" sz="2400">
              <a:solidFill>
                <a:srgbClr val="033867"/>
              </a:solidFill>
              <a:latin typeface="Helvetica" pitchFamily="2" charset="0"/>
            </a:endParaRPr>
          </a:p>
          <a:p>
            <a:pPr algn="just"/>
            <a:endParaRPr lang="en-US" sz="2400">
              <a:solidFill>
                <a:srgbClr val="033867"/>
              </a:solidFill>
              <a:latin typeface="Helvetica" pitchFamily="2" charset="0"/>
            </a:endParaRPr>
          </a:p>
        </p:txBody>
      </p:sp>
    </p:spTree>
    <p:extLst>
      <p:ext uri="{BB962C8B-B14F-4D97-AF65-F5344CB8AC3E}">
        <p14:creationId xmlns:p14="http://schemas.microsoft.com/office/powerpoint/2010/main" val="41516014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2" name="Add-in 1" title="Forms for PowerPoint">
                <a:extLst>
                  <a:ext uri="{FF2B5EF4-FFF2-40B4-BE49-F238E27FC236}">
                    <a16:creationId xmlns:a16="http://schemas.microsoft.com/office/drawing/2014/main" id="{491FD2CB-18E1-62FC-7527-B92670B53DBC}"/>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xmlns="">
          <p:pic>
            <p:nvPicPr>
              <p:cNvPr id="2" name="Add-in 1" title="Forms for PowerPoint">
                <a:extLst>
                  <a:ext uri="{FF2B5EF4-FFF2-40B4-BE49-F238E27FC236}">
                    <a16:creationId xmlns:a16="http://schemas.microsoft.com/office/drawing/2014/main" id="{491FD2CB-18E1-62FC-7527-B92670B53DBC}"/>
                  </a:ext>
                </a:extLst>
              </p:cNvPr>
              <p:cNvPicPr>
                <a:picLocks noGrp="1" noRot="1" noChangeAspect="1" noMove="1" noResize="1" noEditPoints="1" noAdjustHandles="1" noChangeArrowheads="1" noChangeShapeType="1"/>
              </p:cNvPicPr>
              <p:nvPr/>
            </p:nvPicPr>
            <p:blipFill>
              <a:blip r:embed="rId3"/>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37834424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B7E76-6A91-A7E4-6B07-51482957ACD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82A8616-5F5B-5D40-DB80-C6E46A6E04EC}"/>
              </a:ext>
            </a:extLst>
          </p:cNvPr>
          <p:cNvSpPr txBox="1">
            <a:spLocks noGrp="1"/>
          </p:cNvSpPr>
          <p:nvPr>
            <p:ph type="title" idx="4294967295"/>
          </p:nvPr>
        </p:nvSpPr>
        <p:spPr>
          <a:xfrm>
            <a:off x="806117" y="414436"/>
            <a:ext cx="10248900" cy="584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200" b="1" i="1">
                <a:solidFill>
                  <a:srgbClr val="033867"/>
                </a:solidFill>
                <a:latin typeface="Helvetica" pitchFamily="2" charset="0"/>
                <a:ea typeface="+mn-ea"/>
                <a:cs typeface="+mn-cs"/>
              </a:rPr>
              <a:t>11</a:t>
            </a:r>
            <a:r>
              <a:rPr kumimoji="0" lang="en-US" sz="3200" b="1" i="1" u="none" strike="noStrike" kern="1200" cap="none" spc="0" normalizeH="0" baseline="0" noProof="0">
                <a:ln>
                  <a:noFill/>
                </a:ln>
                <a:solidFill>
                  <a:srgbClr val="033867"/>
                </a:solidFill>
                <a:effectLst/>
                <a:uLnTx/>
                <a:uFillTx/>
                <a:latin typeface="Helvetica" pitchFamily="2" charset="0"/>
                <a:ea typeface="+mn-ea"/>
                <a:cs typeface="+mn-cs"/>
              </a:rPr>
              <a:t>. Jazzed Up </a:t>
            </a:r>
            <a:r>
              <a:rPr kumimoji="0" lang="en-US" sz="3200" b="1" i="0" u="none" strike="noStrike" kern="1200" cap="none" spc="0" normalizeH="0" baseline="0" noProof="0">
                <a:ln>
                  <a:noFill/>
                </a:ln>
                <a:solidFill>
                  <a:srgbClr val="033867"/>
                </a:solidFill>
                <a:effectLst/>
                <a:uLnTx/>
                <a:uFillTx/>
                <a:latin typeface="Helvetica" pitchFamily="2" charset="0"/>
                <a:ea typeface="+mn-ea"/>
                <a:cs typeface="+mn-cs"/>
              </a:rPr>
              <a:t>Case Study: </a:t>
            </a:r>
            <a:r>
              <a:rPr lang="en-US" sz="3200" b="1">
                <a:solidFill>
                  <a:srgbClr val="033867"/>
                </a:solidFill>
                <a:latin typeface="Helvetica" pitchFamily="2" charset="0"/>
                <a:ea typeface="+mn-ea"/>
                <a:cs typeface="+mn-cs"/>
              </a:rPr>
              <a:t>Academics</a:t>
            </a:r>
            <a:endParaRPr kumimoji="0" lang="en-US" sz="3200" b="1" i="0" u="none" strike="noStrike" kern="1200" cap="none" spc="0" normalizeH="0" baseline="0" noProof="0">
              <a:ln>
                <a:noFill/>
              </a:ln>
              <a:solidFill>
                <a:srgbClr val="033867"/>
              </a:solidFill>
              <a:effectLst/>
              <a:uLnTx/>
              <a:uFillTx/>
              <a:latin typeface="Helvetica" pitchFamily="2" charset="0"/>
              <a:ea typeface="+mn-ea"/>
              <a:cs typeface="+mn-cs"/>
            </a:endParaRPr>
          </a:p>
        </p:txBody>
      </p:sp>
      <p:sp>
        <p:nvSpPr>
          <p:cNvPr id="7" name="Rectangle 6">
            <a:extLst>
              <a:ext uri="{FF2B5EF4-FFF2-40B4-BE49-F238E27FC236}">
                <a16:creationId xmlns:a16="http://schemas.microsoft.com/office/drawing/2014/main" id="{5048C080-F109-35A6-3497-E429900E964A}"/>
              </a:ext>
            </a:extLst>
          </p:cNvPr>
          <p:cNvSpPr/>
          <p:nvPr/>
        </p:nvSpPr>
        <p:spPr>
          <a:xfrm>
            <a:off x="806117" y="1154125"/>
            <a:ext cx="10430634" cy="4493538"/>
          </a:xfrm>
          <a:prstGeom prst="rect">
            <a:avLst/>
          </a:prstGeom>
        </p:spPr>
        <p:txBody>
          <a:bodyPr wrap="square">
            <a:spAutoFit/>
          </a:bodyPr>
          <a:lstStyle/>
          <a:p>
            <a:pPr algn="just"/>
            <a:r>
              <a:rPr lang="en-US" sz="2200" b="1">
                <a:solidFill>
                  <a:srgbClr val="033867"/>
                </a:solidFill>
                <a:latin typeface="Helvetica" pitchFamily="2" charset="0"/>
              </a:rPr>
              <a:t>Housing Decision </a:t>
            </a:r>
          </a:p>
          <a:p>
            <a:pPr marL="342900" indent="-342900" algn="just">
              <a:buFont typeface="Arial" panose="020B0604020202020204" pitchFamily="34" charset="0"/>
              <a:buChar char="•"/>
            </a:pPr>
            <a:r>
              <a:rPr lang="en-US" sz="2200">
                <a:solidFill>
                  <a:srgbClr val="033867"/>
                </a:solidFill>
                <a:latin typeface="Helvetica" pitchFamily="2" charset="0"/>
              </a:rPr>
              <a:t>After discussing the housing availability with Olivia she suggested that a friend of hers had an open single in their suite style apartment. Res Life agreed to permit that move at no extra cost for the remainder of the semester.</a:t>
            </a:r>
          </a:p>
          <a:p>
            <a:pPr marL="342900" indent="-342900" algn="just">
              <a:buFont typeface="Arial" panose="020B0604020202020204" pitchFamily="34" charset="0"/>
              <a:buChar char="•"/>
            </a:pPr>
            <a:endParaRPr lang="en-US" sz="2200" b="1">
              <a:solidFill>
                <a:srgbClr val="033867"/>
              </a:solidFill>
              <a:latin typeface="Helvetica" pitchFamily="2" charset="0"/>
            </a:endParaRPr>
          </a:p>
          <a:p>
            <a:pPr algn="just"/>
            <a:r>
              <a:rPr lang="en-US" sz="2200" b="1">
                <a:solidFill>
                  <a:srgbClr val="033867"/>
                </a:solidFill>
                <a:latin typeface="Helvetica" pitchFamily="2" charset="0"/>
              </a:rPr>
              <a:t>Colin Concerns</a:t>
            </a:r>
          </a:p>
          <a:p>
            <a:pPr marL="342900" indent="-342900" algn="just">
              <a:buFont typeface="Arial" panose="020B0604020202020204" pitchFamily="34" charset="0"/>
              <a:buChar char="•"/>
            </a:pPr>
            <a:r>
              <a:rPr lang="en-US" sz="2200">
                <a:solidFill>
                  <a:srgbClr val="033867"/>
                </a:solidFill>
                <a:latin typeface="Helvetica" pitchFamily="2" charset="0"/>
              </a:rPr>
              <a:t>Colin has continued to struggle both in and out of the classroom. He has missed two classes in a row for his course that only meets once per week. He expressed to you that he cannot handle being in the classroom for three hours straight without feeling overwhelmed. He has asked you how you can help.</a:t>
            </a:r>
          </a:p>
          <a:p>
            <a:pPr algn="just"/>
            <a:endParaRPr lang="en-US" sz="2200">
              <a:solidFill>
                <a:srgbClr val="033867"/>
              </a:solidFill>
              <a:latin typeface="Helvetica" pitchFamily="2" charset="0"/>
            </a:endParaRPr>
          </a:p>
          <a:p>
            <a:pPr algn="just"/>
            <a:r>
              <a:rPr lang="en-US" sz="2200">
                <a:solidFill>
                  <a:srgbClr val="033867"/>
                </a:solidFill>
                <a:latin typeface="Helvetica" pitchFamily="2" charset="0"/>
              </a:rPr>
              <a:t>Discussion in chat: How would you approach academic accommodation requests such as this?</a:t>
            </a:r>
          </a:p>
        </p:txBody>
      </p:sp>
    </p:spTree>
    <p:extLst>
      <p:ext uri="{BB962C8B-B14F-4D97-AF65-F5344CB8AC3E}">
        <p14:creationId xmlns:p14="http://schemas.microsoft.com/office/powerpoint/2010/main" val="2885577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41D3F-5ABF-FFF0-96EC-66165BDBA57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D8EE427-11C3-2268-9890-D5EEF73EF1C6}"/>
              </a:ext>
            </a:extLst>
          </p:cNvPr>
          <p:cNvSpPr txBox="1">
            <a:spLocks noGrp="1"/>
          </p:cNvSpPr>
          <p:nvPr>
            <p:ph type="title" idx="4294967295"/>
          </p:nvPr>
        </p:nvSpPr>
        <p:spPr>
          <a:xfrm>
            <a:off x="806117" y="452144"/>
            <a:ext cx="10248900" cy="584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200" b="1" i="1">
                <a:solidFill>
                  <a:srgbClr val="033867"/>
                </a:solidFill>
                <a:latin typeface="Helvetica" pitchFamily="2" charset="0"/>
                <a:ea typeface="+mn-ea"/>
                <a:cs typeface="+mn-cs"/>
              </a:rPr>
              <a:t>11</a:t>
            </a:r>
            <a:r>
              <a:rPr kumimoji="0" lang="en-US" sz="3200" b="1" i="1" u="none" strike="noStrike" kern="1200" cap="none" spc="0" normalizeH="0" baseline="0" noProof="0">
                <a:ln>
                  <a:noFill/>
                </a:ln>
                <a:solidFill>
                  <a:srgbClr val="033867"/>
                </a:solidFill>
                <a:effectLst/>
                <a:uLnTx/>
                <a:uFillTx/>
                <a:latin typeface="Helvetica" pitchFamily="2" charset="0"/>
                <a:ea typeface="+mn-ea"/>
                <a:cs typeface="+mn-cs"/>
              </a:rPr>
              <a:t>. Jazzed Up </a:t>
            </a:r>
            <a:r>
              <a:rPr kumimoji="0" lang="en-US" sz="3200" b="1" i="0" u="none" strike="noStrike" kern="1200" cap="none" spc="0" normalizeH="0" baseline="0" noProof="0">
                <a:ln>
                  <a:noFill/>
                </a:ln>
                <a:solidFill>
                  <a:srgbClr val="033867"/>
                </a:solidFill>
                <a:effectLst/>
                <a:uLnTx/>
                <a:uFillTx/>
                <a:latin typeface="Helvetica" pitchFamily="2" charset="0"/>
                <a:ea typeface="+mn-ea"/>
                <a:cs typeface="+mn-cs"/>
              </a:rPr>
              <a:t>Case Study: </a:t>
            </a:r>
            <a:r>
              <a:rPr lang="en-US" sz="3200" b="1">
                <a:solidFill>
                  <a:srgbClr val="033867"/>
                </a:solidFill>
                <a:latin typeface="Helvetica" pitchFamily="2" charset="0"/>
                <a:ea typeface="+mn-ea"/>
                <a:cs typeface="+mn-cs"/>
              </a:rPr>
              <a:t>Academics</a:t>
            </a:r>
            <a:endParaRPr kumimoji="0" lang="en-US" sz="3200" b="1" i="0" u="none" strike="noStrike" kern="1200" cap="none" spc="0" normalizeH="0" baseline="0" noProof="0">
              <a:ln>
                <a:noFill/>
              </a:ln>
              <a:solidFill>
                <a:srgbClr val="033867"/>
              </a:solidFill>
              <a:effectLst/>
              <a:uLnTx/>
              <a:uFillTx/>
              <a:latin typeface="Helvetica" pitchFamily="2" charset="0"/>
              <a:ea typeface="+mn-ea"/>
              <a:cs typeface="+mn-cs"/>
            </a:endParaRPr>
          </a:p>
        </p:txBody>
      </p:sp>
      <p:sp>
        <p:nvSpPr>
          <p:cNvPr id="7" name="Rectangle 6">
            <a:extLst>
              <a:ext uri="{FF2B5EF4-FFF2-40B4-BE49-F238E27FC236}">
                <a16:creationId xmlns:a16="http://schemas.microsoft.com/office/drawing/2014/main" id="{2B5EB6EE-7379-4F67-3980-80F11D6D3E67}"/>
              </a:ext>
            </a:extLst>
          </p:cNvPr>
          <p:cNvSpPr/>
          <p:nvPr/>
        </p:nvSpPr>
        <p:spPr>
          <a:xfrm>
            <a:off x="806117" y="1142878"/>
            <a:ext cx="10524902" cy="5262979"/>
          </a:xfrm>
          <a:prstGeom prst="rect">
            <a:avLst/>
          </a:prstGeom>
        </p:spPr>
        <p:txBody>
          <a:bodyPr wrap="square">
            <a:spAutoFit/>
          </a:bodyPr>
          <a:lstStyle/>
          <a:p>
            <a:pPr algn="just"/>
            <a:r>
              <a:rPr lang="en-US" sz="2400" b="1">
                <a:solidFill>
                  <a:srgbClr val="033867"/>
                </a:solidFill>
                <a:latin typeface="Helvetica" pitchFamily="2" charset="0"/>
              </a:rPr>
              <a:t>Effective Approach</a:t>
            </a:r>
          </a:p>
          <a:p>
            <a:pPr marL="342900" indent="-342900" algn="just">
              <a:buFont typeface="Arial" panose="020B0604020202020204" pitchFamily="34" charset="0"/>
              <a:buChar char="•"/>
            </a:pPr>
            <a:r>
              <a:rPr lang="en-US" sz="2400">
                <a:solidFill>
                  <a:srgbClr val="033867"/>
                </a:solidFill>
                <a:latin typeface="Helvetica" pitchFamily="2" charset="0"/>
              </a:rPr>
              <a:t>TIXC takes the lead</a:t>
            </a:r>
          </a:p>
          <a:p>
            <a:pPr marL="342900" indent="-342900" algn="just">
              <a:buFont typeface="Arial" panose="020B0604020202020204" pitchFamily="34" charset="0"/>
              <a:buChar char="•"/>
            </a:pPr>
            <a:r>
              <a:rPr lang="en-US" sz="2400">
                <a:solidFill>
                  <a:srgbClr val="033867"/>
                </a:solidFill>
                <a:latin typeface="Helvetica" pitchFamily="2" charset="0"/>
              </a:rPr>
              <a:t>Involve student throughout</a:t>
            </a:r>
          </a:p>
          <a:p>
            <a:pPr marL="342900" indent="-342900" algn="just">
              <a:buFont typeface="Arial" panose="020B0604020202020204" pitchFamily="34" charset="0"/>
              <a:buChar char="•"/>
            </a:pPr>
            <a:r>
              <a:rPr lang="en-US" sz="2400">
                <a:solidFill>
                  <a:srgbClr val="033867"/>
                </a:solidFill>
                <a:latin typeface="Helvetica" pitchFamily="2" charset="0"/>
              </a:rPr>
              <a:t>TIXC should not dictate accommodation but engage in dialogue- similar to interactive process for disability accommodation </a:t>
            </a:r>
          </a:p>
          <a:p>
            <a:pPr marL="342900" indent="-342900" algn="just">
              <a:buFont typeface="Arial" panose="020B0604020202020204" pitchFamily="34" charset="0"/>
              <a:buChar char="•"/>
            </a:pPr>
            <a:endParaRPr lang="en-US" sz="2400" b="1">
              <a:solidFill>
                <a:srgbClr val="033867"/>
              </a:solidFill>
              <a:latin typeface="Helvetica" pitchFamily="2" charset="0"/>
            </a:endParaRPr>
          </a:p>
          <a:p>
            <a:pPr algn="just"/>
            <a:r>
              <a:rPr lang="en-US" sz="2400" b="1">
                <a:solidFill>
                  <a:srgbClr val="033867"/>
                </a:solidFill>
                <a:latin typeface="Helvetica" pitchFamily="2" charset="0"/>
              </a:rPr>
              <a:t>Examples</a:t>
            </a:r>
          </a:p>
          <a:p>
            <a:pPr marL="342900" indent="-342900" algn="just">
              <a:buFont typeface="Arial" panose="020B0604020202020204" pitchFamily="34" charset="0"/>
              <a:buChar char="•"/>
            </a:pPr>
            <a:r>
              <a:rPr lang="en-US" sz="2400">
                <a:solidFill>
                  <a:srgbClr val="033867"/>
                </a:solidFill>
                <a:latin typeface="Helvetica" pitchFamily="2" charset="0"/>
              </a:rPr>
              <a:t>Deadline extensions: Extra time to complete assignments or projects.</a:t>
            </a:r>
          </a:p>
          <a:p>
            <a:pPr marL="342900" indent="-342900" algn="just">
              <a:buFont typeface="Arial" panose="020B0604020202020204" pitchFamily="34" charset="0"/>
              <a:buChar char="•"/>
            </a:pPr>
            <a:r>
              <a:rPr lang="en-US" sz="2400">
                <a:solidFill>
                  <a:srgbClr val="033867"/>
                </a:solidFill>
                <a:latin typeface="Helvetica" pitchFamily="2" charset="0"/>
              </a:rPr>
              <a:t>Flexible exam scheduling: Rescheduling tests or alternative testing arrangements.</a:t>
            </a:r>
          </a:p>
          <a:p>
            <a:pPr marL="342900" indent="-342900" algn="just">
              <a:buFont typeface="Arial" panose="020B0604020202020204" pitchFamily="34" charset="0"/>
              <a:buChar char="•"/>
            </a:pPr>
            <a:r>
              <a:rPr lang="en-US" sz="2400">
                <a:solidFill>
                  <a:srgbClr val="033867"/>
                </a:solidFill>
                <a:latin typeface="Helvetica" pitchFamily="2" charset="0"/>
              </a:rPr>
              <a:t>Excused absences: Medical or safety-related absences that do not hurt participation grades.</a:t>
            </a:r>
          </a:p>
          <a:p>
            <a:pPr marL="342900" indent="-342900" algn="just">
              <a:buFont typeface="Arial" panose="020B0604020202020204" pitchFamily="34" charset="0"/>
              <a:buChar char="•"/>
            </a:pPr>
            <a:r>
              <a:rPr lang="en-US" sz="2400">
                <a:solidFill>
                  <a:srgbClr val="033867"/>
                </a:solidFill>
                <a:latin typeface="Helvetica" pitchFamily="2" charset="0"/>
              </a:rPr>
              <a:t>Course adjustments: Dropping a class without academic penalty, changing sections, or taking an incomplete.</a:t>
            </a:r>
          </a:p>
        </p:txBody>
      </p:sp>
    </p:spTree>
    <p:extLst>
      <p:ext uri="{BB962C8B-B14F-4D97-AF65-F5344CB8AC3E}">
        <p14:creationId xmlns:p14="http://schemas.microsoft.com/office/powerpoint/2010/main" val="14731114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F92E9-F406-3423-BC3A-453D7F3CAD6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0A8F8C0-47BA-6C8A-B357-3EE393BA61FB}"/>
              </a:ext>
            </a:extLst>
          </p:cNvPr>
          <p:cNvSpPr txBox="1">
            <a:spLocks noGrp="1"/>
          </p:cNvSpPr>
          <p:nvPr>
            <p:ph type="title" idx="4294967295"/>
          </p:nvPr>
        </p:nvSpPr>
        <p:spPr>
          <a:xfrm>
            <a:off x="806117" y="489851"/>
            <a:ext cx="10248900" cy="584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200" b="1" i="1">
                <a:solidFill>
                  <a:srgbClr val="033867"/>
                </a:solidFill>
                <a:latin typeface="Helvetica" pitchFamily="2" charset="0"/>
                <a:ea typeface="+mn-ea"/>
                <a:cs typeface="+mn-cs"/>
              </a:rPr>
              <a:t>12</a:t>
            </a:r>
            <a:r>
              <a:rPr kumimoji="0" lang="en-US" sz="3200" b="1" i="1" u="none" strike="noStrike" kern="1200" cap="none" spc="0" normalizeH="0" baseline="0" noProof="0">
                <a:ln>
                  <a:noFill/>
                </a:ln>
                <a:solidFill>
                  <a:srgbClr val="033867"/>
                </a:solidFill>
                <a:effectLst/>
                <a:uLnTx/>
                <a:uFillTx/>
                <a:latin typeface="Helvetica" pitchFamily="2" charset="0"/>
                <a:ea typeface="+mn-ea"/>
                <a:cs typeface="+mn-cs"/>
              </a:rPr>
              <a:t>. Jazzed Up </a:t>
            </a:r>
            <a:r>
              <a:rPr kumimoji="0" lang="en-US" sz="3200" b="1" i="0" u="none" strike="noStrike" kern="1200" cap="none" spc="0" normalizeH="0" baseline="0" noProof="0">
                <a:ln>
                  <a:noFill/>
                </a:ln>
                <a:solidFill>
                  <a:srgbClr val="033867"/>
                </a:solidFill>
                <a:effectLst/>
                <a:uLnTx/>
                <a:uFillTx/>
                <a:latin typeface="Helvetica" pitchFamily="2" charset="0"/>
                <a:ea typeface="+mn-ea"/>
                <a:cs typeface="+mn-cs"/>
              </a:rPr>
              <a:t>Case Study: </a:t>
            </a:r>
            <a:r>
              <a:rPr lang="en-US" sz="3200" b="1">
                <a:solidFill>
                  <a:srgbClr val="033867"/>
                </a:solidFill>
                <a:latin typeface="Helvetica" pitchFamily="2" charset="0"/>
                <a:ea typeface="+mn-ea"/>
                <a:cs typeface="+mn-cs"/>
              </a:rPr>
              <a:t>NCO Issues</a:t>
            </a:r>
            <a:endParaRPr kumimoji="0" lang="en-US" sz="3200" b="1" i="0" u="none" strike="noStrike" kern="1200" cap="none" spc="0" normalizeH="0" baseline="0" noProof="0">
              <a:ln>
                <a:noFill/>
              </a:ln>
              <a:solidFill>
                <a:srgbClr val="033867"/>
              </a:solidFill>
              <a:effectLst/>
              <a:uLnTx/>
              <a:uFillTx/>
              <a:latin typeface="Helvetica" pitchFamily="2" charset="0"/>
              <a:ea typeface="+mn-ea"/>
              <a:cs typeface="+mn-cs"/>
            </a:endParaRPr>
          </a:p>
        </p:txBody>
      </p:sp>
      <p:sp>
        <p:nvSpPr>
          <p:cNvPr id="7" name="Rectangle 6">
            <a:extLst>
              <a:ext uri="{FF2B5EF4-FFF2-40B4-BE49-F238E27FC236}">
                <a16:creationId xmlns:a16="http://schemas.microsoft.com/office/drawing/2014/main" id="{C7194039-A02F-C9EE-662C-743D05D633E0}"/>
              </a:ext>
            </a:extLst>
          </p:cNvPr>
          <p:cNvSpPr/>
          <p:nvPr/>
        </p:nvSpPr>
        <p:spPr>
          <a:xfrm>
            <a:off x="795842" y="1267245"/>
            <a:ext cx="10600316" cy="4832092"/>
          </a:xfrm>
          <a:prstGeom prst="rect">
            <a:avLst/>
          </a:prstGeom>
        </p:spPr>
        <p:txBody>
          <a:bodyPr wrap="square">
            <a:spAutoFit/>
          </a:bodyPr>
          <a:lstStyle/>
          <a:p>
            <a:pPr algn="just"/>
            <a:r>
              <a:rPr lang="en-US" sz="2200" b="1">
                <a:solidFill>
                  <a:srgbClr val="033867"/>
                </a:solidFill>
                <a:latin typeface="Helvetica" pitchFamily="2" charset="0"/>
              </a:rPr>
              <a:t>Olivia Concerns</a:t>
            </a:r>
          </a:p>
          <a:p>
            <a:pPr marL="342900" indent="-342900" algn="just">
              <a:buFont typeface="Arial" panose="020B0604020202020204" pitchFamily="34" charset="0"/>
              <a:buChar char="•"/>
            </a:pPr>
            <a:r>
              <a:rPr lang="en-US" sz="2200">
                <a:solidFill>
                  <a:srgbClr val="033867"/>
                </a:solidFill>
                <a:latin typeface="Helvetica" pitchFamily="2" charset="0"/>
              </a:rPr>
              <a:t>Olivia requested a meeting to share that Colin has been posting inappropriate content on his Instagram. Last week he posted content saying that the woman he thought he loved betrayed him and has filed false reports against him. He accused her of lying and said Olivia is the one who has stalked and harassed him. Today he posted screen shots of the investigative report with portions of witness interviews that support his position. Olivia is furious and wants help. </a:t>
            </a:r>
          </a:p>
          <a:p>
            <a:pPr marL="342900" indent="-342900" algn="just">
              <a:buFont typeface="Arial" panose="020B0604020202020204" pitchFamily="34" charset="0"/>
              <a:buChar char="•"/>
            </a:pPr>
            <a:endParaRPr lang="en-US" sz="2200" b="1">
              <a:solidFill>
                <a:srgbClr val="033867"/>
              </a:solidFill>
              <a:latin typeface="Helvetica" pitchFamily="2" charset="0"/>
            </a:endParaRPr>
          </a:p>
          <a:p>
            <a:pPr algn="just"/>
            <a:r>
              <a:rPr lang="en-US" sz="2200" b="1">
                <a:solidFill>
                  <a:srgbClr val="033867"/>
                </a:solidFill>
                <a:latin typeface="Helvetica" pitchFamily="2" charset="0"/>
              </a:rPr>
              <a:t>Colin Concerns</a:t>
            </a:r>
          </a:p>
          <a:p>
            <a:pPr marL="342900" indent="-342900" algn="just">
              <a:buFont typeface="Arial" panose="020B0604020202020204" pitchFamily="34" charset="0"/>
              <a:buChar char="•"/>
            </a:pPr>
            <a:r>
              <a:rPr lang="en-US" sz="2200">
                <a:solidFill>
                  <a:srgbClr val="033867"/>
                </a:solidFill>
                <a:latin typeface="Helvetica" pitchFamily="2" charset="0"/>
              </a:rPr>
              <a:t>When you call Colin into your office, he does not deny what was alleged. But he said he’s entitled to tell his side and what Olivia did was worse. Her brother called Colin and threatened to come to campus to “teach him a lesson.”</a:t>
            </a:r>
          </a:p>
          <a:p>
            <a:pPr algn="just"/>
            <a:endParaRPr lang="en-US" sz="2200">
              <a:solidFill>
                <a:srgbClr val="033867"/>
              </a:solidFill>
              <a:latin typeface="Helvetica" pitchFamily="2" charset="0"/>
            </a:endParaRPr>
          </a:p>
          <a:p>
            <a:pPr algn="just"/>
            <a:r>
              <a:rPr lang="en-US" sz="2200" b="1">
                <a:solidFill>
                  <a:srgbClr val="033867"/>
                </a:solidFill>
                <a:latin typeface="Helvetica" pitchFamily="2" charset="0"/>
              </a:rPr>
              <a:t>Discussion: Next steps?</a:t>
            </a:r>
          </a:p>
        </p:txBody>
      </p:sp>
    </p:spTree>
    <p:extLst>
      <p:ext uri="{BB962C8B-B14F-4D97-AF65-F5344CB8AC3E}">
        <p14:creationId xmlns:p14="http://schemas.microsoft.com/office/powerpoint/2010/main" val="27727094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4DC8C-96D0-5F86-C290-BE2DFCFF123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DED8DE3-0EAE-9BD4-CA5A-D3938B5E2CF8}"/>
              </a:ext>
            </a:extLst>
          </p:cNvPr>
          <p:cNvSpPr txBox="1">
            <a:spLocks noGrp="1"/>
          </p:cNvSpPr>
          <p:nvPr>
            <p:ph type="title" idx="4294967295"/>
          </p:nvPr>
        </p:nvSpPr>
        <p:spPr>
          <a:xfrm>
            <a:off x="806117" y="442717"/>
            <a:ext cx="10248900" cy="584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200" b="1" i="1">
                <a:solidFill>
                  <a:srgbClr val="033867"/>
                </a:solidFill>
                <a:latin typeface="Helvetica" pitchFamily="2" charset="0"/>
                <a:ea typeface="+mn-ea"/>
                <a:cs typeface="+mn-cs"/>
              </a:rPr>
              <a:t>12</a:t>
            </a:r>
            <a:r>
              <a:rPr kumimoji="0" lang="en-US" sz="3200" b="1" i="1" u="none" strike="noStrike" kern="1200" cap="none" spc="0" normalizeH="0" baseline="0" noProof="0">
                <a:ln>
                  <a:noFill/>
                </a:ln>
                <a:solidFill>
                  <a:srgbClr val="033867"/>
                </a:solidFill>
                <a:effectLst/>
                <a:uLnTx/>
                <a:uFillTx/>
                <a:latin typeface="Helvetica" pitchFamily="2" charset="0"/>
                <a:ea typeface="+mn-ea"/>
                <a:cs typeface="+mn-cs"/>
              </a:rPr>
              <a:t>. Jazzed Up </a:t>
            </a:r>
            <a:r>
              <a:rPr kumimoji="0" lang="en-US" sz="3200" b="1" i="0" u="none" strike="noStrike" kern="1200" cap="none" spc="0" normalizeH="0" baseline="0" noProof="0">
                <a:ln>
                  <a:noFill/>
                </a:ln>
                <a:solidFill>
                  <a:srgbClr val="033867"/>
                </a:solidFill>
                <a:effectLst/>
                <a:uLnTx/>
                <a:uFillTx/>
                <a:latin typeface="Helvetica" pitchFamily="2" charset="0"/>
                <a:ea typeface="+mn-ea"/>
                <a:cs typeface="+mn-cs"/>
              </a:rPr>
              <a:t>Case Study: </a:t>
            </a:r>
            <a:r>
              <a:rPr lang="en-US" sz="3200" b="1">
                <a:solidFill>
                  <a:srgbClr val="033867"/>
                </a:solidFill>
                <a:latin typeface="Helvetica" pitchFamily="2" charset="0"/>
                <a:ea typeface="+mn-ea"/>
                <a:cs typeface="+mn-cs"/>
              </a:rPr>
              <a:t>NCO Issues</a:t>
            </a:r>
            <a:endParaRPr kumimoji="0" lang="en-US" sz="3200" b="1" i="0" u="none" strike="noStrike" kern="1200" cap="none" spc="0" normalizeH="0" baseline="0" noProof="0">
              <a:ln>
                <a:noFill/>
              </a:ln>
              <a:solidFill>
                <a:srgbClr val="033867"/>
              </a:solidFill>
              <a:effectLst/>
              <a:uLnTx/>
              <a:uFillTx/>
              <a:latin typeface="Helvetica" pitchFamily="2" charset="0"/>
              <a:ea typeface="+mn-ea"/>
              <a:cs typeface="+mn-cs"/>
            </a:endParaRPr>
          </a:p>
        </p:txBody>
      </p:sp>
      <p:sp>
        <p:nvSpPr>
          <p:cNvPr id="7" name="Rectangle 6">
            <a:extLst>
              <a:ext uri="{FF2B5EF4-FFF2-40B4-BE49-F238E27FC236}">
                <a16:creationId xmlns:a16="http://schemas.microsoft.com/office/drawing/2014/main" id="{88CBCE30-858B-C28D-EC8A-D3D87786F44E}"/>
              </a:ext>
            </a:extLst>
          </p:cNvPr>
          <p:cNvSpPr/>
          <p:nvPr/>
        </p:nvSpPr>
        <p:spPr>
          <a:xfrm>
            <a:off x="828836" y="1152304"/>
            <a:ext cx="10534328" cy="5262979"/>
          </a:xfrm>
          <a:prstGeom prst="rect">
            <a:avLst/>
          </a:prstGeom>
        </p:spPr>
        <p:txBody>
          <a:bodyPr wrap="square">
            <a:spAutoFit/>
          </a:bodyPr>
          <a:lstStyle/>
          <a:p>
            <a:pPr algn="just"/>
            <a:r>
              <a:rPr lang="en-US" sz="2400" b="1">
                <a:solidFill>
                  <a:srgbClr val="033867"/>
                </a:solidFill>
                <a:latin typeface="Helvetica" pitchFamily="2" charset="0"/>
              </a:rPr>
              <a:t>Restricting Posting Online?</a:t>
            </a:r>
          </a:p>
          <a:p>
            <a:pPr marL="342900" indent="-342900" algn="just">
              <a:buFont typeface="Arial" panose="020B0604020202020204" pitchFamily="34" charset="0"/>
              <a:buChar char="•"/>
            </a:pPr>
            <a:r>
              <a:rPr lang="en-US" sz="2400">
                <a:solidFill>
                  <a:srgbClr val="033867"/>
                </a:solidFill>
                <a:latin typeface="Helvetica" pitchFamily="2" charset="0"/>
              </a:rPr>
              <a:t>Sec 106.45 (b) (5) Investigation of a formal complaint. When investigating a formal complaint and throughout the grievance process, a recipient must— ​</a:t>
            </a:r>
          </a:p>
          <a:p>
            <a:pPr algn="just"/>
            <a:r>
              <a:rPr lang="en-US" sz="2400">
                <a:solidFill>
                  <a:srgbClr val="033867"/>
                </a:solidFill>
                <a:latin typeface="Helvetica" pitchFamily="2" charset="0"/>
              </a:rPr>
              <a:t>	(iii) Not restrict the ability of either party to discuss the allegations under 	investigation or to gather and present relevant evidence;​</a:t>
            </a:r>
            <a:endParaRPr lang="en-US" sz="2400" b="1">
              <a:solidFill>
                <a:srgbClr val="033867"/>
              </a:solidFill>
              <a:latin typeface="Helvetica" pitchFamily="2" charset="0"/>
            </a:endParaRPr>
          </a:p>
          <a:p>
            <a:pPr algn="just"/>
            <a:r>
              <a:rPr lang="en-US" sz="2400" b="1">
                <a:solidFill>
                  <a:srgbClr val="033867"/>
                </a:solidFill>
                <a:latin typeface="Helvetica" pitchFamily="2" charset="0"/>
              </a:rPr>
              <a:t>Discussion in Preamble:</a:t>
            </a:r>
          </a:p>
          <a:p>
            <a:pPr marL="342900" indent="-342900" algn="just">
              <a:buFont typeface="Arial" panose="020B0604020202020204" pitchFamily="34" charset="0"/>
              <a:buChar char="•"/>
            </a:pPr>
            <a:r>
              <a:rPr lang="en-US" sz="2400">
                <a:solidFill>
                  <a:srgbClr val="033867"/>
                </a:solidFill>
                <a:latin typeface="Helvetica" pitchFamily="2" charset="0"/>
              </a:rPr>
              <a:t>DOE emphasizes the need to discuss the case with a parent, friend, or other source of emotional support, or with an advocacy organization. ​</a:t>
            </a:r>
          </a:p>
          <a:p>
            <a:pPr marL="342900" indent="-342900" algn="just">
              <a:buFont typeface="Arial" panose="020B0604020202020204" pitchFamily="34" charset="0"/>
              <a:buChar char="•"/>
            </a:pPr>
            <a:r>
              <a:rPr lang="en-US" sz="2400">
                <a:solidFill>
                  <a:srgbClr val="033867"/>
                </a:solidFill>
                <a:latin typeface="Helvetica" pitchFamily="2" charset="0"/>
              </a:rPr>
              <a:t>Parties may feel isolated and alone in difficult process​</a:t>
            </a:r>
          </a:p>
          <a:p>
            <a:pPr marL="342900" indent="-342900" algn="just">
              <a:buFont typeface="Arial" panose="020B0604020202020204" pitchFamily="34" charset="0"/>
              <a:buChar char="•"/>
            </a:pPr>
            <a:r>
              <a:rPr lang="en-US" sz="2400">
                <a:solidFill>
                  <a:srgbClr val="033867"/>
                </a:solidFill>
                <a:latin typeface="Helvetica" pitchFamily="2" charset="0"/>
              </a:rPr>
              <a:t>Avoid “prior restraint”​</a:t>
            </a:r>
          </a:p>
          <a:p>
            <a:pPr marL="342900" indent="-342900" algn="just">
              <a:buFont typeface="Arial" panose="020B0604020202020204" pitchFamily="34" charset="0"/>
              <a:buChar char="•"/>
            </a:pPr>
            <a:r>
              <a:rPr lang="en-US" sz="2400">
                <a:solidFill>
                  <a:srgbClr val="033867"/>
                </a:solidFill>
                <a:latin typeface="Helvetica" pitchFamily="2" charset="0"/>
              </a:rPr>
              <a:t>Emphasized allowing parties to criticize the institutional response​</a:t>
            </a:r>
          </a:p>
          <a:p>
            <a:pPr marL="342900" indent="-342900" algn="just">
              <a:buFont typeface="Arial" panose="020B0604020202020204" pitchFamily="34" charset="0"/>
              <a:buChar char="•"/>
            </a:pPr>
            <a:r>
              <a:rPr lang="en-US" sz="2400">
                <a:solidFill>
                  <a:srgbClr val="033867"/>
                </a:solidFill>
                <a:latin typeface="Helvetica" pitchFamily="2" charset="0"/>
              </a:rPr>
              <a:t>Section only applies to the “allegations under investigation”​</a:t>
            </a:r>
          </a:p>
          <a:p>
            <a:pPr marL="342900" indent="-342900" algn="just">
              <a:buFont typeface="Arial" panose="020B0604020202020204" pitchFamily="34" charset="0"/>
              <a:buChar char="•"/>
            </a:pPr>
            <a:r>
              <a:rPr lang="en-US" sz="2400">
                <a:solidFill>
                  <a:srgbClr val="033867"/>
                </a:solidFill>
                <a:latin typeface="Helvetica" pitchFamily="2" charset="0"/>
              </a:rPr>
              <a:t>May still have liability for defamation or torts​</a:t>
            </a:r>
          </a:p>
        </p:txBody>
      </p:sp>
    </p:spTree>
    <p:extLst>
      <p:ext uri="{BB962C8B-B14F-4D97-AF65-F5344CB8AC3E}">
        <p14:creationId xmlns:p14="http://schemas.microsoft.com/office/powerpoint/2010/main" val="6265530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71452-E76D-D9DD-57C6-805E38FE782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B2346F4-86D4-F4C6-EA6D-F562E0854CDB}"/>
              </a:ext>
            </a:extLst>
          </p:cNvPr>
          <p:cNvSpPr txBox="1">
            <a:spLocks noGrp="1"/>
          </p:cNvSpPr>
          <p:nvPr>
            <p:ph type="title" idx="4294967295"/>
          </p:nvPr>
        </p:nvSpPr>
        <p:spPr>
          <a:xfrm>
            <a:off x="806117" y="405010"/>
            <a:ext cx="10248900" cy="584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200" b="1" i="1">
                <a:solidFill>
                  <a:srgbClr val="033867"/>
                </a:solidFill>
                <a:latin typeface="Helvetica" pitchFamily="2" charset="0"/>
                <a:ea typeface="+mn-ea"/>
                <a:cs typeface="+mn-cs"/>
              </a:rPr>
              <a:t>12</a:t>
            </a:r>
            <a:r>
              <a:rPr kumimoji="0" lang="en-US" sz="3200" b="1" i="1" u="none" strike="noStrike" kern="1200" cap="none" spc="0" normalizeH="0" baseline="0" noProof="0">
                <a:ln>
                  <a:noFill/>
                </a:ln>
                <a:solidFill>
                  <a:srgbClr val="033867"/>
                </a:solidFill>
                <a:effectLst/>
                <a:uLnTx/>
                <a:uFillTx/>
                <a:latin typeface="Helvetica" pitchFamily="2" charset="0"/>
                <a:ea typeface="+mn-ea"/>
                <a:cs typeface="+mn-cs"/>
              </a:rPr>
              <a:t>. Jazzed Up </a:t>
            </a:r>
            <a:r>
              <a:rPr kumimoji="0" lang="en-US" sz="3200" b="1" i="0" u="none" strike="noStrike" kern="1200" cap="none" spc="0" normalizeH="0" baseline="0" noProof="0">
                <a:ln>
                  <a:noFill/>
                </a:ln>
                <a:solidFill>
                  <a:srgbClr val="033867"/>
                </a:solidFill>
                <a:effectLst/>
                <a:uLnTx/>
                <a:uFillTx/>
                <a:latin typeface="Helvetica" pitchFamily="2" charset="0"/>
                <a:ea typeface="+mn-ea"/>
                <a:cs typeface="+mn-cs"/>
              </a:rPr>
              <a:t>Case Study: </a:t>
            </a:r>
            <a:r>
              <a:rPr lang="en-US" sz="3200" b="1">
                <a:solidFill>
                  <a:srgbClr val="033867"/>
                </a:solidFill>
                <a:latin typeface="Helvetica" pitchFamily="2" charset="0"/>
                <a:ea typeface="+mn-ea"/>
                <a:cs typeface="+mn-cs"/>
              </a:rPr>
              <a:t>NCO Issues</a:t>
            </a:r>
            <a:endParaRPr kumimoji="0" lang="en-US" sz="3200" b="1" i="0" u="none" strike="noStrike" kern="1200" cap="none" spc="0" normalizeH="0" baseline="0" noProof="0">
              <a:ln>
                <a:noFill/>
              </a:ln>
              <a:solidFill>
                <a:srgbClr val="033867"/>
              </a:solidFill>
              <a:effectLst/>
              <a:uLnTx/>
              <a:uFillTx/>
              <a:latin typeface="Helvetica" pitchFamily="2" charset="0"/>
              <a:ea typeface="+mn-ea"/>
              <a:cs typeface="+mn-cs"/>
            </a:endParaRPr>
          </a:p>
        </p:txBody>
      </p:sp>
      <p:sp>
        <p:nvSpPr>
          <p:cNvPr id="7" name="Rectangle 6">
            <a:extLst>
              <a:ext uri="{FF2B5EF4-FFF2-40B4-BE49-F238E27FC236}">
                <a16:creationId xmlns:a16="http://schemas.microsoft.com/office/drawing/2014/main" id="{4945F987-8391-1C1A-1AB0-8BD871DAF45F}"/>
              </a:ext>
            </a:extLst>
          </p:cNvPr>
          <p:cNvSpPr/>
          <p:nvPr/>
        </p:nvSpPr>
        <p:spPr>
          <a:xfrm>
            <a:off x="806117" y="1154124"/>
            <a:ext cx="10543755" cy="5262979"/>
          </a:xfrm>
          <a:prstGeom prst="rect">
            <a:avLst/>
          </a:prstGeom>
        </p:spPr>
        <p:txBody>
          <a:bodyPr wrap="square">
            <a:spAutoFit/>
          </a:bodyPr>
          <a:lstStyle/>
          <a:p>
            <a:pPr algn="just"/>
            <a:r>
              <a:rPr lang="en-US" sz="2400" b="1">
                <a:solidFill>
                  <a:srgbClr val="033867"/>
                </a:solidFill>
                <a:latin typeface="Helvetica" pitchFamily="2" charset="0"/>
              </a:rPr>
              <a:t>More on Non-Disclosure:</a:t>
            </a:r>
          </a:p>
          <a:p>
            <a:pPr marL="342900" indent="-342900" algn="just">
              <a:buFont typeface="Arial" panose="020B0604020202020204" pitchFamily="34" charset="0"/>
              <a:buChar char="•"/>
            </a:pPr>
            <a:r>
              <a:rPr lang="en-US" sz="2400">
                <a:solidFill>
                  <a:srgbClr val="033867"/>
                </a:solidFill>
                <a:latin typeface="Helvetica" pitchFamily="2" charset="0"/>
              </a:rPr>
              <a:t>May require parties to agree not to photograph or otherwise copy the evidence that the recipient provides for inspection and review. ​</a:t>
            </a:r>
          </a:p>
          <a:p>
            <a:pPr marL="342900" indent="-342900" algn="just">
              <a:buFont typeface="Arial" panose="020B0604020202020204" pitchFamily="34" charset="0"/>
              <a:buChar char="•"/>
            </a:pPr>
            <a:r>
              <a:rPr lang="en-US" sz="2400">
                <a:solidFill>
                  <a:srgbClr val="033867"/>
                </a:solidFill>
                <a:latin typeface="Helvetica" pitchFamily="2" charset="0"/>
              </a:rPr>
              <a:t>Agreement not to disseminate evidence for any purpose not related to the grievance process​</a:t>
            </a:r>
          </a:p>
          <a:p>
            <a:pPr marL="342900" indent="-342900" algn="just">
              <a:buFont typeface="Arial" panose="020B0604020202020204" pitchFamily="34" charset="0"/>
              <a:buChar char="•"/>
            </a:pPr>
            <a:r>
              <a:rPr lang="en-US" sz="2400">
                <a:solidFill>
                  <a:srgbClr val="033867"/>
                </a:solidFill>
                <a:latin typeface="Helvetica" pitchFamily="2" charset="0"/>
              </a:rPr>
              <a:t>DOE takes no position on non-disclosure agreements that comply with Final Rule​</a:t>
            </a:r>
          </a:p>
          <a:p>
            <a:pPr marL="342900" indent="-342900" algn="just">
              <a:buFont typeface="Arial" panose="020B0604020202020204" pitchFamily="34" charset="0"/>
              <a:buChar char="•"/>
            </a:pPr>
            <a:r>
              <a:rPr lang="en-US" sz="2400">
                <a:solidFill>
                  <a:srgbClr val="033867"/>
                </a:solidFill>
                <a:latin typeface="Helvetica" pitchFamily="2" charset="0"/>
              </a:rPr>
              <a:t>Verbally describing evidence to the parties is not enough.​</a:t>
            </a:r>
          </a:p>
          <a:p>
            <a:pPr marL="342900" indent="-342900" algn="just">
              <a:buFont typeface="Arial" panose="020B0604020202020204" pitchFamily="34" charset="0"/>
              <a:buChar char="•"/>
            </a:pPr>
            <a:r>
              <a:rPr lang="en-US" sz="2400">
                <a:solidFill>
                  <a:srgbClr val="033867"/>
                </a:solidFill>
                <a:latin typeface="Helvetica" pitchFamily="2" charset="0"/>
              </a:rPr>
              <a:t>Acknowledges limiting inspection and review of evidence to in person times may be overly restrictive​- Not required to provide hard copies, but may​</a:t>
            </a:r>
          </a:p>
          <a:p>
            <a:pPr marL="342900" indent="-342900" algn="just">
              <a:buFont typeface="Arial" panose="020B0604020202020204" pitchFamily="34" charset="0"/>
              <a:buChar char="•"/>
            </a:pPr>
            <a:r>
              <a:rPr lang="en-US" sz="2400">
                <a:solidFill>
                  <a:srgbClr val="033867"/>
                </a:solidFill>
                <a:latin typeface="Helvetica" pitchFamily="2" charset="0"/>
              </a:rPr>
              <a:t>Supervising the party/advisor inspection prevents them from freely discussing evidence.​</a:t>
            </a:r>
          </a:p>
          <a:p>
            <a:pPr marL="342900" indent="-342900" algn="just">
              <a:buFont typeface="Arial" panose="020B0604020202020204" pitchFamily="34" charset="0"/>
              <a:buChar char="•"/>
            </a:pPr>
            <a:r>
              <a:rPr lang="en-US" sz="2400">
                <a:solidFill>
                  <a:srgbClr val="033867"/>
                </a:solidFill>
                <a:latin typeface="Helvetica" pitchFamily="2" charset="0"/>
              </a:rPr>
              <a:t>Preamble suggests option of using a file sharing platform </a:t>
            </a:r>
          </a:p>
        </p:txBody>
      </p:sp>
    </p:spTree>
    <p:extLst>
      <p:ext uri="{BB962C8B-B14F-4D97-AF65-F5344CB8AC3E}">
        <p14:creationId xmlns:p14="http://schemas.microsoft.com/office/powerpoint/2010/main" val="9466182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6FD346A-0BA3-2153-0C66-10BA8244F5E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0401A00-7009-D4AD-CA9C-5A89C24F49F1}"/>
              </a:ext>
            </a:extLst>
          </p:cNvPr>
          <p:cNvSpPr txBox="1">
            <a:spLocks noGrp="1"/>
          </p:cNvSpPr>
          <p:nvPr>
            <p:ph type="title" idx="4294967295"/>
          </p:nvPr>
        </p:nvSpPr>
        <p:spPr>
          <a:xfrm>
            <a:off x="1943100" y="423863"/>
            <a:ext cx="10248900" cy="584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i="1">
                <a:solidFill>
                  <a:srgbClr val="002060"/>
                </a:solidFill>
                <a:latin typeface="Helvetica" pitchFamily="2" charset="0"/>
                <a:ea typeface="+mn-ea"/>
                <a:cs typeface="+mn-cs"/>
              </a:rPr>
              <a:t>12</a:t>
            </a:r>
            <a:r>
              <a:rPr kumimoji="0" lang="en-US" sz="3200" b="1" i="1" u="none" strike="noStrike" kern="1200" cap="none" spc="0" normalizeH="0" baseline="0" noProof="0">
                <a:ln>
                  <a:noFill/>
                </a:ln>
                <a:solidFill>
                  <a:srgbClr val="002060"/>
                </a:solidFill>
                <a:effectLst/>
                <a:uLnTx/>
                <a:uFillTx/>
                <a:latin typeface="Helvetica" pitchFamily="2" charset="0"/>
                <a:ea typeface="+mn-ea"/>
                <a:cs typeface="+mn-cs"/>
              </a:rPr>
              <a:t>. Jazzed Up </a:t>
            </a:r>
            <a:r>
              <a:rPr kumimoji="0" lang="en-US" sz="3200" b="1" i="0" u="none" strike="noStrike" kern="1200" cap="none" spc="0" normalizeH="0" baseline="0" noProof="0">
                <a:ln>
                  <a:noFill/>
                </a:ln>
                <a:solidFill>
                  <a:srgbClr val="002060"/>
                </a:solidFill>
                <a:effectLst/>
                <a:uLnTx/>
                <a:uFillTx/>
                <a:latin typeface="Helvetica" pitchFamily="2" charset="0"/>
                <a:ea typeface="+mn-ea"/>
                <a:cs typeface="+mn-cs"/>
              </a:rPr>
              <a:t>Case Study: </a:t>
            </a:r>
            <a:r>
              <a:rPr lang="en-US" sz="3200" b="1">
                <a:solidFill>
                  <a:srgbClr val="002060"/>
                </a:solidFill>
                <a:latin typeface="Helvetica" pitchFamily="2" charset="0"/>
                <a:ea typeface="+mn-ea"/>
                <a:cs typeface="+mn-cs"/>
              </a:rPr>
              <a:t>NCO Issues</a:t>
            </a:r>
            <a:endParaRPr kumimoji="0" lang="en-US" sz="3200" b="1" i="0" u="none" strike="noStrike" kern="1200" cap="none" spc="0" normalizeH="0" baseline="0" noProof="0">
              <a:ln>
                <a:noFill/>
              </a:ln>
              <a:solidFill>
                <a:srgbClr val="002060"/>
              </a:solidFill>
              <a:effectLst/>
              <a:uLnTx/>
              <a:uFillTx/>
              <a:latin typeface="Helvetica" pitchFamily="2" charset="0"/>
              <a:ea typeface="+mn-ea"/>
              <a:cs typeface="+mn-cs"/>
            </a:endParaRPr>
          </a:p>
        </p:txBody>
      </p:sp>
      <p:sp>
        <p:nvSpPr>
          <p:cNvPr id="7" name="Rectangle 6">
            <a:extLst>
              <a:ext uri="{FF2B5EF4-FFF2-40B4-BE49-F238E27FC236}">
                <a16:creationId xmlns:a16="http://schemas.microsoft.com/office/drawing/2014/main" id="{A8B0D2CC-7FA6-1B18-7A97-AD535AD33239}"/>
              </a:ext>
            </a:extLst>
          </p:cNvPr>
          <p:cNvSpPr/>
          <p:nvPr/>
        </p:nvSpPr>
        <p:spPr>
          <a:xfrm>
            <a:off x="649706" y="1971526"/>
            <a:ext cx="11203914" cy="3785652"/>
          </a:xfrm>
          <a:prstGeom prst="rect">
            <a:avLst/>
          </a:prstGeom>
        </p:spPr>
        <p:txBody>
          <a:bodyPr wrap="square">
            <a:spAutoFit/>
          </a:bodyPr>
          <a:lstStyle/>
          <a:p>
            <a:pPr algn="just"/>
            <a:r>
              <a:rPr lang="en-US" sz="2400" b="1">
                <a:solidFill>
                  <a:srgbClr val="000000"/>
                </a:solidFill>
                <a:highlight>
                  <a:srgbClr val="FFFF00"/>
                </a:highlight>
                <a:latin typeface="Helvetica" pitchFamily="2" charset="0"/>
              </a:rPr>
              <a:t>Insert Poll Question: Multiple Choice: </a:t>
            </a:r>
            <a:r>
              <a:rPr lang="en-US" sz="2400">
                <a:solidFill>
                  <a:srgbClr val="000000"/>
                </a:solidFill>
                <a:highlight>
                  <a:srgbClr val="FFFF00"/>
                </a:highlight>
                <a:latin typeface="Helvetica" pitchFamily="2" charset="0"/>
              </a:rPr>
              <a:t>How does your campus handle the inspection &amp; review of evidence and the sharing of the investigation report?</a:t>
            </a:r>
          </a:p>
          <a:p>
            <a:pPr algn="just"/>
            <a:r>
              <a:rPr lang="en-US" sz="2400">
                <a:solidFill>
                  <a:srgbClr val="000000"/>
                </a:solidFill>
                <a:highlight>
                  <a:srgbClr val="FFFF00"/>
                </a:highlight>
                <a:latin typeface="Helvetica" pitchFamily="2" charset="0"/>
              </a:rPr>
              <a:t>A. Hard copy given to parties B. Hard copy available in office for review upon appointment C. Electronic file sharing that is “read only” D. We do not share these items until the hearing</a:t>
            </a:r>
          </a:p>
          <a:p>
            <a:pPr algn="just"/>
            <a:endParaRPr lang="en-US" sz="2400">
              <a:solidFill>
                <a:srgbClr val="000000"/>
              </a:solidFill>
              <a:highlight>
                <a:srgbClr val="FFFF00"/>
              </a:highlight>
              <a:latin typeface="Helvetica" pitchFamily="2" charset="0"/>
            </a:endParaRPr>
          </a:p>
          <a:p>
            <a:pPr algn="just"/>
            <a:endParaRPr lang="en-US" sz="2400">
              <a:solidFill>
                <a:srgbClr val="000000"/>
              </a:solidFill>
              <a:highlight>
                <a:srgbClr val="FFFF00"/>
              </a:highlight>
              <a:latin typeface="Helvetica" pitchFamily="2" charset="0"/>
            </a:endParaRPr>
          </a:p>
          <a:p>
            <a:pPr algn="just"/>
            <a:r>
              <a:rPr lang="en-US" sz="2400" b="1">
                <a:solidFill>
                  <a:srgbClr val="000000"/>
                </a:solidFill>
                <a:highlight>
                  <a:srgbClr val="FFFF00"/>
                </a:highlight>
                <a:latin typeface="Helvetica" pitchFamily="2" charset="0"/>
              </a:rPr>
              <a:t>Insert Poll Question: </a:t>
            </a:r>
            <a:r>
              <a:rPr lang="en-US" sz="2400">
                <a:solidFill>
                  <a:srgbClr val="000000"/>
                </a:solidFill>
                <a:highlight>
                  <a:srgbClr val="FFFF00"/>
                </a:highlight>
                <a:latin typeface="Helvetica" pitchFamily="2" charset="0"/>
              </a:rPr>
              <a:t>Does your institution require parties to sign an evidence non-disclosure agreement before they review evidence? A. Yes B. No C. It is requested but if they refuse, they still get to review evidence</a:t>
            </a:r>
          </a:p>
        </p:txBody>
      </p:sp>
    </p:spTree>
    <p:extLst>
      <p:ext uri="{BB962C8B-B14F-4D97-AF65-F5344CB8AC3E}">
        <p14:creationId xmlns:p14="http://schemas.microsoft.com/office/powerpoint/2010/main" val="31325339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2" name="Add-in 1" title="Forms for PowerPoint">
                <a:extLst>
                  <a:ext uri="{FF2B5EF4-FFF2-40B4-BE49-F238E27FC236}">
                    <a16:creationId xmlns:a16="http://schemas.microsoft.com/office/drawing/2014/main" id="{C5C6868C-A54C-CA01-9C1C-E7490FC13B04}"/>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xmlns="">
          <p:pic>
            <p:nvPicPr>
              <p:cNvPr id="2" name="Add-in 1" title="Forms for PowerPoint">
                <a:extLst>
                  <a:ext uri="{FF2B5EF4-FFF2-40B4-BE49-F238E27FC236}">
                    <a16:creationId xmlns:a16="http://schemas.microsoft.com/office/drawing/2014/main" id="{C5C6868C-A54C-CA01-9C1C-E7490FC13B04}"/>
                  </a:ext>
                </a:extLst>
              </p:cNvPr>
              <p:cNvPicPr>
                <a:picLocks noGrp="1" noRot="1" noChangeAspect="1" noMove="1" noResize="1" noEditPoints="1" noAdjustHandles="1" noChangeArrowheads="1" noChangeShapeType="1"/>
              </p:cNvPicPr>
              <p:nvPr/>
            </p:nvPicPr>
            <p:blipFill>
              <a:blip r:embed="rId3"/>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31875719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6786D-086F-4FA5-6CA2-57494C7454C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3EF23AD-BFC3-1BCD-C288-E86CA033B839}"/>
              </a:ext>
            </a:extLst>
          </p:cNvPr>
          <p:cNvSpPr txBox="1">
            <a:spLocks noGrp="1"/>
          </p:cNvSpPr>
          <p:nvPr>
            <p:ph type="title" idx="4294967295"/>
          </p:nvPr>
        </p:nvSpPr>
        <p:spPr>
          <a:xfrm>
            <a:off x="717616" y="433290"/>
            <a:ext cx="10248900" cy="584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200" b="1" i="1">
                <a:solidFill>
                  <a:srgbClr val="033867"/>
                </a:solidFill>
                <a:latin typeface="Helvetica" pitchFamily="2" charset="0"/>
                <a:ea typeface="+mn-ea"/>
                <a:cs typeface="+mn-cs"/>
              </a:rPr>
              <a:t>13</a:t>
            </a:r>
            <a:r>
              <a:rPr kumimoji="0" lang="en-US" sz="3200" b="1" i="1" u="none" strike="noStrike" kern="1200" cap="none" spc="0" normalizeH="0" baseline="0" noProof="0">
                <a:ln>
                  <a:noFill/>
                </a:ln>
                <a:solidFill>
                  <a:srgbClr val="033867"/>
                </a:solidFill>
                <a:effectLst/>
                <a:uLnTx/>
                <a:uFillTx/>
                <a:latin typeface="Helvetica" pitchFamily="2" charset="0"/>
                <a:ea typeface="+mn-ea"/>
                <a:cs typeface="+mn-cs"/>
              </a:rPr>
              <a:t>. Jazzed Up </a:t>
            </a:r>
            <a:r>
              <a:rPr kumimoji="0" lang="en-US" sz="3200" b="1" i="0" u="none" strike="noStrike" kern="1200" cap="none" spc="0" normalizeH="0" baseline="0" noProof="0">
                <a:ln>
                  <a:noFill/>
                </a:ln>
                <a:solidFill>
                  <a:srgbClr val="033867"/>
                </a:solidFill>
                <a:effectLst/>
                <a:uLnTx/>
                <a:uFillTx/>
                <a:latin typeface="Helvetica" pitchFamily="2" charset="0"/>
                <a:ea typeface="+mn-ea"/>
                <a:cs typeface="+mn-cs"/>
              </a:rPr>
              <a:t>Case Study: Student Orgs.</a:t>
            </a:r>
          </a:p>
        </p:txBody>
      </p:sp>
      <p:sp>
        <p:nvSpPr>
          <p:cNvPr id="7" name="Rectangle 6">
            <a:extLst>
              <a:ext uri="{FF2B5EF4-FFF2-40B4-BE49-F238E27FC236}">
                <a16:creationId xmlns:a16="http://schemas.microsoft.com/office/drawing/2014/main" id="{EB8E2F3F-96EF-C8D6-2A55-A8F8DD969B2C}"/>
              </a:ext>
            </a:extLst>
          </p:cNvPr>
          <p:cNvSpPr/>
          <p:nvPr/>
        </p:nvSpPr>
        <p:spPr>
          <a:xfrm>
            <a:off x="787262" y="1017491"/>
            <a:ext cx="10468342" cy="5260762"/>
          </a:xfrm>
          <a:prstGeom prst="rect">
            <a:avLst/>
          </a:prstGeom>
        </p:spPr>
        <p:txBody>
          <a:bodyPr wrap="square">
            <a:spAutoFit/>
          </a:bodyPr>
          <a:lstStyle/>
          <a:p>
            <a:pPr algn="just"/>
            <a:r>
              <a:rPr lang="en-US" sz="2400" b="1">
                <a:solidFill>
                  <a:srgbClr val="033867"/>
                </a:solidFill>
                <a:latin typeface="Helvetica" pitchFamily="2" charset="0"/>
              </a:rPr>
              <a:t>Update</a:t>
            </a:r>
          </a:p>
          <a:p>
            <a:pPr marL="342900" indent="-342900" algn="just">
              <a:buFont typeface="Arial" panose="020B0604020202020204" pitchFamily="34" charset="0"/>
              <a:buChar char="•"/>
            </a:pPr>
            <a:r>
              <a:rPr lang="en-US" sz="2400">
                <a:solidFill>
                  <a:srgbClr val="033867"/>
                </a:solidFill>
                <a:latin typeface="Helvetica" pitchFamily="2" charset="0"/>
              </a:rPr>
              <a:t>Both parties were charged with minor Student Code violations for their respective violation of the NCO and evidence sharing agreement. Two weeks passed and they have had no interactions or conflict.</a:t>
            </a:r>
            <a:endParaRPr lang="en-US" sz="2400" b="1">
              <a:solidFill>
                <a:srgbClr val="033867"/>
              </a:solidFill>
              <a:latin typeface="Helvetica" pitchFamily="2" charset="0"/>
            </a:endParaRPr>
          </a:p>
          <a:p>
            <a:pPr algn="just"/>
            <a:r>
              <a:rPr lang="en-US" sz="2400" b="1">
                <a:solidFill>
                  <a:srgbClr val="033867"/>
                </a:solidFill>
                <a:latin typeface="Helvetica" pitchFamily="2" charset="0"/>
              </a:rPr>
              <a:t>Colin’s New Concern:</a:t>
            </a:r>
          </a:p>
          <a:p>
            <a:pPr marL="342900" indent="-342900" algn="just">
              <a:buFont typeface="Arial" panose="020B0604020202020204" pitchFamily="34" charset="0"/>
              <a:buChar char="•"/>
            </a:pPr>
            <a:r>
              <a:rPr lang="en-US" sz="2400">
                <a:solidFill>
                  <a:srgbClr val="033867"/>
                </a:solidFill>
                <a:latin typeface="Helvetica" pitchFamily="2" charset="0"/>
              </a:rPr>
              <a:t>Colin reports that the Residential Leadership Association has received multiple reports from resident students who object to Colin being the RLA Vice President, a position he has held all year. They have petitioned for RLA to impeach and remove him. Olivia signed the petition as well. The leadership believes that his pending case is disruptive to the organization and his presence makes it difficult for Olivia and others to attend. Since Colin has pulled back from </a:t>
            </a:r>
            <a:r>
              <a:rPr lang="en-US" sz="2400" i="1">
                <a:solidFill>
                  <a:srgbClr val="033867"/>
                </a:solidFill>
                <a:latin typeface="Helvetica" pitchFamily="2" charset="0"/>
              </a:rPr>
              <a:t>Jazzed Up, </a:t>
            </a:r>
            <a:r>
              <a:rPr lang="en-US" sz="2400">
                <a:solidFill>
                  <a:srgbClr val="033867"/>
                </a:solidFill>
                <a:latin typeface="Helvetica" pitchFamily="2" charset="0"/>
              </a:rPr>
              <a:t>RLA feels like all he has left</a:t>
            </a:r>
          </a:p>
          <a:p>
            <a:pPr algn="just"/>
            <a:r>
              <a:rPr lang="en-US" sz="2400" b="1" i="1">
                <a:solidFill>
                  <a:srgbClr val="033867"/>
                </a:solidFill>
                <a:latin typeface="Helvetica" pitchFamily="2" charset="0"/>
              </a:rPr>
              <a:t>Discussion: Have you dealt with student orgs having their own conduct process?</a:t>
            </a:r>
          </a:p>
        </p:txBody>
      </p:sp>
    </p:spTree>
    <p:extLst>
      <p:ext uri="{BB962C8B-B14F-4D97-AF65-F5344CB8AC3E}">
        <p14:creationId xmlns:p14="http://schemas.microsoft.com/office/powerpoint/2010/main" val="39801913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8310C-2AEE-A6FB-74EF-3B626BF7472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73BB32F-58CD-0ACD-551B-0D6D29AE6844}"/>
              </a:ext>
            </a:extLst>
          </p:cNvPr>
          <p:cNvSpPr txBox="1">
            <a:spLocks noGrp="1"/>
          </p:cNvSpPr>
          <p:nvPr>
            <p:ph type="title" idx="4294967295"/>
          </p:nvPr>
        </p:nvSpPr>
        <p:spPr>
          <a:xfrm>
            <a:off x="806116" y="442717"/>
            <a:ext cx="10248900" cy="584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200" b="1" i="1">
                <a:solidFill>
                  <a:srgbClr val="033867"/>
                </a:solidFill>
                <a:latin typeface="Helvetica" pitchFamily="2" charset="0"/>
                <a:ea typeface="+mn-ea"/>
                <a:cs typeface="+mn-cs"/>
              </a:rPr>
              <a:t>13</a:t>
            </a:r>
            <a:r>
              <a:rPr kumimoji="0" lang="en-US" sz="3200" b="1" i="1" u="none" strike="noStrike" kern="1200" cap="none" spc="0" normalizeH="0" baseline="0" noProof="0">
                <a:ln>
                  <a:noFill/>
                </a:ln>
                <a:solidFill>
                  <a:srgbClr val="033867"/>
                </a:solidFill>
                <a:effectLst/>
                <a:uLnTx/>
                <a:uFillTx/>
                <a:latin typeface="Helvetica" pitchFamily="2" charset="0"/>
                <a:ea typeface="+mn-ea"/>
                <a:cs typeface="+mn-cs"/>
              </a:rPr>
              <a:t>. Jazzed Up </a:t>
            </a:r>
            <a:r>
              <a:rPr kumimoji="0" lang="en-US" sz="3200" b="1" i="0" u="none" strike="noStrike" kern="1200" cap="none" spc="0" normalizeH="0" baseline="0" noProof="0">
                <a:ln>
                  <a:noFill/>
                </a:ln>
                <a:solidFill>
                  <a:srgbClr val="033867"/>
                </a:solidFill>
                <a:effectLst/>
                <a:uLnTx/>
                <a:uFillTx/>
                <a:latin typeface="Helvetica" pitchFamily="2" charset="0"/>
                <a:ea typeface="+mn-ea"/>
                <a:cs typeface="+mn-cs"/>
              </a:rPr>
              <a:t>Case Study: Student Orgs.</a:t>
            </a:r>
          </a:p>
        </p:txBody>
      </p:sp>
      <p:sp>
        <p:nvSpPr>
          <p:cNvPr id="7" name="Rectangle 6">
            <a:extLst>
              <a:ext uri="{FF2B5EF4-FFF2-40B4-BE49-F238E27FC236}">
                <a16:creationId xmlns:a16="http://schemas.microsoft.com/office/drawing/2014/main" id="{DF99E2A4-EAC8-412E-6058-DEA79F33765B}"/>
              </a:ext>
            </a:extLst>
          </p:cNvPr>
          <p:cNvSpPr/>
          <p:nvPr/>
        </p:nvSpPr>
        <p:spPr>
          <a:xfrm>
            <a:off x="806116" y="1445653"/>
            <a:ext cx="10619171" cy="4893647"/>
          </a:xfrm>
          <a:prstGeom prst="rect">
            <a:avLst/>
          </a:prstGeom>
        </p:spPr>
        <p:txBody>
          <a:bodyPr wrap="square">
            <a:spAutoFit/>
          </a:bodyPr>
          <a:lstStyle/>
          <a:p>
            <a:r>
              <a:rPr lang="en-US" sz="2400" b="1">
                <a:solidFill>
                  <a:srgbClr val="033867"/>
                </a:solidFill>
                <a:latin typeface="Helvetica" pitchFamily="2" charset="0"/>
              </a:rPr>
              <a:t>Considerations and Questions:</a:t>
            </a:r>
          </a:p>
          <a:p>
            <a:pPr marL="342900" indent="-342900">
              <a:buFont typeface="Arial" panose="020B0604020202020204" pitchFamily="34" charset="0"/>
              <a:buChar char="•"/>
            </a:pPr>
            <a:r>
              <a:rPr lang="en-US" sz="2400" i="1">
                <a:solidFill>
                  <a:srgbClr val="033867"/>
                </a:solidFill>
                <a:latin typeface="Helvetica" pitchFamily="2" charset="0"/>
              </a:rPr>
              <a:t>Is the student org. directing student concerns away from the TIX office to their own internal processes?</a:t>
            </a:r>
          </a:p>
          <a:p>
            <a:pPr marL="342900" indent="-342900">
              <a:buFont typeface="Arial" panose="020B0604020202020204" pitchFamily="34" charset="0"/>
              <a:buChar char="•"/>
            </a:pPr>
            <a:r>
              <a:rPr lang="en-US" sz="2400" i="1">
                <a:solidFill>
                  <a:srgbClr val="033867"/>
                </a:solidFill>
                <a:latin typeface="Helvetica" pitchFamily="2" charset="0"/>
              </a:rPr>
              <a:t>How are they processing these sensitive private concerns?</a:t>
            </a:r>
          </a:p>
          <a:p>
            <a:pPr marL="342900" indent="-342900">
              <a:buFont typeface="Arial" panose="020B0604020202020204" pitchFamily="34" charset="0"/>
              <a:buChar char="•"/>
            </a:pPr>
            <a:r>
              <a:rPr lang="en-US" sz="2400" i="1">
                <a:solidFill>
                  <a:srgbClr val="033867"/>
                </a:solidFill>
                <a:latin typeface="Helvetica" pitchFamily="2" charset="0"/>
              </a:rPr>
              <a:t>Is there any connection to the organization?</a:t>
            </a:r>
          </a:p>
          <a:p>
            <a:pPr marL="342900" indent="-342900">
              <a:buFont typeface="Arial" panose="020B0604020202020204" pitchFamily="34" charset="0"/>
              <a:buChar char="•"/>
            </a:pPr>
            <a:r>
              <a:rPr lang="en-US" sz="2400" i="1">
                <a:solidFill>
                  <a:srgbClr val="033867"/>
                </a:solidFill>
                <a:latin typeface="Helvetica" pitchFamily="2" charset="0"/>
              </a:rPr>
              <a:t>Are these complaints leading to wider conflict?</a:t>
            </a:r>
          </a:p>
          <a:p>
            <a:pPr marL="342900" indent="-342900">
              <a:buFont typeface="Arial" panose="020B0604020202020204" pitchFamily="34" charset="0"/>
              <a:buChar char="•"/>
            </a:pPr>
            <a:r>
              <a:rPr lang="en-US" sz="2400" i="1">
                <a:solidFill>
                  <a:srgbClr val="033867"/>
                </a:solidFill>
                <a:latin typeface="Helvetica" pitchFamily="2" charset="0"/>
              </a:rPr>
              <a:t>How are these student leaders trained?</a:t>
            </a:r>
          </a:p>
          <a:p>
            <a:pPr marL="342900" indent="-342900">
              <a:buFont typeface="Arial" panose="020B0604020202020204" pitchFamily="34" charset="0"/>
              <a:buChar char="•"/>
            </a:pPr>
            <a:r>
              <a:rPr lang="en-US" sz="2400" i="1">
                <a:solidFill>
                  <a:srgbClr val="033867"/>
                </a:solidFill>
                <a:latin typeface="Helvetica" pitchFamily="2" charset="0"/>
              </a:rPr>
              <a:t>How involved is their advisor?</a:t>
            </a:r>
          </a:p>
          <a:p>
            <a:pPr marL="342900" indent="-342900">
              <a:buFont typeface="Arial" panose="020B0604020202020204" pitchFamily="34" charset="0"/>
              <a:buChar char="•"/>
            </a:pPr>
            <a:r>
              <a:rPr lang="en-US" sz="2400" i="1">
                <a:solidFill>
                  <a:srgbClr val="033867"/>
                </a:solidFill>
                <a:latin typeface="Helvetica" pitchFamily="2" charset="0"/>
              </a:rPr>
              <a:t>Upholding NCOs and also right of students to attend meetings.</a:t>
            </a:r>
          </a:p>
          <a:p>
            <a:pPr marL="342900" indent="-342900">
              <a:buFont typeface="Arial" panose="020B0604020202020204" pitchFamily="34" charset="0"/>
              <a:buChar char="•"/>
            </a:pPr>
            <a:r>
              <a:rPr lang="en-US" sz="2400" i="1">
                <a:solidFill>
                  <a:srgbClr val="033867"/>
                </a:solidFill>
                <a:latin typeface="Helvetica" pitchFamily="2" charset="0"/>
              </a:rPr>
              <a:t>Is the organization funded through student activity fees and open to all?</a:t>
            </a:r>
          </a:p>
          <a:p>
            <a:pPr marL="342900" indent="-342900">
              <a:buFont typeface="Arial" panose="020B0604020202020204" pitchFamily="34" charset="0"/>
              <a:buChar char="•"/>
            </a:pPr>
            <a:endParaRPr lang="en-US" sz="2400" i="1">
              <a:solidFill>
                <a:srgbClr val="033867"/>
              </a:solidFill>
              <a:latin typeface="Helvetica" pitchFamily="2" charset="0"/>
            </a:endParaRPr>
          </a:p>
          <a:p>
            <a:r>
              <a:rPr lang="en-US" sz="2400" b="1" i="1">
                <a:solidFill>
                  <a:srgbClr val="033867"/>
                </a:solidFill>
                <a:latin typeface="Helvetica" pitchFamily="2" charset="0"/>
              </a:rPr>
              <a:t>Any other questions or issues that surface?</a:t>
            </a:r>
          </a:p>
          <a:p>
            <a:endParaRPr lang="en-US" sz="2400" b="1" i="1">
              <a:solidFill>
                <a:srgbClr val="033867"/>
              </a:solidFill>
              <a:latin typeface="Helvetica" pitchFamily="2" charset="0"/>
            </a:endParaRPr>
          </a:p>
        </p:txBody>
      </p:sp>
    </p:spTree>
    <p:extLst>
      <p:ext uri="{BB962C8B-B14F-4D97-AF65-F5344CB8AC3E}">
        <p14:creationId xmlns:p14="http://schemas.microsoft.com/office/powerpoint/2010/main" val="34991118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89EDA-0235-4E54-C9BE-960CF310C90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15AFA42-9AB9-FF66-F2DA-704613CDEA73}"/>
              </a:ext>
            </a:extLst>
          </p:cNvPr>
          <p:cNvSpPr txBox="1">
            <a:spLocks noGrp="1"/>
          </p:cNvSpPr>
          <p:nvPr>
            <p:ph type="title" idx="4294967295"/>
          </p:nvPr>
        </p:nvSpPr>
        <p:spPr>
          <a:xfrm>
            <a:off x="736469" y="423863"/>
            <a:ext cx="10248900" cy="584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200" b="1" i="1">
                <a:solidFill>
                  <a:srgbClr val="033867"/>
                </a:solidFill>
                <a:latin typeface="Helvetica" pitchFamily="2" charset="0"/>
                <a:ea typeface="+mn-ea"/>
                <a:cs typeface="+mn-cs"/>
              </a:rPr>
              <a:t>14</a:t>
            </a:r>
            <a:r>
              <a:rPr kumimoji="0" lang="en-US" sz="3200" b="1" i="1" u="none" strike="noStrike" kern="1200" cap="none" spc="0" normalizeH="0" baseline="0" noProof="0">
                <a:ln>
                  <a:noFill/>
                </a:ln>
                <a:solidFill>
                  <a:srgbClr val="033867"/>
                </a:solidFill>
                <a:effectLst/>
                <a:uLnTx/>
                <a:uFillTx/>
                <a:latin typeface="Helvetica" pitchFamily="2" charset="0"/>
                <a:ea typeface="+mn-ea"/>
                <a:cs typeface="+mn-cs"/>
              </a:rPr>
              <a:t>. Jazzed Up </a:t>
            </a:r>
            <a:r>
              <a:rPr kumimoji="0" lang="en-US" sz="3200" b="1" i="0" u="none" strike="noStrike" kern="1200" cap="none" spc="0" normalizeH="0" baseline="0" noProof="0">
                <a:ln>
                  <a:noFill/>
                </a:ln>
                <a:solidFill>
                  <a:srgbClr val="033867"/>
                </a:solidFill>
                <a:effectLst/>
                <a:uLnTx/>
                <a:uFillTx/>
                <a:latin typeface="Helvetica" pitchFamily="2" charset="0"/>
                <a:ea typeface="+mn-ea"/>
                <a:cs typeface="+mn-cs"/>
              </a:rPr>
              <a:t>Case Study: Employment &amp; Facilities</a:t>
            </a:r>
          </a:p>
        </p:txBody>
      </p:sp>
      <p:sp>
        <p:nvSpPr>
          <p:cNvPr id="7" name="Rectangle 6">
            <a:extLst>
              <a:ext uri="{FF2B5EF4-FFF2-40B4-BE49-F238E27FC236}">
                <a16:creationId xmlns:a16="http://schemas.microsoft.com/office/drawing/2014/main" id="{8625D730-7688-AF6F-6DD7-6B3A0C1F22D2}"/>
              </a:ext>
            </a:extLst>
          </p:cNvPr>
          <p:cNvSpPr/>
          <p:nvPr/>
        </p:nvSpPr>
        <p:spPr>
          <a:xfrm>
            <a:off x="736469" y="1356855"/>
            <a:ext cx="10487195" cy="4493538"/>
          </a:xfrm>
          <a:prstGeom prst="rect">
            <a:avLst/>
          </a:prstGeom>
        </p:spPr>
        <p:txBody>
          <a:bodyPr wrap="square">
            <a:spAutoFit/>
          </a:bodyPr>
          <a:lstStyle/>
          <a:p>
            <a:pPr algn="just"/>
            <a:r>
              <a:rPr lang="en-US" sz="2200" b="1">
                <a:solidFill>
                  <a:srgbClr val="033867"/>
                </a:solidFill>
                <a:latin typeface="Helvetica" pitchFamily="2" charset="0"/>
              </a:rPr>
              <a:t>Update</a:t>
            </a:r>
          </a:p>
          <a:p>
            <a:pPr marL="342900" indent="-342900" algn="just">
              <a:buFont typeface="Arial" panose="020B0604020202020204" pitchFamily="34" charset="0"/>
              <a:buChar char="•"/>
            </a:pPr>
            <a:r>
              <a:rPr lang="en-US" sz="2200">
                <a:solidFill>
                  <a:srgbClr val="033867"/>
                </a:solidFill>
                <a:latin typeface="Helvetica" pitchFamily="2" charset="0"/>
              </a:rPr>
              <a:t>You and the advisor stepped in and the advisor is taking a more active role. Colin has been permitted to continue in his role and Olivia is permitted to attend meetings and to address the executive board on business related matters and to not address Colin. There have been no other issues at RLA.</a:t>
            </a:r>
            <a:endParaRPr lang="en-US" sz="2200" b="1">
              <a:solidFill>
                <a:srgbClr val="033867"/>
              </a:solidFill>
              <a:latin typeface="Helvetica" pitchFamily="2" charset="0"/>
            </a:endParaRPr>
          </a:p>
          <a:p>
            <a:pPr algn="just"/>
            <a:r>
              <a:rPr lang="en-US" sz="2200" b="1">
                <a:solidFill>
                  <a:srgbClr val="033867"/>
                </a:solidFill>
                <a:latin typeface="Helvetica" pitchFamily="2" charset="0"/>
              </a:rPr>
              <a:t>Olivia’s New Concern:</a:t>
            </a:r>
          </a:p>
          <a:p>
            <a:pPr marL="342900" indent="-342900" algn="just">
              <a:buFont typeface="Arial" panose="020B0604020202020204" pitchFamily="34" charset="0"/>
              <a:buChar char="•"/>
            </a:pPr>
            <a:r>
              <a:rPr lang="en-US" sz="2200">
                <a:solidFill>
                  <a:srgbClr val="033867"/>
                </a:solidFill>
                <a:latin typeface="Helvetica" pitchFamily="2" charset="0"/>
              </a:rPr>
              <a:t>Olivia works at the Hot Spot, which is the only dining facility on campus open late. She usually works at the fry station or the register. Last night Colin came in and appeared to be walking toward her station. Olivia hurried to the back kitchen to avoid him (and keep from violating the NCO). Olivia told you she depends on this money and can’t give up this job. </a:t>
            </a:r>
          </a:p>
          <a:p>
            <a:pPr marL="342900" indent="-342900" algn="just">
              <a:buFont typeface="Arial" panose="020B0604020202020204" pitchFamily="34" charset="0"/>
              <a:buChar char="•"/>
            </a:pPr>
            <a:endParaRPr lang="en-US" sz="2200">
              <a:solidFill>
                <a:srgbClr val="033867"/>
              </a:solidFill>
              <a:latin typeface="Helvetica" pitchFamily="2" charset="0"/>
            </a:endParaRPr>
          </a:p>
          <a:p>
            <a:pPr algn="just"/>
            <a:r>
              <a:rPr lang="en-US" sz="2200" b="1" i="1">
                <a:solidFill>
                  <a:srgbClr val="033867"/>
                </a:solidFill>
                <a:latin typeface="Helvetica" pitchFamily="2" charset="0"/>
              </a:rPr>
              <a:t>Discussion: How can you assist Olivia?</a:t>
            </a:r>
          </a:p>
        </p:txBody>
      </p:sp>
    </p:spTree>
    <p:extLst>
      <p:ext uri="{BB962C8B-B14F-4D97-AF65-F5344CB8AC3E}">
        <p14:creationId xmlns:p14="http://schemas.microsoft.com/office/powerpoint/2010/main" val="2047837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95543-A83D-BDA6-46E0-68751CAC3EC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2620CEA-763A-F6B2-6D96-FD5AEF56ED80}"/>
              </a:ext>
            </a:extLst>
          </p:cNvPr>
          <p:cNvSpPr txBox="1">
            <a:spLocks noGrp="1"/>
          </p:cNvSpPr>
          <p:nvPr>
            <p:ph type="title" idx="4294967295"/>
          </p:nvPr>
        </p:nvSpPr>
        <p:spPr>
          <a:xfrm>
            <a:off x="1943100" y="423863"/>
            <a:ext cx="10248900" cy="584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i="1">
                <a:solidFill>
                  <a:srgbClr val="002060"/>
                </a:solidFill>
                <a:latin typeface="Helvetica" pitchFamily="2" charset="0"/>
                <a:ea typeface="+mn-ea"/>
                <a:cs typeface="+mn-cs"/>
              </a:rPr>
              <a:t>15</a:t>
            </a:r>
            <a:r>
              <a:rPr kumimoji="0" lang="en-US" sz="3200" b="1" i="1" u="none" strike="noStrike" kern="1200" cap="none" spc="0" normalizeH="0" baseline="0" noProof="0">
                <a:ln>
                  <a:noFill/>
                </a:ln>
                <a:solidFill>
                  <a:srgbClr val="002060"/>
                </a:solidFill>
                <a:effectLst/>
                <a:uLnTx/>
                <a:uFillTx/>
                <a:latin typeface="Helvetica" pitchFamily="2" charset="0"/>
                <a:ea typeface="+mn-ea"/>
                <a:cs typeface="+mn-cs"/>
              </a:rPr>
              <a:t>. Jazzed Up </a:t>
            </a:r>
            <a:r>
              <a:rPr kumimoji="0" lang="en-US" sz="3200" b="1" i="0" u="none" strike="noStrike" kern="1200" cap="none" spc="0" normalizeH="0" baseline="0" noProof="0">
                <a:ln>
                  <a:noFill/>
                </a:ln>
                <a:solidFill>
                  <a:srgbClr val="002060"/>
                </a:solidFill>
                <a:effectLst/>
                <a:uLnTx/>
                <a:uFillTx/>
                <a:latin typeface="Helvetica" pitchFamily="2" charset="0"/>
                <a:ea typeface="+mn-ea"/>
                <a:cs typeface="+mn-cs"/>
              </a:rPr>
              <a:t>Case Study: Safety Issues</a:t>
            </a:r>
          </a:p>
        </p:txBody>
      </p:sp>
      <p:sp>
        <p:nvSpPr>
          <p:cNvPr id="7" name="Rectangle 6">
            <a:extLst>
              <a:ext uri="{FF2B5EF4-FFF2-40B4-BE49-F238E27FC236}">
                <a16:creationId xmlns:a16="http://schemas.microsoft.com/office/drawing/2014/main" id="{354DA9D2-CFF8-D75B-8880-3BBAD17AA8EB}"/>
              </a:ext>
            </a:extLst>
          </p:cNvPr>
          <p:cNvSpPr/>
          <p:nvPr/>
        </p:nvSpPr>
        <p:spPr>
          <a:xfrm>
            <a:off x="900384" y="1008063"/>
            <a:ext cx="10248900" cy="5262979"/>
          </a:xfrm>
          <a:prstGeom prst="rect">
            <a:avLst/>
          </a:prstGeom>
        </p:spPr>
        <p:txBody>
          <a:bodyPr wrap="square" lIns="91440" tIns="45720" rIns="91440" bIns="45720" anchor="t">
            <a:spAutoFit/>
          </a:bodyPr>
          <a:lstStyle/>
          <a:p>
            <a:pPr algn="just"/>
            <a:r>
              <a:rPr lang="en-US" sz="2400" b="1">
                <a:solidFill>
                  <a:srgbClr val="033867"/>
                </a:solidFill>
                <a:latin typeface="Helvetica" pitchFamily="2" charset="0"/>
              </a:rPr>
              <a:t>Update</a:t>
            </a:r>
          </a:p>
          <a:p>
            <a:pPr marL="342900" indent="-342900" algn="just">
              <a:buFont typeface="Arial" panose="020B0604020202020204" pitchFamily="34" charset="0"/>
              <a:buChar char="•"/>
            </a:pPr>
            <a:r>
              <a:rPr lang="en-US" sz="2400">
                <a:solidFill>
                  <a:srgbClr val="033867"/>
                </a:solidFill>
                <a:latin typeface="Helvetica"/>
                <a:cs typeface="Helvetica"/>
              </a:rPr>
              <a:t>As the live hearing date approaches, you work with the parties to prepare them. Colin expressed high anxiety about attending and seeing Olivia. You’ve offered remote Zoom participation. Colin shares that in addition to quitting Jazzed Up, he has stopped attending RLA. His weekly counseling isn’t enough and they are working to set him up with an off campus counselor too.</a:t>
            </a:r>
            <a:endParaRPr lang="en-US" sz="2400" b="1">
              <a:solidFill>
                <a:srgbClr val="033867"/>
              </a:solidFill>
              <a:latin typeface="Helvetica"/>
              <a:cs typeface="Helvetica"/>
            </a:endParaRPr>
          </a:p>
          <a:p>
            <a:pPr algn="just"/>
            <a:r>
              <a:rPr lang="en-US" sz="2400" b="1">
                <a:solidFill>
                  <a:srgbClr val="033867"/>
                </a:solidFill>
                <a:latin typeface="Helvetica" pitchFamily="2" charset="0"/>
              </a:rPr>
              <a:t>New Report:</a:t>
            </a:r>
          </a:p>
          <a:p>
            <a:pPr marL="342900" indent="-342900" algn="just">
              <a:buFont typeface="Arial" panose="020B0604020202020204" pitchFamily="34" charset="0"/>
              <a:buChar char="•"/>
            </a:pPr>
            <a:r>
              <a:rPr lang="en-US" sz="2400">
                <a:solidFill>
                  <a:srgbClr val="033867"/>
                </a:solidFill>
                <a:latin typeface="Helvetica"/>
                <a:cs typeface="Helvetica"/>
              </a:rPr>
              <a:t>Today a resident reported to UPD that Colin posted a concerning Instagram. It said, “She has taken everything from me and my life is ruined. If I see her again, it will be the last time.” UPD responded with a Mental Health Team. Colin is in the hospital. You reach out to Olivia and she is upset. She states he would never hurt her but has threatened self harm repeatedly.</a:t>
            </a:r>
          </a:p>
        </p:txBody>
      </p:sp>
    </p:spTree>
    <p:extLst>
      <p:ext uri="{BB962C8B-B14F-4D97-AF65-F5344CB8AC3E}">
        <p14:creationId xmlns:p14="http://schemas.microsoft.com/office/powerpoint/2010/main" val="37265019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2" name="Add-in 1" title="Forms for PowerPoint">
                <a:extLst>
                  <a:ext uri="{FF2B5EF4-FFF2-40B4-BE49-F238E27FC236}">
                    <a16:creationId xmlns:a16="http://schemas.microsoft.com/office/drawing/2014/main" id="{A3D1A496-6B5A-EB40-DE1B-2F207C81FBB3}"/>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xmlns="">
          <p:pic>
            <p:nvPicPr>
              <p:cNvPr id="2" name="Add-in 1" title="Forms for PowerPoint">
                <a:extLst>
                  <a:ext uri="{FF2B5EF4-FFF2-40B4-BE49-F238E27FC236}">
                    <a16:creationId xmlns:a16="http://schemas.microsoft.com/office/drawing/2014/main" id="{A3D1A496-6B5A-EB40-DE1B-2F207C81FBB3}"/>
                  </a:ext>
                </a:extLst>
              </p:cNvPr>
              <p:cNvPicPr>
                <a:picLocks noGrp="1" noRot="1" noChangeAspect="1" noMove="1" noResize="1" noEditPoints="1" noAdjustHandles="1" noChangeArrowheads="1" noChangeShapeType="1"/>
              </p:cNvPicPr>
              <p:nvPr/>
            </p:nvPicPr>
            <p:blipFill>
              <a:blip r:embed="rId3"/>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30602350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1EE26-4318-9920-32EE-94245DDB019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D646BBE-5431-BE97-E008-E973084F8206}"/>
              </a:ext>
            </a:extLst>
          </p:cNvPr>
          <p:cNvSpPr txBox="1">
            <a:spLocks noGrp="1"/>
          </p:cNvSpPr>
          <p:nvPr>
            <p:ph type="title" idx="4294967295"/>
          </p:nvPr>
        </p:nvSpPr>
        <p:spPr>
          <a:xfrm>
            <a:off x="736469" y="442717"/>
            <a:ext cx="10248900" cy="584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200" b="1" i="1">
                <a:solidFill>
                  <a:srgbClr val="033867"/>
                </a:solidFill>
                <a:latin typeface="Helvetica" pitchFamily="2" charset="0"/>
                <a:ea typeface="+mn-ea"/>
                <a:cs typeface="+mn-cs"/>
              </a:rPr>
              <a:t>15</a:t>
            </a:r>
            <a:r>
              <a:rPr kumimoji="0" lang="en-US" sz="3200" b="1" i="1" u="none" strike="noStrike" kern="1200" cap="none" spc="0" normalizeH="0" baseline="0" noProof="0">
                <a:ln>
                  <a:noFill/>
                </a:ln>
                <a:solidFill>
                  <a:srgbClr val="033867"/>
                </a:solidFill>
                <a:effectLst/>
                <a:uLnTx/>
                <a:uFillTx/>
                <a:latin typeface="Helvetica" pitchFamily="2" charset="0"/>
                <a:ea typeface="+mn-ea"/>
                <a:cs typeface="+mn-cs"/>
              </a:rPr>
              <a:t>. Jazzed Up </a:t>
            </a:r>
            <a:r>
              <a:rPr kumimoji="0" lang="en-US" sz="3200" b="1" i="0" u="none" strike="noStrike" kern="1200" cap="none" spc="0" normalizeH="0" baseline="0" noProof="0">
                <a:ln>
                  <a:noFill/>
                </a:ln>
                <a:solidFill>
                  <a:srgbClr val="033867"/>
                </a:solidFill>
                <a:effectLst/>
                <a:uLnTx/>
                <a:uFillTx/>
                <a:latin typeface="Helvetica" pitchFamily="2" charset="0"/>
                <a:ea typeface="+mn-ea"/>
                <a:cs typeface="+mn-cs"/>
              </a:rPr>
              <a:t>Case Study: Safety Issues</a:t>
            </a:r>
          </a:p>
        </p:txBody>
      </p:sp>
      <p:sp>
        <p:nvSpPr>
          <p:cNvPr id="7" name="Rectangle 6">
            <a:extLst>
              <a:ext uri="{FF2B5EF4-FFF2-40B4-BE49-F238E27FC236}">
                <a16:creationId xmlns:a16="http://schemas.microsoft.com/office/drawing/2014/main" id="{45A119CD-E366-3513-DA30-A762B1CDD25C}"/>
              </a:ext>
            </a:extLst>
          </p:cNvPr>
          <p:cNvSpPr/>
          <p:nvPr/>
        </p:nvSpPr>
        <p:spPr>
          <a:xfrm>
            <a:off x="806116" y="1882380"/>
            <a:ext cx="10515476" cy="2677656"/>
          </a:xfrm>
          <a:prstGeom prst="rect">
            <a:avLst/>
          </a:prstGeom>
        </p:spPr>
        <p:txBody>
          <a:bodyPr wrap="square" lIns="91440" tIns="45720" rIns="91440" bIns="45720" anchor="t">
            <a:spAutoFit/>
          </a:bodyPr>
          <a:lstStyle/>
          <a:p>
            <a:pPr algn="just"/>
            <a:r>
              <a:rPr lang="en-US" sz="2400" b="1">
                <a:solidFill>
                  <a:srgbClr val="033867"/>
                </a:solidFill>
                <a:latin typeface="Helvetica" pitchFamily="2" charset="0"/>
              </a:rPr>
              <a:t>Emergency Removal Revisited:</a:t>
            </a:r>
          </a:p>
          <a:p>
            <a:pPr marL="342900" indent="-342900" algn="just">
              <a:buFont typeface="Arial" panose="020B0604020202020204" pitchFamily="34" charset="0"/>
              <a:buChar char="•"/>
            </a:pPr>
            <a:r>
              <a:rPr lang="en-US" sz="2400">
                <a:solidFill>
                  <a:srgbClr val="033867"/>
                </a:solidFill>
                <a:latin typeface="Helvetica"/>
                <a:cs typeface="Helvetica"/>
              </a:rPr>
              <a:t>Threats to others </a:t>
            </a:r>
            <a:r>
              <a:rPr lang="en-US" sz="2400" i="1" u="sng">
                <a:solidFill>
                  <a:srgbClr val="033867"/>
                </a:solidFill>
                <a:latin typeface="Helvetica"/>
                <a:cs typeface="Helvetica"/>
              </a:rPr>
              <a:t>or to self</a:t>
            </a:r>
            <a:r>
              <a:rPr lang="en-US" sz="2400" u="sng">
                <a:solidFill>
                  <a:srgbClr val="033867"/>
                </a:solidFill>
                <a:latin typeface="Helvetica"/>
                <a:cs typeface="Helvetica"/>
              </a:rPr>
              <a:t> </a:t>
            </a:r>
            <a:r>
              <a:rPr lang="en-US" sz="2400">
                <a:solidFill>
                  <a:srgbClr val="033867"/>
                </a:solidFill>
                <a:latin typeface="Helvetica"/>
                <a:cs typeface="Helvetica"/>
              </a:rPr>
              <a:t>that indicate immediate threat of physical harm related to the allegations of covered sexual harassment.</a:t>
            </a:r>
          </a:p>
          <a:p>
            <a:pPr marL="342900" indent="-342900" algn="just">
              <a:buFont typeface="Arial" panose="020B0604020202020204" pitchFamily="34" charset="0"/>
              <a:buChar char="•"/>
            </a:pPr>
            <a:endParaRPr lang="en-US" sz="2400">
              <a:solidFill>
                <a:srgbClr val="033867"/>
              </a:solidFill>
              <a:latin typeface="Helvetica" pitchFamily="2" charset="0"/>
            </a:endParaRPr>
          </a:p>
          <a:p>
            <a:pPr algn="just"/>
            <a:endParaRPr lang="en-US" sz="2400">
              <a:solidFill>
                <a:srgbClr val="033867"/>
              </a:solidFill>
              <a:latin typeface="Helvetica" pitchFamily="2" charset="0"/>
            </a:endParaRPr>
          </a:p>
          <a:p>
            <a:pPr marL="342900" indent="-342900" algn="just">
              <a:buFont typeface="Arial" panose="020B0604020202020204" pitchFamily="34" charset="0"/>
              <a:buChar char="•"/>
            </a:pPr>
            <a:r>
              <a:rPr lang="en-US" sz="2400" b="1" i="1">
                <a:solidFill>
                  <a:srgbClr val="033867"/>
                </a:solidFill>
                <a:latin typeface="Helvetica" pitchFamily="2" charset="0"/>
              </a:rPr>
              <a:t>Discussion in chat: Would you issue an emergency removal at this point?</a:t>
            </a:r>
          </a:p>
        </p:txBody>
      </p:sp>
    </p:spTree>
    <p:extLst>
      <p:ext uri="{BB962C8B-B14F-4D97-AF65-F5344CB8AC3E}">
        <p14:creationId xmlns:p14="http://schemas.microsoft.com/office/powerpoint/2010/main" val="41198436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30470-6CDE-7D4B-8024-DEEC40E9CAF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7D2DECC-A99F-BF5C-B708-5E529D377D6A}"/>
              </a:ext>
            </a:extLst>
          </p:cNvPr>
          <p:cNvSpPr txBox="1">
            <a:spLocks noGrp="1"/>
          </p:cNvSpPr>
          <p:nvPr>
            <p:ph type="title" idx="4294967295"/>
          </p:nvPr>
        </p:nvSpPr>
        <p:spPr>
          <a:xfrm>
            <a:off x="806116" y="405009"/>
            <a:ext cx="10248900" cy="584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200" b="1" i="1">
                <a:solidFill>
                  <a:srgbClr val="033867"/>
                </a:solidFill>
                <a:latin typeface="Helvetica" pitchFamily="2" charset="0"/>
                <a:ea typeface="+mn-ea"/>
                <a:cs typeface="+mn-cs"/>
              </a:rPr>
              <a:t>16</a:t>
            </a:r>
            <a:r>
              <a:rPr kumimoji="0" lang="en-US" sz="3200" b="1" i="1" u="none" strike="noStrike" kern="1200" cap="none" spc="0" normalizeH="0" baseline="0" noProof="0">
                <a:ln>
                  <a:noFill/>
                </a:ln>
                <a:solidFill>
                  <a:srgbClr val="033867"/>
                </a:solidFill>
                <a:effectLst/>
                <a:uLnTx/>
                <a:uFillTx/>
                <a:latin typeface="Helvetica" pitchFamily="2" charset="0"/>
                <a:ea typeface="+mn-ea"/>
                <a:cs typeface="+mn-cs"/>
              </a:rPr>
              <a:t>. Jazzed Up </a:t>
            </a:r>
            <a:r>
              <a:rPr kumimoji="0" lang="en-US" sz="3200" b="1" i="0" u="none" strike="noStrike" kern="1200" cap="none" spc="0" normalizeH="0" baseline="0" noProof="0">
                <a:ln>
                  <a:noFill/>
                </a:ln>
                <a:solidFill>
                  <a:srgbClr val="033867"/>
                </a:solidFill>
                <a:effectLst/>
                <a:uLnTx/>
                <a:uFillTx/>
                <a:latin typeface="Helvetica" pitchFamily="2" charset="0"/>
                <a:ea typeface="+mn-ea"/>
                <a:cs typeface="+mn-cs"/>
              </a:rPr>
              <a:t>Case Study: Hearing</a:t>
            </a:r>
          </a:p>
        </p:txBody>
      </p:sp>
      <p:sp>
        <p:nvSpPr>
          <p:cNvPr id="7" name="Rectangle 6">
            <a:extLst>
              <a:ext uri="{FF2B5EF4-FFF2-40B4-BE49-F238E27FC236}">
                <a16:creationId xmlns:a16="http://schemas.microsoft.com/office/drawing/2014/main" id="{48B2189A-AFAA-CC91-C530-B01863B576BC}"/>
              </a:ext>
            </a:extLst>
          </p:cNvPr>
          <p:cNvSpPr/>
          <p:nvPr/>
        </p:nvSpPr>
        <p:spPr>
          <a:xfrm>
            <a:off x="806116" y="1190012"/>
            <a:ext cx="10458915" cy="5262979"/>
          </a:xfrm>
          <a:prstGeom prst="rect">
            <a:avLst/>
          </a:prstGeom>
        </p:spPr>
        <p:txBody>
          <a:bodyPr wrap="square">
            <a:spAutoFit/>
          </a:bodyPr>
          <a:lstStyle/>
          <a:p>
            <a:pPr algn="just"/>
            <a:r>
              <a:rPr lang="en-US" sz="2400" b="1">
                <a:solidFill>
                  <a:srgbClr val="033867"/>
                </a:solidFill>
                <a:latin typeface="Helvetica" pitchFamily="2" charset="0"/>
              </a:rPr>
              <a:t>Update:</a:t>
            </a:r>
          </a:p>
          <a:p>
            <a:pPr marL="342900" indent="-342900" algn="just">
              <a:buFont typeface="Arial" panose="020B0604020202020204" pitchFamily="34" charset="0"/>
              <a:buChar char="•"/>
            </a:pPr>
            <a:r>
              <a:rPr lang="en-US" sz="2400">
                <a:solidFill>
                  <a:srgbClr val="033867"/>
                </a:solidFill>
                <a:latin typeface="Helvetica" pitchFamily="2" charset="0"/>
              </a:rPr>
              <a:t>You determined to emergency remove Colin. This involved ensuring that he is physically removed from campus. Working with all of this faculty, you’ve arranged academic accommodations to ensure he stays on track academically while his Formal Complaint is completed.</a:t>
            </a:r>
          </a:p>
          <a:p>
            <a:pPr algn="just"/>
            <a:endParaRPr lang="en-US" sz="2400">
              <a:solidFill>
                <a:srgbClr val="033867"/>
              </a:solidFill>
              <a:latin typeface="Helvetica" pitchFamily="2" charset="0"/>
            </a:endParaRPr>
          </a:p>
          <a:p>
            <a:pPr algn="just"/>
            <a:r>
              <a:rPr lang="en-US" sz="2400" b="1">
                <a:solidFill>
                  <a:srgbClr val="033867"/>
                </a:solidFill>
                <a:latin typeface="Helvetica" pitchFamily="2" charset="0"/>
              </a:rPr>
              <a:t>Hearing:</a:t>
            </a:r>
          </a:p>
          <a:p>
            <a:pPr marL="342900" indent="-342900" algn="just">
              <a:buFont typeface="Arial" panose="020B0604020202020204" pitchFamily="34" charset="0"/>
              <a:buChar char="•"/>
            </a:pPr>
            <a:r>
              <a:rPr lang="en-US" sz="2400" b="1">
                <a:solidFill>
                  <a:srgbClr val="033867"/>
                </a:solidFill>
                <a:latin typeface="Helvetica" pitchFamily="2" charset="0"/>
              </a:rPr>
              <a:t>There are two weeks left in the semester and your Formal Complaint has taken 85 days and your process allows for 90. Colin has been released from the hospital but you are unsure how he can participate.</a:t>
            </a:r>
          </a:p>
          <a:p>
            <a:pPr algn="just"/>
            <a:endParaRPr lang="en-US" sz="2400">
              <a:solidFill>
                <a:srgbClr val="033867"/>
              </a:solidFill>
              <a:latin typeface="Helvetica" pitchFamily="2" charset="0"/>
            </a:endParaRPr>
          </a:p>
          <a:p>
            <a:pPr algn="just"/>
            <a:r>
              <a:rPr lang="en-US" sz="2400" b="1" i="1">
                <a:solidFill>
                  <a:srgbClr val="033867"/>
                </a:solidFill>
                <a:latin typeface="Helvetica" pitchFamily="2" charset="0"/>
              </a:rPr>
              <a:t>Questions in chat: </a:t>
            </a:r>
            <a:r>
              <a:rPr lang="en-US" sz="2400">
                <a:solidFill>
                  <a:srgbClr val="033867"/>
                </a:solidFill>
                <a:latin typeface="Helvetica" pitchFamily="2" charset="0"/>
              </a:rPr>
              <a:t>Would you delay the hearing as an accommodation? Would you continue with the hearing if Colin cannot attend?</a:t>
            </a:r>
          </a:p>
        </p:txBody>
      </p:sp>
    </p:spTree>
    <p:extLst>
      <p:ext uri="{BB962C8B-B14F-4D97-AF65-F5344CB8AC3E}">
        <p14:creationId xmlns:p14="http://schemas.microsoft.com/office/powerpoint/2010/main" val="2967977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CEC56-C73C-9FE4-073D-84049F735FA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523116B-100D-6BBA-3008-1F489E71670D}"/>
              </a:ext>
            </a:extLst>
          </p:cNvPr>
          <p:cNvSpPr txBox="1">
            <a:spLocks noGrp="1"/>
          </p:cNvSpPr>
          <p:nvPr>
            <p:ph type="title" idx="4294967295"/>
          </p:nvPr>
        </p:nvSpPr>
        <p:spPr>
          <a:xfrm>
            <a:off x="806116" y="405010"/>
            <a:ext cx="10248900" cy="584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200" b="1" i="1">
                <a:solidFill>
                  <a:srgbClr val="033867"/>
                </a:solidFill>
                <a:latin typeface="Helvetica" pitchFamily="2" charset="0"/>
                <a:ea typeface="+mn-ea"/>
                <a:cs typeface="+mn-cs"/>
              </a:rPr>
              <a:t>17</a:t>
            </a:r>
            <a:r>
              <a:rPr kumimoji="0" lang="en-US" sz="3200" b="1" i="1" u="none" strike="noStrike" kern="1200" cap="none" spc="0" normalizeH="0" baseline="0" noProof="0">
                <a:ln>
                  <a:noFill/>
                </a:ln>
                <a:solidFill>
                  <a:srgbClr val="033867"/>
                </a:solidFill>
                <a:effectLst/>
                <a:uLnTx/>
                <a:uFillTx/>
                <a:latin typeface="Helvetica" pitchFamily="2" charset="0"/>
                <a:ea typeface="+mn-ea"/>
                <a:cs typeface="+mn-cs"/>
              </a:rPr>
              <a:t>. Jazzed Up </a:t>
            </a:r>
            <a:r>
              <a:rPr kumimoji="0" lang="en-US" sz="3200" b="1" i="0" u="none" strike="noStrike" kern="1200" cap="none" spc="0" normalizeH="0" baseline="0" noProof="0">
                <a:ln>
                  <a:noFill/>
                </a:ln>
                <a:solidFill>
                  <a:srgbClr val="033867"/>
                </a:solidFill>
                <a:effectLst/>
                <a:uLnTx/>
                <a:uFillTx/>
                <a:latin typeface="Helvetica" pitchFamily="2" charset="0"/>
                <a:ea typeface="+mn-ea"/>
                <a:cs typeface="+mn-cs"/>
              </a:rPr>
              <a:t>Case Study: Epilogue</a:t>
            </a:r>
          </a:p>
        </p:txBody>
      </p:sp>
      <p:sp>
        <p:nvSpPr>
          <p:cNvPr id="7" name="Rectangle 6">
            <a:extLst>
              <a:ext uri="{FF2B5EF4-FFF2-40B4-BE49-F238E27FC236}">
                <a16:creationId xmlns:a16="http://schemas.microsoft.com/office/drawing/2014/main" id="{241EF9BC-7782-5FDE-BDFB-EFEB65AE064D}"/>
              </a:ext>
            </a:extLst>
          </p:cNvPr>
          <p:cNvSpPr/>
          <p:nvPr/>
        </p:nvSpPr>
        <p:spPr>
          <a:xfrm>
            <a:off x="806116" y="1301155"/>
            <a:ext cx="10430635" cy="4893647"/>
          </a:xfrm>
          <a:prstGeom prst="rect">
            <a:avLst/>
          </a:prstGeom>
        </p:spPr>
        <p:txBody>
          <a:bodyPr wrap="square">
            <a:spAutoFit/>
          </a:bodyPr>
          <a:lstStyle/>
          <a:p>
            <a:pPr algn="just"/>
            <a:r>
              <a:rPr lang="en-US" sz="2400" b="1">
                <a:solidFill>
                  <a:srgbClr val="033867"/>
                </a:solidFill>
                <a:latin typeface="Helvetica" pitchFamily="2" charset="0"/>
              </a:rPr>
              <a:t>Update:</a:t>
            </a:r>
          </a:p>
          <a:p>
            <a:pPr marL="342900" indent="-342900" algn="just">
              <a:buFont typeface="Arial" panose="020B0604020202020204" pitchFamily="34" charset="0"/>
              <a:buChar char="•"/>
            </a:pPr>
            <a:r>
              <a:rPr lang="en-US" sz="2400">
                <a:solidFill>
                  <a:srgbClr val="033867"/>
                </a:solidFill>
                <a:latin typeface="Helvetica" pitchFamily="2" charset="0"/>
              </a:rPr>
              <a:t>You noticed the parties of a delay due to Colin’s medical recovery and set another hearing date. Ultimately, he still did not attend and the hearing went on without him. His advisor attended and conducted cross examination. The panel found Colin responsible for multiple incidents of dating violence, stalking, and a single incident of sexual assault. He was suspended for three semesters.</a:t>
            </a:r>
          </a:p>
          <a:p>
            <a:pPr algn="just"/>
            <a:endParaRPr lang="en-US" sz="2400">
              <a:solidFill>
                <a:srgbClr val="033867"/>
              </a:solidFill>
              <a:latin typeface="Helvetica" pitchFamily="2" charset="0"/>
            </a:endParaRPr>
          </a:p>
          <a:p>
            <a:pPr algn="just"/>
            <a:r>
              <a:rPr lang="en-US" sz="2400" b="1">
                <a:solidFill>
                  <a:srgbClr val="033867"/>
                </a:solidFill>
                <a:latin typeface="Helvetica" pitchFamily="2" charset="0"/>
              </a:rPr>
              <a:t>Later:</a:t>
            </a:r>
          </a:p>
          <a:p>
            <a:pPr marL="342900" indent="-342900" algn="just">
              <a:buFont typeface="Arial" panose="020B0604020202020204" pitchFamily="34" charset="0"/>
              <a:buChar char="•"/>
            </a:pPr>
            <a:r>
              <a:rPr lang="en-US" sz="2400">
                <a:solidFill>
                  <a:srgbClr val="033867"/>
                </a:solidFill>
                <a:latin typeface="Helvetica" pitchFamily="2" charset="0"/>
              </a:rPr>
              <a:t>After Colin’s suspension is completed he has decided to return to school. Olivia is in her final semester. They have not spoken in years and both have moved on from the events of the past. You are planning for Colin’s re-entry.</a:t>
            </a:r>
          </a:p>
        </p:txBody>
      </p:sp>
    </p:spTree>
    <p:extLst>
      <p:ext uri="{BB962C8B-B14F-4D97-AF65-F5344CB8AC3E}">
        <p14:creationId xmlns:p14="http://schemas.microsoft.com/office/powerpoint/2010/main" val="31178858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C2226-FE71-2DDB-08D6-75BF7C4A57C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C21503B-7E70-F0D5-3D5F-8A26C0D1E7D7}"/>
              </a:ext>
            </a:extLst>
          </p:cNvPr>
          <p:cNvSpPr txBox="1">
            <a:spLocks noGrp="1"/>
          </p:cNvSpPr>
          <p:nvPr>
            <p:ph type="title" idx="4294967295"/>
          </p:nvPr>
        </p:nvSpPr>
        <p:spPr>
          <a:xfrm>
            <a:off x="806116" y="410360"/>
            <a:ext cx="10248900" cy="584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200" b="1" i="1">
                <a:solidFill>
                  <a:srgbClr val="033867"/>
                </a:solidFill>
                <a:latin typeface="Helvetica" pitchFamily="2" charset="0"/>
                <a:ea typeface="+mn-ea"/>
                <a:cs typeface="+mn-cs"/>
              </a:rPr>
              <a:t>17</a:t>
            </a:r>
            <a:r>
              <a:rPr kumimoji="0" lang="en-US" sz="3200" b="1" i="1" u="none" strike="noStrike" kern="1200" cap="none" spc="0" normalizeH="0" baseline="0" noProof="0">
                <a:ln>
                  <a:noFill/>
                </a:ln>
                <a:solidFill>
                  <a:srgbClr val="033867"/>
                </a:solidFill>
                <a:effectLst/>
                <a:uLnTx/>
                <a:uFillTx/>
                <a:latin typeface="Helvetica" pitchFamily="2" charset="0"/>
                <a:ea typeface="+mn-ea"/>
                <a:cs typeface="+mn-cs"/>
              </a:rPr>
              <a:t>. Jazzed Up </a:t>
            </a:r>
            <a:r>
              <a:rPr kumimoji="0" lang="en-US" sz="3200" b="1" i="0" u="none" strike="noStrike" kern="1200" cap="none" spc="0" normalizeH="0" baseline="0" noProof="0">
                <a:ln>
                  <a:noFill/>
                </a:ln>
                <a:solidFill>
                  <a:srgbClr val="033867"/>
                </a:solidFill>
                <a:effectLst/>
                <a:uLnTx/>
                <a:uFillTx/>
                <a:latin typeface="Helvetica" pitchFamily="2" charset="0"/>
                <a:ea typeface="+mn-ea"/>
                <a:cs typeface="+mn-cs"/>
              </a:rPr>
              <a:t>Case Study: Epilogue</a:t>
            </a:r>
          </a:p>
        </p:txBody>
      </p:sp>
      <p:sp>
        <p:nvSpPr>
          <p:cNvPr id="7" name="Rectangle 6">
            <a:extLst>
              <a:ext uri="{FF2B5EF4-FFF2-40B4-BE49-F238E27FC236}">
                <a16:creationId xmlns:a16="http://schemas.microsoft.com/office/drawing/2014/main" id="{F1E30C62-7DD9-3D49-A011-259C86CC6B0A}"/>
              </a:ext>
            </a:extLst>
          </p:cNvPr>
          <p:cNvSpPr/>
          <p:nvPr/>
        </p:nvSpPr>
        <p:spPr>
          <a:xfrm>
            <a:off x="806116" y="1376570"/>
            <a:ext cx="10619171" cy="5071070"/>
          </a:xfrm>
          <a:prstGeom prst="rect">
            <a:avLst/>
          </a:prstGeom>
        </p:spPr>
        <p:txBody>
          <a:bodyPr wrap="square">
            <a:spAutoFit/>
          </a:bodyPr>
          <a:lstStyle/>
          <a:p>
            <a:pPr algn="just"/>
            <a:r>
              <a:rPr lang="en-US" sz="2400" b="1" i="1">
                <a:solidFill>
                  <a:srgbClr val="033867"/>
                </a:solidFill>
                <a:latin typeface="Helvetica" pitchFamily="2" charset="0"/>
              </a:rPr>
              <a:t>Questions in chat: </a:t>
            </a:r>
          </a:p>
          <a:p>
            <a:pPr marL="342900" indent="-342900" algn="just">
              <a:buFont typeface="Arial" panose="020B0604020202020204" pitchFamily="34" charset="0"/>
              <a:buChar char="•"/>
            </a:pPr>
            <a:r>
              <a:rPr lang="en-US" sz="2400">
                <a:solidFill>
                  <a:srgbClr val="033867"/>
                </a:solidFill>
                <a:latin typeface="Helvetica" pitchFamily="2" charset="0"/>
              </a:rPr>
              <a:t>Is it appropriate to continue with supportive measures after the Formal Complaint is complete?</a:t>
            </a:r>
          </a:p>
          <a:p>
            <a:pPr marL="342900" indent="-342900" algn="just">
              <a:buFont typeface="Arial" panose="020B0604020202020204" pitchFamily="34" charset="0"/>
              <a:buChar char="•"/>
            </a:pPr>
            <a:r>
              <a:rPr lang="en-US" sz="2400">
                <a:solidFill>
                  <a:srgbClr val="033867"/>
                </a:solidFill>
                <a:latin typeface="Helvetica" pitchFamily="2" charset="0"/>
              </a:rPr>
              <a:t>How about a No Contact Order in this case?</a:t>
            </a:r>
          </a:p>
          <a:p>
            <a:pPr algn="just"/>
            <a:endParaRPr lang="en-US" sz="2400">
              <a:solidFill>
                <a:srgbClr val="033867"/>
              </a:solidFill>
              <a:latin typeface="Helvetica" pitchFamily="2" charset="0"/>
            </a:endParaRPr>
          </a:p>
          <a:p>
            <a:pPr algn="just"/>
            <a:r>
              <a:rPr lang="en-US" sz="2400" b="1">
                <a:solidFill>
                  <a:srgbClr val="033867"/>
                </a:solidFill>
                <a:latin typeface="Helvetica" pitchFamily="2" charset="0"/>
              </a:rPr>
              <a:t>Insert Poll Question: </a:t>
            </a:r>
            <a:r>
              <a:rPr lang="en-US" sz="2400">
                <a:solidFill>
                  <a:srgbClr val="033867"/>
                </a:solidFill>
                <a:latin typeface="Helvetica" pitchFamily="2" charset="0"/>
              </a:rPr>
              <a:t>How are No Contact Orders handled at your institution?</a:t>
            </a:r>
          </a:p>
          <a:p>
            <a:pPr marL="457200" indent="-457200" algn="just">
              <a:buAutoNum type="alphaUcPeriod"/>
            </a:pPr>
            <a:r>
              <a:rPr lang="en-US" sz="2400">
                <a:solidFill>
                  <a:srgbClr val="033867"/>
                </a:solidFill>
                <a:latin typeface="Helvetica" pitchFamily="2" charset="0"/>
              </a:rPr>
              <a:t>They continue indefinitely until the TIXC ends them B. They are for a set period of time then expire C. There is a regular process for reviewing them and continuing them or not</a:t>
            </a:r>
          </a:p>
          <a:p>
            <a:pPr algn="just"/>
            <a:endParaRPr lang="en-US" sz="2400">
              <a:solidFill>
                <a:srgbClr val="033867"/>
              </a:solidFill>
              <a:latin typeface="Helvetica" pitchFamily="2" charset="0"/>
            </a:endParaRPr>
          </a:p>
          <a:p>
            <a:pPr algn="just"/>
            <a:r>
              <a:rPr lang="en-US" sz="2400">
                <a:solidFill>
                  <a:srgbClr val="033867"/>
                </a:solidFill>
                <a:latin typeface="Helvetica" pitchFamily="2" charset="0"/>
              </a:rPr>
              <a:t>Discussion in chat: Any other issues or best practices that have come up with a respondent’s re-entry to the college?</a:t>
            </a:r>
          </a:p>
        </p:txBody>
      </p:sp>
    </p:spTree>
    <p:extLst>
      <p:ext uri="{BB962C8B-B14F-4D97-AF65-F5344CB8AC3E}">
        <p14:creationId xmlns:p14="http://schemas.microsoft.com/office/powerpoint/2010/main" val="15348666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6846D-0F30-9C6F-349A-0823BA5509A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15079D3-6871-F8D2-2B50-29CC4AE80707}"/>
              </a:ext>
            </a:extLst>
          </p:cNvPr>
          <p:cNvSpPr txBox="1">
            <a:spLocks noGrp="1"/>
          </p:cNvSpPr>
          <p:nvPr>
            <p:ph type="title" idx="4294967295"/>
          </p:nvPr>
        </p:nvSpPr>
        <p:spPr>
          <a:xfrm>
            <a:off x="806116" y="433290"/>
            <a:ext cx="10248900" cy="584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200" b="1" i="1">
                <a:solidFill>
                  <a:srgbClr val="033867"/>
                </a:solidFill>
                <a:latin typeface="Helvetica" pitchFamily="2" charset="0"/>
                <a:ea typeface="+mn-ea"/>
                <a:cs typeface="+mn-cs"/>
              </a:rPr>
              <a:t>Open Discussion</a:t>
            </a:r>
            <a:endParaRPr kumimoji="0" lang="en-US" sz="3200" b="1" i="0" u="none" strike="noStrike" kern="1200" cap="none" spc="0" normalizeH="0" baseline="0" noProof="0">
              <a:ln>
                <a:noFill/>
              </a:ln>
              <a:solidFill>
                <a:srgbClr val="033867"/>
              </a:solidFill>
              <a:effectLst/>
              <a:uLnTx/>
              <a:uFillTx/>
              <a:latin typeface="Helvetica" pitchFamily="2" charset="0"/>
              <a:ea typeface="+mn-ea"/>
              <a:cs typeface="+mn-cs"/>
            </a:endParaRPr>
          </a:p>
        </p:txBody>
      </p:sp>
      <p:sp>
        <p:nvSpPr>
          <p:cNvPr id="7" name="Rectangle 6">
            <a:extLst>
              <a:ext uri="{FF2B5EF4-FFF2-40B4-BE49-F238E27FC236}">
                <a16:creationId xmlns:a16="http://schemas.microsoft.com/office/drawing/2014/main" id="{D00AAA1D-4303-9155-4D1E-5902A3796E80}"/>
              </a:ext>
            </a:extLst>
          </p:cNvPr>
          <p:cNvSpPr/>
          <p:nvPr/>
        </p:nvSpPr>
        <p:spPr>
          <a:xfrm>
            <a:off x="806116" y="1923325"/>
            <a:ext cx="10590890" cy="2308324"/>
          </a:xfrm>
          <a:prstGeom prst="rect">
            <a:avLst/>
          </a:prstGeom>
        </p:spPr>
        <p:txBody>
          <a:bodyPr wrap="square">
            <a:spAutoFit/>
          </a:bodyPr>
          <a:lstStyle/>
          <a:p>
            <a:r>
              <a:rPr lang="en-US" sz="2400" b="1" i="1">
                <a:solidFill>
                  <a:srgbClr val="033867"/>
                </a:solidFill>
                <a:latin typeface="Helvetica" pitchFamily="2" charset="0"/>
              </a:rPr>
              <a:t>Open Discussion</a:t>
            </a:r>
          </a:p>
          <a:p>
            <a:pPr marL="342900" indent="-342900">
              <a:buFont typeface="Arial" panose="020B0604020202020204" pitchFamily="34" charset="0"/>
              <a:buChar char="•"/>
            </a:pPr>
            <a:r>
              <a:rPr lang="en-US" sz="2400">
                <a:solidFill>
                  <a:srgbClr val="033867"/>
                </a:solidFill>
                <a:latin typeface="Helvetica" pitchFamily="2" charset="0"/>
              </a:rPr>
              <a:t>Any other issues, concerns, or best practices related to supportive measures you want to share?</a:t>
            </a:r>
          </a:p>
          <a:p>
            <a:endParaRPr lang="en-US" sz="2400">
              <a:solidFill>
                <a:srgbClr val="033867"/>
              </a:solidFill>
              <a:latin typeface="Helvetica" pitchFamily="2" charset="0"/>
            </a:endParaRPr>
          </a:p>
          <a:p>
            <a:r>
              <a:rPr lang="en-US" sz="2400" b="1">
                <a:solidFill>
                  <a:srgbClr val="033867"/>
                </a:solidFill>
                <a:latin typeface="Helvetica" pitchFamily="2" charset="0"/>
              </a:rPr>
              <a:t>Q&amp;A</a:t>
            </a:r>
          </a:p>
          <a:p>
            <a:pPr marL="342900" indent="-342900">
              <a:buFont typeface="Arial" panose="020B0604020202020204" pitchFamily="34" charset="0"/>
              <a:buChar char="•"/>
            </a:pPr>
            <a:r>
              <a:rPr lang="en-US" sz="2400">
                <a:solidFill>
                  <a:srgbClr val="033867"/>
                </a:solidFill>
                <a:latin typeface="Helvetica" pitchFamily="2" charset="0"/>
              </a:rPr>
              <a:t>Any other questions?</a:t>
            </a:r>
          </a:p>
        </p:txBody>
      </p:sp>
    </p:spTree>
    <p:extLst>
      <p:ext uri="{BB962C8B-B14F-4D97-AF65-F5344CB8AC3E}">
        <p14:creationId xmlns:p14="http://schemas.microsoft.com/office/powerpoint/2010/main" val="17308614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KCY0jFpC"/>
  <p:tag name="ARTICULATE_PROJECT_OPEN" val="0"/>
  <p:tag name="ARTICULATE_SLIDE_COUNT"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26-27 SCI">
      <a:majorFont>
        <a:latin typeface="Open Sans Bol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dvanced Title IX Coordinator Workshop.potx" id="{991CCA26-868E-4389-9346-777B3D0F6E4E}" vid="{8821B109-81F0-486C-A38B-DBFCC15E17CD}"/>
    </a:ext>
  </a:extLst>
</a:theme>
</file>

<file path=ppt/theme/theme2.xml><?xml version="1.0" encoding="utf-8"?>
<a:theme xmlns:a="http://schemas.openxmlformats.org/drawingml/2006/main" name="1_Office Theme">
  <a:themeElements>
    <a:clrScheme name="SCI - BRAND COLORS">
      <a:dk1>
        <a:srgbClr val="001641"/>
      </a:dk1>
      <a:lt1>
        <a:srgbClr val="F2F2F2"/>
      </a:lt1>
      <a:dk2>
        <a:srgbClr val="1F3D7B"/>
      </a:dk2>
      <a:lt2>
        <a:srgbClr val="BDC4D6"/>
      </a:lt2>
      <a:accent1>
        <a:srgbClr val="D4720B"/>
      </a:accent1>
      <a:accent2>
        <a:srgbClr val="709B59"/>
      </a:accent2>
      <a:accent3>
        <a:srgbClr val="002F87"/>
      </a:accent3>
      <a:accent4>
        <a:srgbClr val="80A3C5"/>
      </a:accent4>
      <a:accent5>
        <a:srgbClr val="526999"/>
      </a:accent5>
      <a:accent6>
        <a:srgbClr val="FFBD59"/>
      </a:accent6>
      <a:hlink>
        <a:srgbClr val="FFFFFF"/>
      </a:hlink>
      <a:folHlink>
        <a:srgbClr val="FFFFFF"/>
      </a:folHlink>
    </a:clrScheme>
    <a:fontScheme name="SUNY SCI">
      <a:majorFont>
        <a:latin typeface="Gotham Black"/>
        <a:ea typeface=""/>
        <a:cs typeface=""/>
      </a:majorFont>
      <a:minorFont>
        <a:latin typeface="Gotham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webextension1.xml><?xml version="1.0" encoding="utf-8"?>
<we:webextension xmlns:we="http://schemas.microsoft.com/office/webextensions/webextension/2010/11" id="{6009F784-7362-4A14-A2B7-748EA978C8CF}">
  <we:reference id="wa104381526" version="1.0.0.2" store="en-US" storeType="OMEX"/>
  <we:alternateReferences>
    <we:reference id="WA104381526" version="1.0.0.2" store="WA104381526" storeType="OMEX"/>
  </we:alternateReferences>
  <we:properties>
    <we:property name="FormID" value="&quot;ogYwMV2uGUSeNI92Wxl_uGCr5tYR7JFBi23rQ2kec09UQTJVS1ZKNVdPQ0s3UTVLSExCSllVOEEwVi4u&quot;"/>
    <we:property name="FormMode" value="&quot;DesignTime&quot;"/>
  </we:properties>
  <we:bindings/>
  <we:snapshot xmlns:r="http://schemas.openxmlformats.org/officeDocument/2006/relationships"/>
</we:webextension>
</file>

<file path=ppt/webextensions/webextension2.xml><?xml version="1.0" encoding="utf-8"?>
<we:webextension xmlns:we="http://schemas.microsoft.com/office/webextensions/webextension/2010/11" id="{A3599F16-727D-40D7-8501-085F2A208B81}">
  <we:reference id="wa104381526" version="1.0.0.2" store="en-US" storeType="OMEX"/>
  <we:alternateReferences>
    <we:reference id="WA104381526" version="1.0.0.2" store="WA104381526" storeType="OMEX"/>
  </we:alternateReferences>
  <we:properties>
    <we:property name="FormID" value="&quot;ogYwMV2uGUSeNI92Wxl_uGCr5tYR7JFBi23rQ2kec09UQVMyQzVKNVBGUk1LV05JMEpKSFNONTZQVi4u&quot;"/>
    <we:property name="FormMode" value="&quot;DesignTime&quot;"/>
  </we:properties>
  <we:bindings/>
  <we:snapshot xmlns:r="http://schemas.openxmlformats.org/officeDocument/2006/relationships"/>
</we:webextension>
</file>

<file path=ppt/webextensions/webextension3.xml><?xml version="1.0" encoding="utf-8"?>
<we:webextension xmlns:we="http://schemas.microsoft.com/office/webextensions/webextension/2010/11" id="{F3FFDC06-E5EF-4301-9912-795B12E5F90E}">
  <we:reference id="wa104381526" version="1.0.0.2" store="en-US" storeType="OMEX"/>
  <we:alternateReferences>
    <we:reference id="WA104381526" version="1.0.0.2" store="WA104381526" storeType="OMEX"/>
  </we:alternateReferences>
  <we:properties>
    <we:property name="FormID" value="&quot;ogYwMV2uGUSeNI92Wxl_uGCr5tYR7JFBi23rQ2kec09UQUdaQTcxS0NGRFE5RzVNNjNDWkI2WFhNTi4u&quot;"/>
    <we:property name="FormMode" value="&quot;DesignTime&quot;"/>
  </we:properties>
  <we:bindings/>
  <we:snapshot xmlns:r="http://schemas.openxmlformats.org/officeDocument/2006/relationships"/>
</we:webextension>
</file>

<file path=ppt/webextensions/webextension4.xml><?xml version="1.0" encoding="utf-8"?>
<we:webextension xmlns:we="http://schemas.microsoft.com/office/webextensions/webextension/2010/11" id="{97B3D619-5D4B-4DB3-B5E8-1A44220445CB}">
  <we:reference id="wa104381526" version="1.0.0.2" store="en-US" storeType="OMEX"/>
  <we:alternateReferences>
    <we:reference id="WA104381526" version="1.0.0.2" store="WA104381526" storeType="OMEX"/>
  </we:alternateReferences>
  <we:properties>
    <we:property name="FormID" value="&quot;ogYwMV2uGUSeNI92Wxl_uGCr5tYR7JFBi23rQ2kec09UNFEzT0tWTEpRWERESUlZQjAzVEM1VFczNi4u&quot;"/>
    <we:property name="FormMode" value="&quot;DesignTime&quot;"/>
  </we:properties>
  <we:bindings/>
  <we:snapshot xmlns:r="http://schemas.openxmlformats.org/officeDocument/2006/relationships"/>
</we:webextension>
</file>

<file path=ppt/webextensions/webextension5.xml><?xml version="1.0" encoding="utf-8"?>
<we:webextension xmlns:we="http://schemas.microsoft.com/office/webextensions/webextension/2010/11" id="{9D922A56-14CE-49D2-BF95-7725C5727961}">
  <we:reference id="wa104381526" version="1.0.0.2" store="en-US" storeType="OMEX"/>
  <we:alternateReferences>
    <we:reference id="WA104381526" version="1.0.0.2" store="WA104381526" storeType="OMEX"/>
  </we:alternateReferences>
  <we:properties>
    <we:property name="FormID" value="&quot;ogYwMV2uGUSeNI92Wxl_uGCr5tYR7JFBi23rQ2kec09UNDgzMUIzVVJLSEdaV0tZMFpXQkVOTFdYTi4u&quot;"/>
    <we:property name="FormMode" value="&quot;DesignTime&quot;"/>
  </we:properties>
  <we:bindings/>
  <we:snapshot xmlns:r="http://schemas.openxmlformats.org/officeDocument/2006/relationships"/>
</we:webextension>
</file>

<file path=ppt/webextensions/webextension6.xml><?xml version="1.0" encoding="utf-8"?>
<we:webextension xmlns:we="http://schemas.microsoft.com/office/webextensions/webextension/2010/11" id="{4BECBAE1-E3FC-4890-809A-F7FFDB1AB52E}">
  <we:reference id="wa104381526" version="1.0.0.2" store="en-US" storeType="OMEX"/>
  <we:alternateReferences>
    <we:reference id="WA104381526" version="1.0.0.2" store="WA104381526" storeType="OMEX"/>
  </we:alternateReferences>
  <we:properties>
    <we:property name="FormID" value="&quot;ogYwMV2uGUSeNI92Wxl_uGCr5tYR7JFBi23rQ2kec09UMklZSkVIVEZSVjJWSDFCNkU2UEdNUkkxVC4u&quot;"/>
    <we:property name="FormMode" value="&quot;DesignTime&quot;"/>
  </we:properties>
  <we:bindings/>
  <we:snapshot xmlns:r="http://schemas.openxmlformats.org/officeDocument/2006/relationships"/>
</we:webextension>
</file>

<file path=ppt/webextensions/webextension7.xml><?xml version="1.0" encoding="utf-8"?>
<we:webextension xmlns:we="http://schemas.microsoft.com/office/webextensions/webextension/2010/11" id="{B6A7142E-FA5C-473B-8497-2E4AD7A5EF82}">
  <we:reference id="wa104381526" version="1.0.0.2" store="en-US" storeType="OMEX"/>
  <we:alternateReferences>
    <we:reference id="WA104381526" version="1.0.0.2" store="WA104381526" storeType="OMEX"/>
  </we:alternateReferences>
  <we:properties>
    <we:property name="FormID" value="&quot;ogYwMV2uGUSeNI92Wxl_uGCr5tYR7JFBi23rQ2kec09UOUZKUzBYOE1ORURTRzFKQkdCMDVQTk5SUS4u&quot;"/>
    <we:property name="FormMode" value="&quot;DesignTime&quot;"/>
  </we:properties>
  <we:bindings/>
  <we:snapshot xmlns:r="http://schemas.openxmlformats.org/officeDocument/2006/relationships"/>
</we:webextension>
</file>

<file path=ppt/webextensions/webextension8.xml><?xml version="1.0" encoding="utf-8"?>
<we:webextension xmlns:we="http://schemas.microsoft.com/office/webextensions/webextension/2010/11" id="{1C64B483-B9E1-4F13-89B2-AEAB5A8BDE34}">
  <we:reference id="wa104381526" version="1.0.0.2" store="en-US" storeType="OMEX"/>
  <we:alternateReferences>
    <we:reference id="WA104381526" version="1.0.0.2" store="WA104381526" storeType="OMEX"/>
  </we:alternateReferences>
  <we:properties>
    <we:property name="FormID" value="&quot;ogYwMV2uGUSeNI92Wxl_uGCr5tYR7JFBi23rQ2kec09URDlRSFVLVUROUDg5VzZNMEdXNFBVTUZTRS4u&quot;"/>
    <we:property name="FormMode" value="&quot;DesignTime&quot;"/>
  </we:properties>
  <we:bindings/>
  <we:snapshot xmlns:r="http://schemas.openxmlformats.org/officeDocument/2006/relationships"/>
</we:webextension>
</file>

<file path=ppt/webextensions/webextension9.xml><?xml version="1.0" encoding="utf-8"?>
<we:webextension xmlns:we="http://schemas.microsoft.com/office/webextensions/webextension/2010/11" id="{6CCB4DAA-2980-4122-9BCF-F1AEFDB998A7}">
  <we:reference id="wa104381526" version="1.0.0.2" store="en-US" storeType="OMEX"/>
  <we:alternateReferences>
    <we:reference id="WA104381526" version="1.0.0.2" store="WA104381526" storeType="OMEX"/>
  </we:alternateReferences>
  <we:properties>
    <we:property name="FormID" value="&quot;ogYwMV2uGUSeNI92Wxl_uGCr5tYR7JFBi23rQ2kec09UQjk5QlZUOVdTSUVLVThMQk9TWk1HTUJYSS4u&quot;"/>
    <we:property name="FormMode" value="&quot;DesignTime&quot;"/>
  </we:properties>
  <we:bindings/>
  <we:snapshot xmlns:r="http://schemas.openxmlformats.org/officeDocument/2006/relationships"/>
</we:webextension>
</file>

<file path=ppt/webextensions/webextension10.xml><?xml version="1.0" encoding="utf-8"?>
<we:webextension xmlns:we="http://schemas.microsoft.com/office/webextensions/webextension/2010/11" id="{8AC8D3BC-583B-407E-8955-8D8285C7EC09}">
  <we:reference id="wa104381526" version="1.0.0.2" store="en-US" storeType="OMEX"/>
  <we:alternateReferences>
    <we:reference id="WA104381526" version="1.0.0.2" store="WA104381526" storeType="OMEX"/>
  </we:alternateReferences>
  <we:properties>
    <we:property name="FormID" value="&quot;ogYwMV2uGUSeNI92Wxl_uGCr5tYR7JFBi23rQ2kec09UN1NYWkpDNVZBQlBSUzE5VTZHTDdXV0oySy4u&quot;"/>
    <we:property name="FormMode" value="&quot;DesignTime&quot;"/>
  </we:properties>
  <we:bindings/>
  <we:snapshot xmlns:r="http://schemas.openxmlformats.org/officeDocument/2006/relationships"/>
</we:webextension>
</file>

<file path=ppt/webextensions/webextension11.xml><?xml version="1.0" encoding="utf-8"?>
<we:webextension xmlns:we="http://schemas.microsoft.com/office/webextensions/webextension/2010/11" id="{38EA347F-D3D3-47F2-95BC-36D743E37CD8}">
  <we:reference id="wa104381526" version="1.0.0.2" store="en-US" storeType="OMEX"/>
  <we:alternateReferences>
    <we:reference id="WA104381526" version="1.0.0.2" store="WA104381526" storeType="OMEX"/>
  </we:alternateReferences>
  <we:properties>
    <we:property name="FormID" value="&quot;ogYwMV2uGUSeNI92Wxl_uGCr5tYR7JFBi23rQ2kec09UOUY5TlNHUkQwRThPME5VSEk0M1VJREozRS4u&quot;"/>
    <we:property name="FormMode" value="&quot;DesignTime&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732622e-2101-4405-8247-0b640b6dd2c8" xsi:nil="true"/>
    <lcf76f155ced4ddcb4097134ff3c332f xmlns="58ce94b1-ecb7-49e9-943a-608b6b0b9d09">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3313A16A14E5B488009DA0BABAFFC41" ma:contentTypeVersion="18" ma:contentTypeDescription="Create a new document." ma:contentTypeScope="" ma:versionID="4178794fb589c455ee106ee4ee23ac84">
  <xsd:schema xmlns:xsd="http://www.w3.org/2001/XMLSchema" xmlns:xs="http://www.w3.org/2001/XMLSchema" xmlns:p="http://schemas.microsoft.com/office/2006/metadata/properties" xmlns:ns2="58ce94b1-ecb7-49e9-943a-608b6b0b9d09" xmlns:ns3="6732622e-2101-4405-8247-0b640b6dd2c8" targetNamespace="http://schemas.microsoft.com/office/2006/metadata/properties" ma:root="true" ma:fieldsID="b85896473fc39a8293839e6e8d1e20c9" ns2:_="" ns3:_="">
    <xsd:import namespace="58ce94b1-ecb7-49e9-943a-608b6b0b9d09"/>
    <xsd:import namespace="6732622e-2101-4405-8247-0b640b6dd2c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LengthInSecond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ce94b1-ecb7-49e9-943a-608b6b0b9d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LengthInSeconds" ma:index="14" nillable="true" ma:displayName="Length (seconds)" ma:internalName="MediaLengthInSeconds" ma:readOnly="true">
      <xsd:simpleType>
        <xsd:restriction base="dms:Unknow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570c208-9045-4890-9406-2594c6b9c867"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732622e-2101-4405-8247-0b640b6dd2c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cd34792-bb86-4078-932a-27975cd1b39e}" ma:internalName="TaxCatchAll" ma:showField="CatchAllData" ma:web="6732622e-2101-4405-8247-0b640b6dd2c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92928CB-59D0-4215-B69C-D15BB316967E}">
  <ds:schemaRefs>
    <ds:schemaRef ds:uri="http://schemas.microsoft.com/office/2006/metadata/properties"/>
    <ds:schemaRef ds:uri="http://www.w3.org/XML/1998/namespace"/>
    <ds:schemaRef ds:uri="http://schemas.microsoft.com/office/infopath/2007/PartnerControls"/>
    <ds:schemaRef ds:uri="http://purl.org/dc/terms/"/>
    <ds:schemaRef ds:uri="http://purl.org/dc/elements/1.1/"/>
    <ds:schemaRef ds:uri="http://schemas.microsoft.com/office/2006/documentManagement/types"/>
    <ds:schemaRef ds:uri="d53ffc77-9570-416f-b8ce-97d7c6acbadf"/>
    <ds:schemaRef ds:uri="http://schemas.openxmlformats.org/package/2006/metadata/core-properties"/>
    <ds:schemaRef ds:uri="77c3fc14-2e30-4e40-8eeb-3b52cfee7462"/>
    <ds:schemaRef ds:uri="http://purl.org/dc/dcmitype/"/>
    <ds:schemaRef ds:uri="6732622e-2101-4405-8247-0b640b6dd2c8"/>
    <ds:schemaRef ds:uri="58ce94b1-ecb7-49e9-943a-608b6b0b9d09"/>
  </ds:schemaRefs>
</ds:datastoreItem>
</file>

<file path=customXml/itemProps2.xml><?xml version="1.0" encoding="utf-8"?>
<ds:datastoreItem xmlns:ds="http://schemas.openxmlformats.org/officeDocument/2006/customXml" ds:itemID="{F14EB288-3E7E-450E-82C4-BDF33E13018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8ce94b1-ecb7-49e9-943a-608b6b0b9d09"/>
    <ds:schemaRef ds:uri="6732622e-2101-4405-8247-0b640b6dd2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13AE967-76C3-4834-A85C-8AA139A639F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Advanced Title IX Coordinator Workshop</Template>
  <TotalTime>0</TotalTime>
  <Words>5039</Words>
  <Application>Microsoft Office PowerPoint</Application>
  <PresentationFormat>Widescreen</PresentationFormat>
  <Paragraphs>330</Paragraphs>
  <Slides>54</Slides>
  <Notes>1</Notes>
  <HiddenSlides>3</HiddenSlides>
  <MMClips>0</MMClips>
  <ScaleCrop>false</ScaleCrop>
  <HeadingPairs>
    <vt:vector size="4" baseType="variant">
      <vt:variant>
        <vt:lpstr>Theme</vt:lpstr>
      </vt:variant>
      <vt:variant>
        <vt:i4>2</vt:i4>
      </vt:variant>
      <vt:variant>
        <vt:lpstr>Slide Titles</vt:lpstr>
      </vt:variant>
      <vt:variant>
        <vt:i4>54</vt:i4>
      </vt:variant>
    </vt:vector>
  </HeadingPairs>
  <TitlesOfParts>
    <vt:vector size="56" baseType="lpstr">
      <vt:lpstr>Office Theme</vt:lpstr>
      <vt:lpstr>1_Office Theme</vt:lpstr>
      <vt:lpstr>Advanced Title IX Coordinator Workshop</vt:lpstr>
      <vt:lpstr>Introduction</vt:lpstr>
      <vt:lpstr>PowerPoint Presentation</vt:lpstr>
      <vt:lpstr>Learning Outcomes</vt:lpstr>
      <vt:lpstr>Re-introduction to Supportive Measures</vt:lpstr>
      <vt:lpstr>Title IX Supportive Measures Definition in Section 106.30</vt:lpstr>
      <vt:lpstr>PowerPoint Presentation</vt:lpstr>
      <vt:lpstr>1. Jazzed Up Case Study: Initial Report</vt:lpstr>
      <vt:lpstr>PowerPoint Presentation</vt:lpstr>
      <vt:lpstr>Title IX Supportive Measures Definition in Section 106.30 (continued)</vt:lpstr>
      <vt:lpstr>2. Jazzed Up Case Study: Intake</vt:lpstr>
      <vt:lpstr>2. Jazzed Up Case Study: Intake Analysis</vt:lpstr>
      <vt:lpstr>PowerPoint Presentation</vt:lpstr>
      <vt:lpstr>2. Jazzed Up Case Study: State Law Considerations</vt:lpstr>
      <vt:lpstr>2. Jazzed Up Case Study: Intake</vt:lpstr>
      <vt:lpstr>2. Jazzed Up Case Study: Intake</vt:lpstr>
      <vt:lpstr>3. Jazzed Up Case Study: Second Report</vt:lpstr>
      <vt:lpstr>PowerPoint Presentation</vt:lpstr>
      <vt:lpstr>4. Jazzed Up Case Study: Colin Intake</vt:lpstr>
      <vt:lpstr>PowerPoint Presentation</vt:lpstr>
      <vt:lpstr>TIME FOR AN ATTENDANCE CHECK</vt:lpstr>
      <vt:lpstr>5. Jazzed Up Case Study: NCO’s</vt:lpstr>
      <vt:lpstr>5. Jazzed Up Case Study: NCO’s</vt:lpstr>
      <vt:lpstr>6. Jazzed Up Case Study: NCO’s Issued</vt:lpstr>
      <vt:lpstr>PowerPoint Presentation</vt:lpstr>
      <vt:lpstr>7. Jazzed Up Case Study: NCO Reviews</vt:lpstr>
      <vt:lpstr>8. Jazzed Up Case Study: Emergency Removal</vt:lpstr>
      <vt:lpstr>8. Jazzed Up Case Study: Emergency Removal</vt:lpstr>
      <vt:lpstr>8. Jazzed Up Case Study: Removal/ Suspension</vt:lpstr>
      <vt:lpstr>PowerPoint Presentation</vt:lpstr>
      <vt:lpstr>8. Jazzed Up Case Study: Interim Suspension</vt:lpstr>
      <vt:lpstr>9. Jazzed Up Case Study: Admin. Leave</vt:lpstr>
      <vt:lpstr>PowerPoint Presentation</vt:lpstr>
      <vt:lpstr>9. Jazzed Up Case Study: Admin. Leave</vt:lpstr>
      <vt:lpstr>10. Jazzed Up Case Study: Housing Questions</vt:lpstr>
      <vt:lpstr>10. Jazzed Up Case Study: Housing Questions</vt:lpstr>
      <vt:lpstr>PowerPoint Presentation</vt:lpstr>
      <vt:lpstr>11. Jazzed Up Case Study: Academics</vt:lpstr>
      <vt:lpstr>11. Jazzed Up Case Study: Academics</vt:lpstr>
      <vt:lpstr>12. Jazzed Up Case Study: NCO Issues</vt:lpstr>
      <vt:lpstr>12. Jazzed Up Case Study: NCO Issues</vt:lpstr>
      <vt:lpstr>12. Jazzed Up Case Study: NCO Issues</vt:lpstr>
      <vt:lpstr>12. Jazzed Up Case Study: NCO Issues</vt:lpstr>
      <vt:lpstr>PowerPoint Presentation</vt:lpstr>
      <vt:lpstr>13. Jazzed Up Case Study: Student Orgs.</vt:lpstr>
      <vt:lpstr>13. Jazzed Up Case Study: Student Orgs.</vt:lpstr>
      <vt:lpstr>14. Jazzed Up Case Study: Employment &amp; Facilities</vt:lpstr>
      <vt:lpstr>15. Jazzed Up Case Study: Safety Issues</vt:lpstr>
      <vt:lpstr>PowerPoint Presentation</vt:lpstr>
      <vt:lpstr>15. Jazzed Up Case Study: Safety Issues</vt:lpstr>
      <vt:lpstr>16. Jazzed Up Case Study: Hearing</vt:lpstr>
      <vt:lpstr>17. Jazzed Up Case Study: Epilogue</vt:lpstr>
      <vt:lpstr>17. Jazzed Up Case Study: Epilogue</vt:lpstr>
      <vt:lpstr>Open 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Silver, Kerianne</dc:creator>
  <cp:lastModifiedBy>Silver, Kerianne</cp:lastModifiedBy>
  <cp:revision>3</cp:revision>
  <dcterms:created xsi:type="dcterms:W3CDTF">2026-08-12T21:26:00Z</dcterms:created>
  <dcterms:modified xsi:type="dcterms:W3CDTF">2026-09-17T16:41:47Z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F6030842-CB82-4210-A28D-2C9C6D6E1BD2</vt:lpwstr>
  </property>
  <property fmtid="{D5CDD505-2E9C-101B-9397-08002B2CF9AE}" pid="3" name="ArticulatePath">
    <vt:lpwstr>Presentation2</vt:lpwstr>
  </property>
  <property fmtid="{D5CDD505-2E9C-101B-9397-08002B2CF9AE}" pid="4" name="ContentTypeId">
    <vt:lpwstr>0x01010043313A16A14E5B488009DA0BABAFFC41</vt:lpwstr>
  </property>
  <property fmtid="{D5CDD505-2E9C-101B-9397-08002B2CF9AE}" pid="5" name="MediaServiceImageTags">
    <vt:lpwstr/>
  </property>
</Properties>
</file>