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65" r:id="rId5"/>
    <p:sldId id="300" r:id="rId6"/>
    <p:sldId id="263" r:id="rId7"/>
    <p:sldId id="268" r:id="rId8"/>
    <p:sldId id="267" r:id="rId9"/>
    <p:sldId id="302" r:id="rId10"/>
    <p:sldId id="303" r:id="rId11"/>
    <p:sldId id="304" r:id="rId12"/>
    <p:sldId id="305" r:id="rId13"/>
    <p:sldId id="306" r:id="rId14"/>
    <p:sldId id="307" r:id="rId15"/>
    <p:sldId id="309" r:id="rId16"/>
    <p:sldId id="310" r:id="rId17"/>
    <p:sldId id="317" r:id="rId18"/>
    <p:sldId id="316" r:id="rId19"/>
    <p:sldId id="269" r:id="rId20"/>
    <p:sldId id="311" r:id="rId21"/>
    <p:sldId id="301" r:id="rId22"/>
    <p:sldId id="272" r:id="rId23"/>
    <p:sldId id="314" r:id="rId24"/>
    <p:sldId id="270" r:id="rId25"/>
    <p:sldId id="318" r:id="rId26"/>
    <p:sldId id="274" r:id="rId27"/>
    <p:sldId id="275" r:id="rId28"/>
    <p:sldId id="312" r:id="rId29"/>
  </p:sldIdLst>
  <p:sldSz cx="9144000" cy="6858000" type="screen4x3"/>
  <p:notesSz cx="20104100" cy="11309350"/>
  <p:embeddedFontLst>
    <p:embeddedFont>
      <p:font typeface="Arial Black" panose="020B0A04020102020204" pitchFamily="34" charset="0"/>
      <p:bold r:id="rId32"/>
    </p:embeddedFont>
    <p:embeddedFont>
      <p:font typeface="Arial Narrow" panose="020B0606020202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65476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1pPr>
    <a:lvl2pPr marL="232738" algn="l" defTabSz="465476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2pPr>
    <a:lvl3pPr marL="465476" algn="l" defTabSz="465476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3pPr>
    <a:lvl4pPr marL="698215" algn="l" defTabSz="465476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4pPr>
    <a:lvl5pPr marL="930954" algn="l" defTabSz="465476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5pPr>
    <a:lvl6pPr marL="1163692" algn="l" defTabSz="465476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6pPr>
    <a:lvl7pPr marL="1396430" algn="l" defTabSz="465476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7pPr>
    <a:lvl8pPr marL="1629168" algn="l" defTabSz="465476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8pPr>
    <a:lvl9pPr marL="1861907" algn="l" defTabSz="465476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2F4FA37-3A13-4B51-8925-3530C4967C4C}">
          <p14:sldIdLst>
            <p14:sldId id="265"/>
            <p14:sldId id="300"/>
            <p14:sldId id="263"/>
            <p14:sldId id="268"/>
            <p14:sldId id="267"/>
          </p14:sldIdLst>
        </p14:section>
        <p14:section name="Itinerary" id="{40A42A1B-A60D-4B6F-BB31-F6C8C167D00F}">
          <p14:sldIdLst>
            <p14:sldId id="302"/>
            <p14:sldId id="303"/>
            <p14:sldId id="304"/>
            <p14:sldId id="305"/>
            <p14:sldId id="306"/>
            <p14:sldId id="307"/>
            <p14:sldId id="309"/>
            <p14:sldId id="310"/>
            <p14:sldId id="317"/>
            <p14:sldId id="316"/>
            <p14:sldId id="269"/>
            <p14:sldId id="311"/>
            <p14:sldId id="301"/>
            <p14:sldId id="272"/>
            <p14:sldId id="314"/>
            <p14:sldId id="270"/>
            <p14:sldId id="318"/>
            <p14:sldId id="274"/>
            <p14:sldId id="275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46" userDrawn="1">
          <p15:clr>
            <a:srgbClr val="A4A3A4"/>
          </p15:clr>
        </p15:guide>
        <p15:guide id="2" pos="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385"/>
    <a:srgbClr val="004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>
        <p:guide orient="horz" pos="1746"/>
        <p:guide pos="98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Badin" userId="7b3d2341-4956-4c60-9230-b54c29dbddd7" providerId="ADAL" clId="{D6683977-2EAF-46D3-ABB9-7D3E42AC8C40}"/>
    <pc:docChg chg="modSld">
      <pc:chgData name="Jacob Badin" userId="7b3d2341-4956-4c60-9230-b54c29dbddd7" providerId="ADAL" clId="{D6683977-2EAF-46D3-ABB9-7D3E42AC8C40}" dt="2025-09-11T21:25:29.390" v="11" actId="20577"/>
      <pc:docMkLst>
        <pc:docMk/>
      </pc:docMkLst>
      <pc:sldChg chg="modSp mod">
        <pc:chgData name="Jacob Badin" userId="7b3d2341-4956-4c60-9230-b54c29dbddd7" providerId="ADAL" clId="{D6683977-2EAF-46D3-ABB9-7D3E42AC8C40}" dt="2025-09-11T21:25:29.390" v="11" actId="20577"/>
        <pc:sldMkLst>
          <pc:docMk/>
          <pc:sldMk cId="379214545" sldId="311"/>
        </pc:sldMkLst>
        <pc:spChg chg="mod">
          <ac:chgData name="Jacob Badin" userId="7b3d2341-4956-4c60-9230-b54c29dbddd7" providerId="ADAL" clId="{D6683977-2EAF-46D3-ABB9-7D3E42AC8C40}" dt="2025-09-11T21:25:29.390" v="11" actId="20577"/>
          <ac:spMkLst>
            <pc:docMk/>
            <pc:sldMk cId="379214545" sldId="311"/>
            <ac:spMk id="6" creationId="{E2C7653D-17D1-548C-BBF7-FAA352940C7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35F961-EB46-CA49-A1AE-E8956C76C0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 Narrow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8DEEA-CDC1-744A-B7F1-EDDAC68F64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7014C-ED0F-1245-9324-F36C583D8472}" type="datetimeFigureOut">
              <a:rPr lang="en-US" smtClean="0">
                <a:latin typeface="Arial Narrow" panose="020B0604020202020204" pitchFamily="34" charset="0"/>
              </a:rPr>
              <a:t>11-Sep-25</a:t>
            </a:fld>
            <a:endParaRPr lang="en-US">
              <a:latin typeface="Arial Narrow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A6ECE-5A18-AD4D-AE9E-5DC0E320B0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 Narrow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AF02E-E800-EE4C-881B-FDECAC7C44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B4325-1827-364D-9183-00F29753E09E}" type="slidenum">
              <a:rPr lang="en-US" smtClean="0">
                <a:latin typeface="Arial Narrow" panose="020B0604020202020204" pitchFamily="34" charset="0"/>
              </a:rPr>
              <a:t>‹#›</a:t>
            </a:fld>
            <a:endParaRPr lang="en-US"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35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Narrow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Narrow" panose="020B0604020202020204" pitchFamily="34" charset="0"/>
              </a:defRPr>
            </a:lvl1pPr>
          </a:lstStyle>
          <a:p>
            <a:fld id="{C19EAEC3-E136-0E4F-B565-676875AF28FE}" type="datetimeFigureOut">
              <a:rPr lang="en-US" smtClean="0"/>
              <a:pPr/>
              <a:t>11-Sep-25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507288" y="1414463"/>
            <a:ext cx="508952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Narrow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Narrow" panose="020B0604020202020204" pitchFamily="34" charset="0"/>
              </a:defRPr>
            </a:lvl1pPr>
          </a:lstStyle>
          <a:p>
            <a:fld id="{19682FF6-6164-6042-96B5-3F81A442BF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3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65476" rtl="0" eaLnBrk="1" latinLnBrk="0" hangingPunct="1">
      <a:defRPr sz="611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1pPr>
    <a:lvl2pPr marL="232738" algn="l" defTabSz="465476" rtl="0" eaLnBrk="1" latinLnBrk="0" hangingPunct="1">
      <a:defRPr sz="611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2pPr>
    <a:lvl3pPr marL="465476" algn="l" defTabSz="465476" rtl="0" eaLnBrk="1" latinLnBrk="0" hangingPunct="1">
      <a:defRPr sz="611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3pPr>
    <a:lvl4pPr marL="698215" algn="l" defTabSz="465476" rtl="0" eaLnBrk="1" latinLnBrk="0" hangingPunct="1">
      <a:defRPr sz="611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4pPr>
    <a:lvl5pPr marL="930954" algn="l" defTabSz="465476" rtl="0" eaLnBrk="1" latinLnBrk="0" hangingPunct="1">
      <a:defRPr sz="611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5pPr>
    <a:lvl6pPr marL="1163692" algn="l" defTabSz="465476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6pPr>
    <a:lvl7pPr marL="1396430" algn="l" defTabSz="465476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7pPr>
    <a:lvl8pPr marL="1629168" algn="l" defTabSz="465476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8pPr>
    <a:lvl9pPr marL="1861907" algn="l" defTabSz="465476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C59E1FC-CC92-6241-AF44-5BD19DCAF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209800"/>
            <a:ext cx="7980362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53639A-1292-014D-A817-84A7EB257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1019969"/>
            <a:ext cx="7988583" cy="103743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6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BA0DEE8-C1B9-174E-B489-FB4ED437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229600" cy="1473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12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208E1-99F7-BA4D-B8BD-F5D7F1C1E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987425"/>
            <a:ext cx="4554538" cy="457517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Arial Narrow" panose="020B0604020202020204" pitchFamily="34" charset="0"/>
              </a:defRPr>
            </a:lvl1pPr>
            <a:lvl2pPr>
              <a:defRPr sz="2800" b="0" i="0">
                <a:latin typeface="Arial Narrow" panose="020B0604020202020204" pitchFamily="34" charset="0"/>
              </a:defRPr>
            </a:lvl2pPr>
            <a:lvl3pPr>
              <a:defRPr sz="2400" b="0" i="0">
                <a:latin typeface="Arial Narrow" panose="020B0604020202020204" pitchFamily="34" charset="0"/>
              </a:defRPr>
            </a:lvl3pPr>
            <a:lvl4pPr>
              <a:defRPr sz="2000" b="0" i="0">
                <a:latin typeface="Arial Narrow" panose="020B0604020202020204" pitchFamily="34" charset="0"/>
              </a:defRPr>
            </a:lvl4pPr>
            <a:lvl5pPr>
              <a:defRPr sz="2000" b="0" i="0">
                <a:latin typeface="Arial Narrow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61AA0-89AF-3142-957F-E1D12BB51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743200"/>
            <a:ext cx="3082925" cy="281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33E749-31CB-D04F-A6B6-75E745F84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1019969"/>
            <a:ext cx="3086101" cy="157956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28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958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18C12A-9C6B-6249-80CE-D951895B7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14400"/>
            <a:ext cx="462915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Arial Narrow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3562A-036A-A643-990F-C9CAAA403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667000"/>
            <a:ext cx="3082925" cy="297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2464CB-A2A1-9A46-8B5E-E1A74FD47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914400"/>
            <a:ext cx="3086101" cy="157956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28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6757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8">
            <a:extLst>
              <a:ext uri="{FF2B5EF4-FFF2-40B4-BE49-F238E27FC236}">
                <a16:creationId xmlns:a16="http://schemas.microsoft.com/office/drawing/2014/main" id="{8045C50D-3FEC-FF4E-A3F2-CC3A2B75613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20104100" h="1602104">
                <a:moveTo>
                  <a:pt x="0" y="1602045"/>
                </a:moveTo>
                <a:lnTo>
                  <a:pt x="20104099" y="1602045"/>
                </a:lnTo>
                <a:lnTo>
                  <a:pt x="20104099" y="0"/>
                </a:lnTo>
                <a:lnTo>
                  <a:pt x="0" y="0"/>
                </a:lnTo>
                <a:lnTo>
                  <a:pt x="0" y="1602045"/>
                </a:lnTo>
                <a:close/>
              </a:path>
            </a:pathLst>
          </a:custGeom>
          <a:solidFill>
            <a:srgbClr val="00B385"/>
          </a:solidFill>
        </p:spPr>
        <p:txBody>
          <a:bodyPr wrap="square" lIns="0" tIns="0" rIns="0" bIns="0" rtlCol="0"/>
          <a:lstStyle/>
          <a:p>
            <a:endParaRPr sz="417" b="0" i="0">
              <a:latin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02119-EA8B-624F-B02F-3225CF230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15" b="71005"/>
          <a:stretch/>
        </p:blipFill>
        <p:spPr>
          <a:xfrm>
            <a:off x="1626049" y="2765361"/>
            <a:ext cx="5510661" cy="15727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1C5FD5-1125-E847-8D82-08DD33C023B3}"/>
              </a:ext>
            </a:extLst>
          </p:cNvPr>
          <p:cNvSpPr/>
          <p:nvPr userDrawn="1"/>
        </p:nvSpPr>
        <p:spPr>
          <a:xfrm>
            <a:off x="2631138" y="5487939"/>
            <a:ext cx="6071676" cy="696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56" b="0" i="0">
                <a:solidFill>
                  <a:srgbClr val="FFFFFF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MORE THAN READY. </a:t>
            </a:r>
          </a:p>
          <a:p>
            <a:pPr algn="r">
              <a:lnSpc>
                <a:spcPct val="80000"/>
              </a:lnSpc>
            </a:pPr>
            <a:r>
              <a:rPr lang="en-US" sz="2456" b="0" i="0">
                <a:solidFill>
                  <a:srgbClr val="FFFFFF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LOYOLA READY.</a:t>
            </a:r>
            <a:endParaRPr lang="en-US" sz="2456" b="0" i="0">
              <a:solidFill>
                <a:srgbClr val="FFFFFF"/>
              </a:solidFill>
              <a:latin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4A3D2-0CFF-CC4C-BD04-794A2E2B0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25537" r="5167" b="62458"/>
          <a:stretch/>
        </p:blipFill>
        <p:spPr>
          <a:xfrm>
            <a:off x="6062304" y="5062028"/>
            <a:ext cx="2750645" cy="506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9BFBC-A63D-8F41-8756-9E05C2A4F1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4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B18B3B-4E64-4744-90A7-A413193C5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01118"/>
            <a:ext cx="8229600" cy="27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F5E783-05D5-E34F-8CF7-6D02DD210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229600" cy="14732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48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705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73475-ABFA-7148-8BBA-E58FEE85C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90800"/>
            <a:ext cx="8458200" cy="2895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DEC63D-3BDA-4C45-AB50-D0BB65395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458200" cy="14732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36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0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73475-ABFA-7148-8BBA-E58FEE85C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90800"/>
            <a:ext cx="8458200" cy="28956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b="0" i="0">
                <a:latin typeface="Arial Narrow" panose="020B0604020202020204" pitchFamily="34" charset="0"/>
              </a:defRPr>
            </a:lvl1pPr>
            <a:lvl2pPr marL="493669" indent="-285750">
              <a:buFont typeface="Arial" panose="020B0604020202020204" pitchFamily="34" charset="0"/>
              <a:buChar char="•"/>
              <a:defRPr b="0" i="0">
                <a:latin typeface="Arial Narrow" panose="020B0604020202020204" pitchFamily="34" charset="0"/>
              </a:defRPr>
            </a:lvl2pPr>
            <a:lvl3pPr marL="701587" indent="-285750">
              <a:buFont typeface="Arial" panose="020B0604020202020204" pitchFamily="34" charset="0"/>
              <a:buChar char="•"/>
              <a:defRPr b="0" i="0">
                <a:latin typeface="Arial Narrow" panose="020B0604020202020204" pitchFamily="34" charset="0"/>
              </a:defRPr>
            </a:lvl3pPr>
            <a:lvl4pPr marL="909506" indent="-285750">
              <a:buFont typeface="Arial" panose="020B0604020202020204" pitchFamily="34" charset="0"/>
              <a:buChar char="•"/>
              <a:defRPr b="0" i="0">
                <a:latin typeface="Arial Narrow" panose="020B0604020202020204" pitchFamily="34" charset="0"/>
              </a:defRPr>
            </a:lvl4pPr>
            <a:lvl5pPr marL="1117424" indent="-285750">
              <a:buFont typeface="Arial" panose="020B0604020202020204" pitchFamily="34" charset="0"/>
              <a:buChar char="•"/>
              <a:defRPr b="0" i="0">
                <a:latin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DEC63D-3BDA-4C45-AB50-D0BB65395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458200" cy="14732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36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467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73475-ABFA-7148-8BBA-E58FEE85C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90800"/>
            <a:ext cx="8458200" cy="2895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b="0" i="0">
                <a:latin typeface="Arial Narrow" panose="020B0604020202020204" pitchFamily="34" charset="0"/>
              </a:defRPr>
            </a:lvl1pPr>
            <a:lvl2pPr marL="550819" indent="-342900">
              <a:buFont typeface="+mj-lt"/>
              <a:buAutoNum type="arabicPeriod"/>
              <a:defRPr b="0" i="0">
                <a:latin typeface="Arial Narrow" panose="020B0604020202020204" pitchFamily="34" charset="0"/>
              </a:defRPr>
            </a:lvl2pPr>
            <a:lvl3pPr marL="758737" indent="-342900">
              <a:buFont typeface="+mj-lt"/>
              <a:buAutoNum type="arabicPeriod"/>
              <a:defRPr b="0" i="0">
                <a:latin typeface="Arial Narrow" panose="020B0604020202020204" pitchFamily="34" charset="0"/>
              </a:defRPr>
            </a:lvl3pPr>
            <a:lvl4pPr marL="966656" indent="-342900">
              <a:buFont typeface="+mj-lt"/>
              <a:buAutoNum type="arabicPeriod"/>
              <a:defRPr b="0" i="0">
                <a:latin typeface="Arial Narrow" panose="020B0604020202020204" pitchFamily="34" charset="0"/>
              </a:defRPr>
            </a:lvl4pPr>
            <a:lvl5pPr marL="1174574" indent="-342900">
              <a:buFont typeface="+mj-lt"/>
              <a:buAutoNum type="arabicPeriod"/>
              <a:defRPr b="0" i="0">
                <a:latin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DEC63D-3BDA-4C45-AB50-D0BB65395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458200" cy="14732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36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84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E3015C6-10E8-7549-9DE4-A083B5181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01118"/>
            <a:ext cx="8229600" cy="27328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BE5F86-EE96-6A47-9F81-B9B3E769B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229600" cy="1473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86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0B3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7C828E-18AA-BA48-B971-A10188902FDC}"/>
              </a:ext>
            </a:extLst>
          </p:cNvPr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rgbClr val="00B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Narrow" panose="020B0604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E3015C6-10E8-7549-9DE4-A083B5181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01118"/>
            <a:ext cx="8229600" cy="27328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BE5F86-EE96-6A47-9F81-B9B3E769B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229600" cy="1473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A09D2-2825-6243-8AFB-5537B7ACE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7"/>
          <a:stretch/>
        </p:blipFill>
        <p:spPr>
          <a:xfrm>
            <a:off x="2567" y="6128756"/>
            <a:ext cx="9141433" cy="7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7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2D89-351A-8041-BB39-149D6EDB3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27444"/>
            <a:ext cx="3733800" cy="311135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9D521-BCCA-0D4A-808A-75B138A73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2527444"/>
            <a:ext cx="4495800" cy="311135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E03B57-17ED-9546-9C9C-B82B9B8BA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229600" cy="1473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21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6C734-6601-C94F-8E9E-C52BCAEA5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605088"/>
            <a:ext cx="3996391" cy="671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rial Narrow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98EA7-5B92-9849-B2EA-D25C8220F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3429001"/>
            <a:ext cx="3996391" cy="22098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D4F93EC-72AF-634D-B3BF-B8F71B5E5B7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2000" y="2605088"/>
            <a:ext cx="3996391" cy="671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rial Narrow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D658454-1AA1-E14D-B120-9C15DD01D3D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2000" y="3429001"/>
            <a:ext cx="3996391" cy="22098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3A330ED-03E4-B443-A251-44AEB5FD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229600" cy="1473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1" i="0" cap="all" baseline="0">
                <a:solidFill>
                  <a:srgbClr val="00B385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773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82CB0C-6FCC-7548-A610-C192B4F05F35}"/>
              </a:ext>
            </a:extLst>
          </p:cNvPr>
          <p:cNvPicPr>
            <a:picLocks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62317" r="12879" b="34193"/>
          <a:stretch/>
        </p:blipFill>
        <p:spPr>
          <a:xfrm>
            <a:off x="5018381" y="152400"/>
            <a:ext cx="4125619" cy="242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09E4D-E646-A140-B828-4A4E1E7E7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7"/>
          <a:stretch/>
        </p:blipFill>
        <p:spPr>
          <a:xfrm>
            <a:off x="2567" y="6128756"/>
            <a:ext cx="9141433" cy="729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B5820-F669-F372-D727-C58324D5754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410712" y="6642100"/>
            <a:ext cx="23510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Loyola University Maryland 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74" r:id="rId4"/>
    <p:sldLayoutId id="2147483675" r:id="rId5"/>
    <p:sldLayoutId id="2147483666" r:id="rId6"/>
    <p:sldLayoutId id="2147483673" r:id="rId7"/>
    <p:sldLayoutId id="2147483667" r:id="rId8"/>
    <p:sldLayoutId id="2147483668" r:id="rId9"/>
    <p:sldLayoutId id="2147483669" r:id="rId10"/>
    <p:sldLayoutId id="2147483671" r:id="rId11"/>
    <p:sldLayoutId id="2147483672" r:id="rId12"/>
    <p:sldLayoutId id="2147483676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19">
        <a:defRPr>
          <a:latin typeface="+mn-lt"/>
          <a:ea typeface="+mn-ea"/>
          <a:cs typeface="+mn-cs"/>
        </a:defRPr>
      </a:lvl2pPr>
      <a:lvl3pPr marL="415837">
        <a:defRPr>
          <a:latin typeface="+mn-lt"/>
          <a:ea typeface="+mn-ea"/>
          <a:cs typeface="+mn-cs"/>
        </a:defRPr>
      </a:lvl3pPr>
      <a:lvl4pPr marL="623756">
        <a:defRPr>
          <a:latin typeface="+mn-lt"/>
          <a:ea typeface="+mn-ea"/>
          <a:cs typeface="+mn-cs"/>
        </a:defRPr>
      </a:lvl4pPr>
      <a:lvl5pPr marL="831674">
        <a:defRPr>
          <a:latin typeface="+mn-lt"/>
          <a:ea typeface="+mn-ea"/>
          <a:cs typeface="+mn-cs"/>
        </a:defRPr>
      </a:lvl5pPr>
      <a:lvl6pPr marL="1039593">
        <a:defRPr>
          <a:latin typeface="+mn-lt"/>
          <a:ea typeface="+mn-ea"/>
          <a:cs typeface="+mn-cs"/>
        </a:defRPr>
      </a:lvl6pPr>
      <a:lvl7pPr marL="1247511">
        <a:defRPr>
          <a:latin typeface="+mn-lt"/>
          <a:ea typeface="+mn-ea"/>
          <a:cs typeface="+mn-cs"/>
        </a:defRPr>
      </a:lvl7pPr>
      <a:lvl8pPr marL="1455430">
        <a:defRPr>
          <a:latin typeface="+mn-lt"/>
          <a:ea typeface="+mn-ea"/>
          <a:cs typeface="+mn-cs"/>
        </a:defRPr>
      </a:lvl8pPr>
      <a:lvl9pPr marL="166334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19">
        <a:defRPr>
          <a:latin typeface="+mn-lt"/>
          <a:ea typeface="+mn-ea"/>
          <a:cs typeface="+mn-cs"/>
        </a:defRPr>
      </a:lvl2pPr>
      <a:lvl3pPr marL="415837">
        <a:defRPr>
          <a:latin typeface="+mn-lt"/>
          <a:ea typeface="+mn-ea"/>
          <a:cs typeface="+mn-cs"/>
        </a:defRPr>
      </a:lvl3pPr>
      <a:lvl4pPr marL="623756">
        <a:defRPr>
          <a:latin typeface="+mn-lt"/>
          <a:ea typeface="+mn-ea"/>
          <a:cs typeface="+mn-cs"/>
        </a:defRPr>
      </a:lvl4pPr>
      <a:lvl5pPr marL="831674">
        <a:defRPr>
          <a:latin typeface="+mn-lt"/>
          <a:ea typeface="+mn-ea"/>
          <a:cs typeface="+mn-cs"/>
        </a:defRPr>
      </a:lvl5pPr>
      <a:lvl6pPr marL="1039593">
        <a:defRPr>
          <a:latin typeface="+mn-lt"/>
          <a:ea typeface="+mn-ea"/>
          <a:cs typeface="+mn-cs"/>
        </a:defRPr>
      </a:lvl6pPr>
      <a:lvl7pPr marL="1247511">
        <a:defRPr>
          <a:latin typeface="+mn-lt"/>
          <a:ea typeface="+mn-ea"/>
          <a:cs typeface="+mn-cs"/>
        </a:defRPr>
      </a:lvl7pPr>
      <a:lvl8pPr marL="1455430">
        <a:defRPr>
          <a:latin typeface="+mn-lt"/>
          <a:ea typeface="+mn-ea"/>
          <a:cs typeface="+mn-cs"/>
        </a:defRPr>
      </a:lvl8pPr>
      <a:lvl9pPr marL="166334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ridge.loyola.edu/store?store_id=3414&amp;selling=1" TargetMode="External"/><Relationship Id="rId2" Type="http://schemas.openxmlformats.org/officeDocument/2006/relationships/hyperlink" Target="https://forms.office.com/Pages/ResponsePage.aspx?id=jwquMN88_USvNCeL9jm4XUEjPXtWSWBMkjC1TCnb3ddUOFEzMkc2OURERE1IUEoxSVVEUUFCTUJPTy4u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vel.state.gov/content/travel/en/passports/how-apply.html" TargetMode="External"/><Relationship Id="rId2" Type="http://schemas.openxmlformats.org/officeDocument/2006/relationships/hyperlink" Target="https://travel.state.gov/content/travel/en/passports/how-apply/processing-time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8">
            <a:extLst>
              <a:ext uri="{FF2B5EF4-FFF2-40B4-BE49-F238E27FC236}">
                <a16:creationId xmlns:a16="http://schemas.microsoft.com/office/drawing/2014/main" id="{357959B4-DB49-1E45-BE11-26243E6828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20104100" h="1602104">
                <a:moveTo>
                  <a:pt x="0" y="1602045"/>
                </a:moveTo>
                <a:lnTo>
                  <a:pt x="20104099" y="1602045"/>
                </a:lnTo>
                <a:lnTo>
                  <a:pt x="20104099" y="0"/>
                </a:lnTo>
                <a:lnTo>
                  <a:pt x="0" y="0"/>
                </a:lnTo>
                <a:lnTo>
                  <a:pt x="0" y="1602045"/>
                </a:lnTo>
                <a:close/>
              </a:path>
            </a:pathLst>
          </a:custGeom>
          <a:solidFill>
            <a:srgbClr val="00B385"/>
          </a:solidFill>
        </p:spPr>
        <p:txBody>
          <a:bodyPr wrap="square" lIns="0" tIns="0" rIns="0" bIns="0" rtlCol="0"/>
          <a:lstStyle/>
          <a:p>
            <a:endParaRPr sz="417">
              <a:latin typeface="Arial Narrow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C70DCF-5480-3B43-9949-7A53CD502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15" b="71005"/>
          <a:stretch/>
        </p:blipFill>
        <p:spPr>
          <a:xfrm>
            <a:off x="1626049" y="2765361"/>
            <a:ext cx="5510661" cy="15727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152B04-57AD-144E-9D0C-A6D05E805D25}"/>
              </a:ext>
            </a:extLst>
          </p:cNvPr>
          <p:cNvSpPr/>
          <p:nvPr/>
        </p:nvSpPr>
        <p:spPr>
          <a:xfrm>
            <a:off x="2631138" y="5487939"/>
            <a:ext cx="6071676" cy="696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56">
                <a:solidFill>
                  <a:srgbClr val="FFFFFF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MORE THAN READY. </a:t>
            </a:r>
          </a:p>
          <a:p>
            <a:pPr algn="r">
              <a:lnSpc>
                <a:spcPct val="80000"/>
              </a:lnSpc>
            </a:pPr>
            <a:r>
              <a:rPr lang="en-US" sz="2456">
                <a:solidFill>
                  <a:srgbClr val="FFFFFF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LOYOLA READY.</a:t>
            </a:r>
            <a:endParaRPr lang="en-US" sz="2456">
              <a:solidFill>
                <a:srgbClr val="FFFFFF"/>
              </a:solidFill>
              <a:latin typeface="Arial Narrow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25A4BB-FEA4-A448-B7C7-98106420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25537" r="5167" b="62458"/>
          <a:stretch/>
        </p:blipFill>
        <p:spPr>
          <a:xfrm>
            <a:off x="6062304" y="5062028"/>
            <a:ext cx="2750645" cy="506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31C4D-03EF-7F45-A132-D8CEDD078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2635FD-2F0E-9EB2-6377-37E8AFAC1DE6}"/>
              </a:ext>
            </a:extLst>
          </p:cNvPr>
          <p:cNvSpPr txBox="1"/>
          <p:nvPr/>
        </p:nvSpPr>
        <p:spPr>
          <a:xfrm>
            <a:off x="1316808" y="4101383"/>
            <a:ext cx="6510379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Portugal Study Tour</a:t>
            </a:r>
          </a:p>
          <a:p>
            <a:pPr algn="ctr"/>
            <a:r>
              <a:rPr lang="en-US" sz="3200" b="1">
                <a:solidFill>
                  <a:srgbClr val="FFFF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Laurie </a:t>
            </a:r>
            <a:r>
              <a:rPr lang="en-US" sz="3200" b="1" err="1">
                <a:solidFill>
                  <a:srgbClr val="FFFF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Magnino</a:t>
            </a:r>
            <a:endParaRPr lang="en-US" sz="3200" b="1">
              <a:solidFill>
                <a:srgbClr val="FFFFFF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algn="ctr"/>
            <a:r>
              <a:rPr lang="en-US" sz="3200" b="1">
                <a:solidFill>
                  <a:srgbClr val="FFFF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&amp;</a:t>
            </a:r>
          </a:p>
          <a:p>
            <a:pPr algn="ctr"/>
            <a:r>
              <a:rPr lang="en-US" sz="3200" b="1">
                <a:solidFill>
                  <a:srgbClr val="FFFF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OIP</a:t>
            </a:r>
          </a:p>
        </p:txBody>
      </p:sp>
    </p:spTree>
    <p:extLst>
      <p:ext uri="{BB962C8B-B14F-4D97-AF65-F5344CB8AC3E}">
        <p14:creationId xmlns:p14="http://schemas.microsoft.com/office/powerpoint/2010/main" val="232847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with red roofs">
            <a:extLst>
              <a:ext uri="{FF2B5EF4-FFF2-40B4-BE49-F238E27FC236}">
                <a16:creationId xmlns:a16="http://schemas.microsoft.com/office/drawing/2014/main" id="{FFF25196-925E-01C0-00FA-F18F26AC0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r="17018" b="-2"/>
          <a:stretch>
            <a:fillRect/>
          </a:stretch>
        </p:blipFill>
        <p:spPr>
          <a:xfrm>
            <a:off x="3887788" y="914400"/>
            <a:ext cx="4629150" cy="4724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4FCDB-B744-00C8-5023-1312B811B950}"/>
              </a:ext>
            </a:extLst>
          </p:cNvPr>
          <p:cNvSpPr txBox="1"/>
          <p:nvPr/>
        </p:nvSpPr>
        <p:spPr>
          <a:xfrm>
            <a:off x="627062" y="1936955"/>
            <a:ext cx="3086101" cy="370184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Monday, January 5, 2026:</a:t>
            </a: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Breakfast at the hotel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Business Visit #1: </a:t>
            </a: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  </a:t>
            </a: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Lunch on your own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Dinner on your own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4C857-63C1-E87A-1E18-AF5B05BB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914401"/>
            <a:ext cx="3086101" cy="924232"/>
          </a:xfrm>
        </p:spPr>
        <p:txBody>
          <a:bodyPr anchor="b">
            <a:normAutofit/>
          </a:bodyPr>
          <a:lstStyle/>
          <a:p>
            <a: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  <a:t>Tentative schedule: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6CC22F8-8E24-1AE5-662B-4A5602AC22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5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tiles with a painting on it&#10;&#10;AI-generated content may be incorrect.">
            <a:extLst>
              <a:ext uri="{FF2B5EF4-FFF2-40B4-BE49-F238E27FC236}">
                <a16:creationId xmlns:a16="http://schemas.microsoft.com/office/drawing/2014/main" id="{182CB3E7-4FA8-ADE8-FCEA-73873836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78" y="987425"/>
            <a:ext cx="3431381" cy="457517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4FCDB-B744-00C8-5023-1312B811B950}"/>
              </a:ext>
            </a:extLst>
          </p:cNvPr>
          <p:cNvSpPr txBox="1"/>
          <p:nvPr/>
        </p:nvSpPr>
        <p:spPr>
          <a:xfrm>
            <a:off x="630238" y="2743200"/>
            <a:ext cx="3082925" cy="2819400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Tuesday, January 6, 2026: 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Breakfast at the hotel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Business Visit #2 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Dinner on your own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4C857-63C1-E87A-1E18-AF5B05BB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1019969"/>
            <a:ext cx="3086101" cy="1579563"/>
          </a:xfrm>
        </p:spPr>
        <p:txBody>
          <a:bodyPr anchor="b">
            <a:normAutofit/>
          </a:bodyPr>
          <a:lstStyle/>
          <a:p>
            <a: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  <a:t>Tentative schedule:</a:t>
            </a:r>
          </a:p>
        </p:txBody>
      </p:sp>
    </p:spTree>
    <p:extLst>
      <p:ext uri="{BB962C8B-B14F-4D97-AF65-F5344CB8AC3E}">
        <p14:creationId xmlns:p14="http://schemas.microsoft.com/office/powerpoint/2010/main" val="1092975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D2561-5A0F-2FF3-4EFD-007D8D23E9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38" b="20755"/>
          <a:stretch>
            <a:fillRect/>
          </a:stretch>
        </p:blipFill>
        <p:spPr>
          <a:xfrm>
            <a:off x="3887788" y="914400"/>
            <a:ext cx="4629150" cy="4724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4FCDB-B744-00C8-5023-1312B811B950}"/>
              </a:ext>
            </a:extLst>
          </p:cNvPr>
          <p:cNvSpPr txBox="1"/>
          <p:nvPr/>
        </p:nvSpPr>
        <p:spPr>
          <a:xfrm>
            <a:off x="627062" y="2330245"/>
            <a:ext cx="3086101" cy="3519949"/>
          </a:xfrm>
          <a:prstGeom prst="rect">
            <a:avLst/>
          </a:prstGeom>
        </p:spPr>
        <p:txBody>
          <a:bodyPr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Wednesday, January 7, 2026: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Breakfast at the hotel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Museum of Communications (Guided)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Lunch On your own in seaside town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Visit Jeronimo’s Monastery and Belem Tower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Dinner and Fado Show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0" i="0">
              <a:latin typeface="Arial Narrow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4C857-63C1-E87A-1E18-AF5B05BB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914400"/>
            <a:ext cx="3086101" cy="1579563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  <a:t>Tentative schedule:</a:t>
            </a:r>
            <a:b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</a:br>
            <a:endParaRPr lang="en-US" b="1" i="0" cap="all" baseline="0">
              <a:latin typeface="Arial Black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7424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01F8A-D2A7-B5F3-B302-FB14C03FD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01" y="987425"/>
            <a:ext cx="2573535" cy="457517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4FCDB-B744-00C8-5023-1312B811B950}"/>
              </a:ext>
            </a:extLst>
          </p:cNvPr>
          <p:cNvSpPr txBox="1"/>
          <p:nvPr/>
        </p:nvSpPr>
        <p:spPr>
          <a:xfrm>
            <a:off x="630238" y="1927124"/>
            <a:ext cx="3253504" cy="3635476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Thursday, January 8, 2026: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Breakfast at the hotel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Coach to a UNESCO world heritage site-Evora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Olive Oil and/or Wine Production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Dinner on your own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4C857-63C1-E87A-1E18-AF5B05BB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1019970"/>
            <a:ext cx="3086101" cy="907154"/>
          </a:xfrm>
        </p:spPr>
        <p:txBody>
          <a:bodyPr anchor="b">
            <a:normAutofit/>
          </a:bodyPr>
          <a:lstStyle/>
          <a:p>
            <a: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  <a:t>Tentative schedule:</a:t>
            </a:r>
          </a:p>
        </p:txBody>
      </p:sp>
    </p:spTree>
    <p:extLst>
      <p:ext uri="{BB962C8B-B14F-4D97-AF65-F5344CB8AC3E}">
        <p14:creationId xmlns:p14="http://schemas.microsoft.com/office/powerpoint/2010/main" val="2384987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FA974-D665-7FBF-D48E-04B822CAB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CD059-B576-3F02-4291-274C8F20B1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07" r="3" b="11452"/>
          <a:stretch>
            <a:fillRect/>
          </a:stretch>
        </p:blipFill>
        <p:spPr>
          <a:xfrm>
            <a:off x="3887788" y="914400"/>
            <a:ext cx="4629150" cy="4724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A267D5-6885-2C64-68BE-E207A3C085FB}"/>
              </a:ext>
            </a:extLst>
          </p:cNvPr>
          <p:cNvSpPr txBox="1"/>
          <p:nvPr/>
        </p:nvSpPr>
        <p:spPr>
          <a:xfrm>
            <a:off x="630238" y="1897626"/>
            <a:ext cx="3082925" cy="3741174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Friday, January 9, 2026: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Breakfast at the hotel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LX Factory Neighborhood Tour-Alcântara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Transportation back to Loyola campus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0" i="0">
                <a:latin typeface="Arial Narrow" panose="020B0604020202020204" pitchFamily="34" charset="0"/>
                <a:ea typeface="+mn-ea"/>
                <a:cs typeface="+mn-cs"/>
              </a:rPr>
              <a:t>Lunch and Dinner on your own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7AE35-4359-BA8F-EECD-6F4B8530A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914400"/>
            <a:ext cx="3086101" cy="796413"/>
          </a:xfrm>
        </p:spPr>
        <p:txBody>
          <a:bodyPr anchor="b">
            <a:normAutofit/>
          </a:bodyPr>
          <a:lstStyle/>
          <a:p>
            <a: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  <a:t>Tentative schedule:</a:t>
            </a:r>
          </a:p>
        </p:txBody>
      </p:sp>
    </p:spTree>
    <p:extLst>
      <p:ext uri="{BB962C8B-B14F-4D97-AF65-F5344CB8AC3E}">
        <p14:creationId xmlns:p14="http://schemas.microsoft.com/office/powerpoint/2010/main" val="402208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02D79-F98A-5F5D-5B4E-FC6C4C284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21B0FF-0A5D-1087-792D-D76E4E6B4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4" r="21647" b="3"/>
          <a:stretch>
            <a:fillRect/>
          </a:stretch>
        </p:blipFill>
        <p:spPr>
          <a:xfrm>
            <a:off x="3962400" y="987425"/>
            <a:ext cx="4554538" cy="457517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39A47-0DBD-C08E-1C1F-43715DEF43EE}"/>
              </a:ext>
            </a:extLst>
          </p:cNvPr>
          <p:cNvSpPr txBox="1"/>
          <p:nvPr/>
        </p:nvSpPr>
        <p:spPr>
          <a:xfrm>
            <a:off x="630238" y="2743200"/>
            <a:ext cx="3082925" cy="2819400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Saturday, January 10, 2026: 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Breakfast at the hotel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Students return flight home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4BFBE-1F0C-5601-7760-D08EF5211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1019969"/>
            <a:ext cx="3086101" cy="1113631"/>
          </a:xfrm>
        </p:spPr>
        <p:txBody>
          <a:bodyPr anchor="b">
            <a:normAutofit/>
          </a:bodyPr>
          <a:lstStyle/>
          <a:p>
            <a: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  <a:t>Tentative schedule:</a:t>
            </a:r>
          </a:p>
        </p:txBody>
      </p:sp>
    </p:spTree>
    <p:extLst>
      <p:ext uri="{BB962C8B-B14F-4D97-AF65-F5344CB8AC3E}">
        <p14:creationId xmlns:p14="http://schemas.microsoft.com/office/powerpoint/2010/main" val="254994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A04890-83FD-B0ED-CFF3-5BC00B4D1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885" y="1019969"/>
            <a:ext cx="4089116" cy="2534889"/>
          </a:xfrm>
        </p:spPr>
        <p:txBody>
          <a:bodyPr/>
          <a:lstStyle/>
          <a:p>
            <a:r>
              <a:rPr lang="en-US"/>
              <a:t>Who should apply?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7653D-17D1-548C-BBF7-FAA352940C74}"/>
              </a:ext>
            </a:extLst>
          </p:cNvPr>
          <p:cNvSpPr txBox="1"/>
          <p:nvPr/>
        </p:nvSpPr>
        <p:spPr>
          <a:xfrm>
            <a:off x="4312515" y="709974"/>
            <a:ext cx="4571999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/>
              <a:t>Students who:</a:t>
            </a:r>
          </a:p>
          <a:p>
            <a:endParaRPr lang="en-US" sz="2800" b="1"/>
          </a:p>
          <a:p>
            <a:r>
              <a:rPr lang="en-US" sz="2800">
                <a:ea typeface="Calibri"/>
                <a:cs typeface="Calibri"/>
              </a:rPr>
              <a:t>Juniors and Seniors preferred but could consider Sophomores with good academic standing</a:t>
            </a:r>
          </a:p>
          <a:p>
            <a:endParaRPr lang="en-US" sz="2800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MG 419 and IB 370 is cross listed to provide a management and global context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412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A04890-83FD-B0ED-CFF3-5BC00B4D1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885" y="1019969"/>
            <a:ext cx="4089116" cy="2534889"/>
          </a:xfrm>
        </p:spPr>
        <p:txBody>
          <a:bodyPr/>
          <a:lstStyle/>
          <a:p>
            <a:r>
              <a:rPr lang="en-US"/>
              <a:t>The application process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7653D-17D1-548C-BBF7-FAA352940C74}"/>
              </a:ext>
            </a:extLst>
          </p:cNvPr>
          <p:cNvSpPr txBox="1"/>
          <p:nvPr/>
        </p:nvSpPr>
        <p:spPr>
          <a:xfrm>
            <a:off x="770562" y="2238870"/>
            <a:ext cx="7623425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2"/>
              </a:rPr>
              <a:t>Apply online </a:t>
            </a:r>
            <a:r>
              <a:rPr lang="en-US" sz="2800" dirty="0"/>
              <a:t>now through </a:t>
            </a:r>
            <a:r>
              <a:rPr lang="en-US" sz="2800" b="1" dirty="0"/>
              <a:t>11:59pm on Wednesday, October 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hlinkClick r:id="rId3"/>
              </a:rPr>
              <a:t>Deposit due </a:t>
            </a:r>
            <a:r>
              <a:rPr lang="en-US" sz="2800" b="1" dirty="0"/>
              <a:t>Wednesday October 15</a:t>
            </a:r>
            <a:r>
              <a:rPr lang="en-US" sz="2800" b="1" baseline="30000" dirty="0"/>
              <a:t>th </a:t>
            </a:r>
            <a:r>
              <a:rPr lang="en-US" sz="2800" b="1" dirty="0"/>
              <a:t>11:59pm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Talk to Laurie </a:t>
            </a:r>
            <a:r>
              <a:rPr lang="en-US" sz="2800" dirty="0" err="1"/>
              <a:t>Magnino</a:t>
            </a:r>
            <a:r>
              <a:rPr lang="en-US" sz="2800" dirty="0"/>
              <a:t> about the course connection-</a:t>
            </a:r>
            <a:r>
              <a:rPr lang="en-US" sz="2800" dirty="0">
                <a:latin typeface="+mn-lt"/>
              </a:rPr>
              <a:t> MG419/IB370</a:t>
            </a:r>
          </a:p>
        </p:txBody>
      </p:sp>
    </p:spTree>
    <p:extLst>
      <p:ext uri="{BB962C8B-B14F-4D97-AF65-F5344CB8AC3E}">
        <p14:creationId xmlns:p14="http://schemas.microsoft.com/office/powerpoint/2010/main" val="379214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A04890-83FD-B0ED-CFF3-5BC00B4D1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15" y="2283691"/>
            <a:ext cx="3698358" cy="1037431"/>
          </a:xfrm>
        </p:spPr>
        <p:txBody>
          <a:bodyPr/>
          <a:lstStyle/>
          <a:p>
            <a:r>
              <a:rPr lang="en-US"/>
              <a:t>The application process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7653D-17D1-548C-BBF7-FAA352940C74}"/>
              </a:ext>
            </a:extLst>
          </p:cNvPr>
          <p:cNvSpPr txBox="1"/>
          <p:nvPr/>
        </p:nvSpPr>
        <p:spPr>
          <a:xfrm>
            <a:off x="3986373" y="336534"/>
            <a:ext cx="4921321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Laurie will provide a link for a Microsoft forms. Students will also submit information to the OIP</a:t>
            </a:r>
          </a:p>
          <a:p>
            <a:endParaRPr lang="en-US" sz="2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This program has a maximum capacity of 20 participants</a:t>
            </a:r>
            <a:endParaRPr lang="en-US">
              <a:ea typeface="Calibri"/>
              <a:cs typeface="Calibri"/>
            </a:endParaRPr>
          </a:p>
          <a:p>
            <a:endParaRPr lang="en-US" sz="2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/>
              <a:t>Priority will be given based on students taking the course MG419/IB370 and then to those in the Sellinger majors.</a:t>
            </a:r>
            <a:endParaRPr lang="en-US" sz="220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cs typeface="Calibri"/>
              </a:rPr>
              <a:t>Students outside this major are welcome to apply as well!</a:t>
            </a:r>
            <a:endParaRPr lang="en-US" sz="2200">
              <a:ea typeface="Calibri"/>
              <a:cs typeface="Calibri"/>
            </a:endParaRPr>
          </a:p>
          <a:p>
            <a:endParaRPr lang="en-US" sz="2200"/>
          </a:p>
          <a:p>
            <a:endParaRPr lang="en-US" sz="2400"/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156AF75F-FED4-1E57-B51E-ADEF92A3C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1" y="2208944"/>
            <a:ext cx="3820832" cy="27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A04890-83FD-B0ED-CFF3-5BC00B4D1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62" y="898683"/>
            <a:ext cx="3551648" cy="1037431"/>
          </a:xfrm>
        </p:spPr>
        <p:txBody>
          <a:bodyPr/>
          <a:lstStyle/>
          <a:p>
            <a:r>
              <a:rPr lang="en-US"/>
              <a:t>Passports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D38B4D-862E-CD12-05A7-A370822BC764}"/>
              </a:ext>
            </a:extLst>
          </p:cNvPr>
          <p:cNvSpPr txBox="1"/>
          <p:nvPr/>
        </p:nvSpPr>
        <p:spPr>
          <a:xfrm>
            <a:off x="224082" y="2656666"/>
            <a:ext cx="41182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Students in this program must have a passport that does not expire before </a:t>
            </a:r>
            <a:r>
              <a:rPr lang="en-US" sz="2400" b="1"/>
              <a:t>July 11, 2026</a:t>
            </a:r>
            <a:r>
              <a:rPr lang="en-US" sz="2400"/>
              <a:t>.!</a:t>
            </a:r>
          </a:p>
        </p:txBody>
      </p:sp>
      <p:pic>
        <p:nvPicPr>
          <p:cNvPr id="2050" name="Picture 2" descr="USA passport for sale - Buy Real passports online | Passport template ...">
            <a:extLst>
              <a:ext uri="{FF2B5EF4-FFF2-40B4-BE49-F238E27FC236}">
                <a16:creationId xmlns:a16="http://schemas.microsoft.com/office/drawing/2014/main" id="{6A83030C-2564-2522-8BF5-9D48A3EB9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53" y="1417399"/>
            <a:ext cx="4010985" cy="36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496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1">
            <a:extLst>
              <a:ext uri="{FF2B5EF4-FFF2-40B4-BE49-F238E27FC236}">
                <a16:creationId xmlns:a16="http://schemas.microsoft.com/office/drawing/2014/main" id="{50C572B2-02A6-49B1-8871-89C9C5BBF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5376" y="3242386"/>
            <a:ext cx="6045597" cy="1732318"/>
          </a:xfrm>
        </p:spPr>
        <p:txBody>
          <a:bodyPr/>
          <a:lstStyle/>
          <a:p>
            <a:r>
              <a:rPr lang="en-US"/>
              <a:t>					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458CD91-E983-40BB-8312-AD894D7B1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344" y="639192"/>
            <a:ext cx="8229600" cy="1473200"/>
          </a:xfrm>
        </p:spPr>
        <p:txBody>
          <a:bodyPr/>
          <a:lstStyle/>
          <a:p>
            <a:r>
              <a:rPr lang="en-US"/>
              <a:t>Our partner</a:t>
            </a:r>
            <a:br>
              <a:rPr lang="en-US"/>
            </a:br>
            <a:endParaRPr lang="en-US"/>
          </a:p>
        </p:txBody>
      </p:sp>
      <p:pic>
        <p:nvPicPr>
          <p:cNvPr id="1026" name="Picture 2" descr="Image result for worldstrides logo">
            <a:extLst>
              <a:ext uri="{FF2B5EF4-FFF2-40B4-BE49-F238E27FC236}">
                <a16:creationId xmlns:a16="http://schemas.microsoft.com/office/drawing/2014/main" id="{B34DC6C5-3BEC-087B-D851-34E63830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10" y="472613"/>
            <a:ext cx="1792646" cy="19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C1641C-B19B-E4F5-F56A-88F811415703}"/>
              </a:ext>
            </a:extLst>
          </p:cNvPr>
          <p:cNvSpPr txBox="1"/>
          <p:nvPr/>
        </p:nvSpPr>
        <p:spPr>
          <a:xfrm>
            <a:off x="272764" y="2112392"/>
            <a:ext cx="857328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r>
              <a:rPr lang="en-US" sz="3600">
                <a:latin typeface="Arial Narrow" panose="020B0606020202030204" pitchFamily="34" charset="0"/>
              </a:rPr>
              <a:t>Since 1967, </a:t>
            </a:r>
            <a:r>
              <a:rPr lang="en-US" sz="3600" err="1">
                <a:latin typeface="Arial Narrow" panose="020B0606020202030204" pitchFamily="34" charset="0"/>
              </a:rPr>
              <a:t>WorldStrides</a:t>
            </a:r>
            <a:r>
              <a:rPr lang="en-US" sz="3600">
                <a:latin typeface="Arial Narrow" panose="020B0606020202030204" pitchFamily="34" charset="0"/>
              </a:rPr>
              <a:t> has coordinated international travel for over 9 million students.</a:t>
            </a:r>
          </a:p>
          <a:p>
            <a:pPr algn="ctr"/>
            <a:endParaRPr lang="en-US" sz="3600">
              <a:latin typeface="Arial Narrow" panose="020B0606020202030204" pitchFamily="34" charset="0"/>
            </a:endParaRPr>
          </a:p>
          <a:p>
            <a:pPr algn="ctr"/>
            <a:r>
              <a:rPr lang="en-US" sz="3600" b="1">
                <a:latin typeface="Arial Narrow" panose="020B0606020202030204" pitchFamily="34" charset="0"/>
              </a:rPr>
              <a:t>Will </a:t>
            </a:r>
            <a:r>
              <a:rPr lang="en-US" sz="3600" b="1" u="sng">
                <a:latin typeface="Arial Narrow" panose="020B0606020202030204" pitchFamily="34" charset="0"/>
              </a:rPr>
              <a:t>you</a:t>
            </a:r>
            <a:r>
              <a:rPr lang="en-US" sz="3600" b="1">
                <a:latin typeface="Arial Narrow" panose="020B0606020202030204" pitchFamily="34" charset="0"/>
              </a:rPr>
              <a:t> be next to travel on a </a:t>
            </a:r>
          </a:p>
          <a:p>
            <a:pPr algn="ctr"/>
            <a:r>
              <a:rPr lang="en-US" sz="3600" b="1" err="1">
                <a:latin typeface="Arial Narrow" panose="020B0606020202030204" pitchFamily="34" charset="0"/>
              </a:rPr>
              <a:t>WorldStrides</a:t>
            </a:r>
            <a:r>
              <a:rPr lang="en-US" sz="3600" b="1">
                <a:latin typeface="Arial Narrow" panose="020B0606020202030204" pitchFamily="34" charset="0"/>
              </a:rPr>
              <a:t> program???</a:t>
            </a:r>
          </a:p>
        </p:txBody>
      </p:sp>
    </p:spTree>
    <p:extLst>
      <p:ext uri="{BB962C8B-B14F-4D97-AF65-F5344CB8AC3E}">
        <p14:creationId xmlns:p14="http://schemas.microsoft.com/office/powerpoint/2010/main" val="471386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A04890-83FD-B0ED-CFF3-5BC00B4D11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Passports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D38B4D-862E-CD12-05A7-A370822BC764}"/>
              </a:ext>
            </a:extLst>
          </p:cNvPr>
          <p:cNvSpPr txBox="1"/>
          <p:nvPr/>
        </p:nvSpPr>
        <p:spPr>
          <a:xfrm>
            <a:off x="3936235" y="664960"/>
            <a:ext cx="494187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US state department is currently quoting </a:t>
            </a:r>
            <a:r>
              <a:rPr lang="en-US" sz="2400">
                <a:hlinkClick r:id="rId2"/>
              </a:rPr>
              <a:t>passport processing times </a:t>
            </a:r>
            <a:r>
              <a:rPr lang="en-US" sz="2400"/>
              <a:t>of 4-6 weeks for routine processing ($130, plus $35 acceptance fee) and 2-3 weeks for expedited processing (additional fee of $60). All students must have valid passports by </a:t>
            </a:r>
            <a:r>
              <a:rPr lang="en-US" sz="2400" b="1"/>
              <a:t>November 21st.</a:t>
            </a:r>
            <a:endParaRPr lang="en-US" sz="2400"/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Visit the </a:t>
            </a:r>
            <a:r>
              <a:rPr lang="en-US" sz="2400">
                <a:hlinkClick r:id="rId3"/>
              </a:rPr>
              <a:t>US State Department website </a:t>
            </a:r>
            <a:r>
              <a:rPr lang="en-US" sz="2400"/>
              <a:t>for more information on how to apply for a passport</a:t>
            </a:r>
            <a:endParaRPr lang="en-US" sz="2400">
              <a:cs typeface="Calibri"/>
            </a:endParaRPr>
          </a:p>
        </p:txBody>
      </p:sp>
      <p:pic>
        <p:nvPicPr>
          <p:cNvPr id="5" name="Picture 4" descr="A person standing next to a person sitting in chairs&#10;&#10;Description automatically generated">
            <a:extLst>
              <a:ext uri="{FF2B5EF4-FFF2-40B4-BE49-F238E27FC236}">
                <a16:creationId xmlns:a16="http://schemas.microsoft.com/office/drawing/2014/main" id="{0B2E436F-5C87-0824-3002-37F94A9D0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7" y="2267556"/>
            <a:ext cx="2839084" cy="23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36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A04890-83FD-B0ED-CFF3-5BC00B4D1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127" y="520731"/>
            <a:ext cx="7988583" cy="1037431"/>
          </a:xfrm>
        </p:spPr>
        <p:txBody>
          <a:bodyPr/>
          <a:lstStyle/>
          <a:p>
            <a:r>
              <a:rPr lang="en-US"/>
              <a:t>Program fees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48F47-164D-E5EA-0B02-DA6569878DBB}"/>
              </a:ext>
            </a:extLst>
          </p:cNvPr>
          <p:cNvSpPr txBox="1"/>
          <p:nvPr/>
        </p:nvSpPr>
        <p:spPr>
          <a:xfrm>
            <a:off x="247329" y="1936679"/>
            <a:ext cx="8743308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$3,250 per student paid directly to Loyola University</a:t>
            </a:r>
          </a:p>
          <a:p>
            <a:pPr marL="1155065" lvl="3" indent="-457200"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Hotel accommodations </a:t>
            </a:r>
          </a:p>
          <a:p>
            <a:pPr marL="1155065" lvl="3" indent="-457200"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Entrance &amp; activity fees </a:t>
            </a:r>
          </a:p>
          <a:p>
            <a:pPr marL="1155065" lvl="3" indent="-457200"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Private transportation during the program</a:t>
            </a:r>
          </a:p>
          <a:p>
            <a:pPr marL="1155065" lvl="3" indent="-457200"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Local guides for duration of the program</a:t>
            </a:r>
          </a:p>
          <a:p>
            <a:pPr marL="1155065" lvl="3" indent="-457200"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Some group meals</a:t>
            </a:r>
          </a:p>
          <a:p>
            <a:pPr marL="1155065" lvl="3" indent="-457200">
              <a:buFont typeface="Arial"/>
              <a:buChar char="•"/>
            </a:pPr>
            <a:endParaRPr lang="en-US" sz="2000" dirty="0">
              <a:latin typeface="Calibri"/>
              <a:ea typeface="Calibri"/>
              <a:cs typeface="Calibri"/>
            </a:endParaRPr>
          </a:p>
          <a:p>
            <a:pPr marL="697865" lvl="3"/>
            <a:r>
              <a:rPr lang="en-US" sz="2000" dirty="0">
                <a:latin typeface="Calibri"/>
                <a:ea typeface="Calibri"/>
                <a:cs typeface="Calibri"/>
              </a:rPr>
              <a:t>*Does not include flights</a:t>
            </a:r>
          </a:p>
          <a:p>
            <a:pPr marL="697865" lvl="3"/>
            <a:r>
              <a:rPr lang="en-US" sz="2000" dirty="0"/>
              <a:t>*solo room request incur additional fees</a:t>
            </a:r>
            <a:endParaRPr lang="en-US" sz="2000" dirty="0">
              <a:cs typeface="Calibri"/>
            </a:endParaRPr>
          </a:p>
          <a:p>
            <a:pPr marL="697865" lvl="3"/>
            <a:endParaRPr lang="en-US" sz="2000" dirty="0">
              <a:latin typeface="Calibri"/>
              <a:ea typeface="Calibri"/>
              <a:cs typeface="Calibri"/>
            </a:endParaRPr>
          </a:p>
          <a:p>
            <a:pPr marL="1155065" lvl="3" indent="-45720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035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5874571-A295-2DCF-059E-EEC583D80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01118"/>
            <a:ext cx="8229600" cy="3342482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Higher Ed Traveler Scholarship – We understand the value of global travel and the positive </a:t>
            </a:r>
          </a:p>
          <a:p>
            <a:pPr algn="l"/>
            <a:r>
              <a:rPr lang="en-US" sz="1600"/>
              <a:t>impact it can have on a student’s future success, so we created this merit-based scholarship </a:t>
            </a:r>
          </a:p>
          <a:p>
            <a:pPr algn="l"/>
            <a:r>
              <a:rPr lang="en-US" sz="1600"/>
              <a:t>program in 2017 to allow more students the opportunity to make education abroad a reality.</a:t>
            </a:r>
          </a:p>
          <a:p>
            <a:pPr algn="l"/>
            <a:endParaRPr lang="en-US" sz="16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Diversity &amp; Inclusion Scholarship – This scholarship is intended for students with identities </a:t>
            </a:r>
          </a:p>
          <a:p>
            <a:pPr algn="l"/>
            <a:r>
              <a:rPr lang="en-US" sz="1600"/>
              <a:t>underrepresented in education abroad, as we believe in extending the opportunity to learn </a:t>
            </a:r>
          </a:p>
          <a:p>
            <a:pPr algn="l"/>
            <a:r>
              <a:rPr lang="en-US" sz="1600"/>
              <a:t>through experience to all students.</a:t>
            </a:r>
          </a:p>
          <a:p>
            <a:pPr algn="l"/>
            <a:endParaRPr lang="en-US" sz="16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Natalie Shea Memorial Scholarship – Natalie Shea was a beloved colleague at </a:t>
            </a:r>
            <a:r>
              <a:rPr lang="en-US" sz="1600" err="1"/>
              <a:t>WorldStrides</a:t>
            </a:r>
            <a:r>
              <a:rPr lang="en-US" sz="1600"/>
              <a:t>, </a:t>
            </a:r>
          </a:p>
          <a:p>
            <a:pPr algn="l"/>
            <a:r>
              <a:rPr lang="en-US" sz="1600"/>
              <a:t>and after her passing in the Fall 2020, we wanted to celebrate her enthusiasm for travel by</a:t>
            </a:r>
          </a:p>
          <a:p>
            <a:pPr algn="l"/>
            <a:r>
              <a:rPr lang="en-US" sz="1600"/>
              <a:t>offering a scholarship in her name. Through Natalie’s legacy, we hope to inspire deserving </a:t>
            </a:r>
          </a:p>
          <a:p>
            <a:pPr algn="l"/>
            <a:r>
              <a:rPr lang="en-US" sz="1600"/>
              <a:t>students to explore the world through a new lens for years to come.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CFF985-518A-C376-FE31-792CD17390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Scholarship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697569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7CD371-C2F6-070E-D0C9-02C8BB4C7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/>
              <a:t>Accepted Student requirements</a:t>
            </a:r>
            <a:br>
              <a:rPr lang="en-US" b="0"/>
            </a:br>
            <a:endParaRPr lang="en-US" b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892A2-8E72-16AE-2789-72746A0EE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431" y="1541239"/>
            <a:ext cx="8907279" cy="4173761"/>
          </a:xfrm>
        </p:spPr>
        <p:txBody>
          <a:bodyPr lIns="91440" tIns="45720" rIns="91440" bIns="45720" anchor="t"/>
          <a:lstStyle/>
          <a:p>
            <a:endParaRPr lang="en-US" sz="2800" b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alibri"/>
                <a:cs typeface="Calibri"/>
              </a:rPr>
              <a:t>Participate in all workshops and pre-departure meetings </a:t>
            </a:r>
          </a:p>
          <a:p>
            <a:r>
              <a:rPr lang="en-US" sz="2800">
                <a:latin typeface="Calibri"/>
                <a:cs typeface="Calibri"/>
              </a:rPr>
              <a:t>     (at least one/month starting in late October).</a:t>
            </a:r>
          </a:p>
          <a:p>
            <a:endParaRPr lang="en-US" sz="2800"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alibri"/>
                <a:cs typeface="Calibri"/>
              </a:rPr>
              <a:t>Remain in good academic and disciplinary standing. Conduct violations may result in dismissal from the program and student liability for any un-recoverable costs paid on their behalf.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Calibri"/>
              <a:cs typeface="Calibri"/>
            </a:endParaRPr>
          </a:p>
          <a:p>
            <a:r>
              <a:rPr lang="en-US">
                <a:latin typeface="Arial Narrow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3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3B4CC2-4FC2-F880-6B0B-F43084ADA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34558"/>
            <a:ext cx="7988583" cy="1037431"/>
          </a:xfrm>
        </p:spPr>
        <p:txBody>
          <a:bodyPr/>
          <a:lstStyle/>
          <a:p>
            <a:r>
              <a:rPr lang="en-US"/>
              <a:t>FAQs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B3D672-2A02-967C-B76A-3A83E53BD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975" y="544531"/>
            <a:ext cx="8846049" cy="5262937"/>
          </a:xfrm>
        </p:spPr>
        <p:txBody>
          <a:bodyPr lIns="91440" tIns="45720" rIns="91440" bIns="45720" anchor="t"/>
          <a:lstStyle/>
          <a:p>
            <a:endParaRPr lang="en-US" sz="1800">
              <a:highlight>
                <a:srgbClr val="FFFF00"/>
              </a:highlight>
            </a:endParaRPr>
          </a:p>
          <a:p>
            <a:r>
              <a:rPr lang="en-US" sz="1800">
                <a:latin typeface="Calibri"/>
                <a:cs typeface="Calibri"/>
              </a:rPr>
              <a:t>Q. What are the different types of housing available during the program? </a:t>
            </a:r>
          </a:p>
          <a:p>
            <a:r>
              <a:rPr lang="en-US" sz="1800" b="1" i="1">
                <a:latin typeface="Calibri"/>
                <a:cs typeface="Calibri"/>
              </a:rPr>
              <a:t>A. Students will share a double occupancy hotel room during the program.</a:t>
            </a:r>
          </a:p>
          <a:p>
            <a:endParaRPr lang="en-US" sz="1800" b="1">
              <a:latin typeface="Calibri"/>
              <a:cs typeface="Calibri"/>
            </a:endParaRPr>
          </a:p>
          <a:p>
            <a:r>
              <a:rPr lang="en-US" sz="1800">
                <a:latin typeface="Calibri"/>
                <a:cs typeface="Calibri"/>
              </a:rPr>
              <a:t>Q. How would this program impact my courses?</a:t>
            </a:r>
          </a:p>
          <a:p>
            <a:r>
              <a:rPr lang="en-US" sz="1800" b="1" i="1">
                <a:latin typeface="Calibri"/>
                <a:cs typeface="Calibri"/>
              </a:rPr>
              <a:t>A. This program is over the winter break; you will be back on campus before the start of the spring semester.</a:t>
            </a:r>
          </a:p>
          <a:p>
            <a:endParaRPr lang="en-US" sz="1800" b="1">
              <a:latin typeface="Calibri"/>
              <a:cs typeface="Calibri"/>
            </a:endParaRPr>
          </a:p>
          <a:p>
            <a:r>
              <a:rPr lang="en-US" sz="1800">
                <a:latin typeface="Calibri"/>
                <a:cs typeface="Calibri"/>
              </a:rPr>
              <a:t>Q. Are there any costs we should expect that are not covered by the program fee?</a:t>
            </a:r>
          </a:p>
          <a:p>
            <a:r>
              <a:rPr lang="en-US" sz="1800" b="1" i="1">
                <a:latin typeface="Calibri"/>
                <a:cs typeface="Calibri"/>
              </a:rPr>
              <a:t>A. Students will be responsible for the cost of lunches and some dinners on this program, in addition to any personal spending money for shopping or free-time activities.</a:t>
            </a:r>
          </a:p>
          <a:p>
            <a:endParaRPr lang="en-US" sz="1800" b="1">
              <a:latin typeface="Calibri"/>
              <a:cs typeface="Calibri"/>
            </a:endParaRPr>
          </a:p>
          <a:p>
            <a:r>
              <a:rPr lang="en-US" sz="1800">
                <a:latin typeface="Calibri"/>
                <a:cs typeface="Calibri"/>
              </a:rPr>
              <a:t>Q. Are there any pre-requisites to be considered for this program?</a:t>
            </a:r>
          </a:p>
          <a:p>
            <a:r>
              <a:rPr lang="en-US" sz="1800" b="1" i="1">
                <a:latin typeface="Calibri"/>
                <a:cs typeface="Calibri"/>
              </a:rPr>
              <a:t>A. Students who will be taking the course should have all pre-recs completed prior to Spring ‘26 semester</a:t>
            </a:r>
          </a:p>
          <a:p>
            <a:endParaRPr lang="en-US" sz="1800">
              <a:latin typeface="Calibri"/>
              <a:cs typeface="Calibri"/>
            </a:endParaRPr>
          </a:p>
          <a:p>
            <a:r>
              <a:rPr lang="en-US" sz="1800">
                <a:latin typeface="Calibri"/>
                <a:cs typeface="Calibri"/>
              </a:rPr>
              <a:t>Q. Will this itinerary change at all?</a:t>
            </a:r>
            <a:endParaRPr lang="en-US" sz="1800" b="1">
              <a:latin typeface="Calibri"/>
              <a:cs typeface="Calibri"/>
            </a:endParaRPr>
          </a:p>
          <a:p>
            <a:r>
              <a:rPr lang="en-US" sz="1800" b="1" i="1">
                <a:latin typeface="Calibri"/>
                <a:cs typeface="Calibri"/>
              </a:rPr>
              <a:t>A. </a:t>
            </a:r>
            <a:r>
              <a:rPr lang="en-US" sz="1800" b="1" i="1" err="1">
                <a:latin typeface="Calibri"/>
                <a:cs typeface="Calibri"/>
              </a:rPr>
              <a:t>WorldStrides</a:t>
            </a:r>
            <a:r>
              <a:rPr lang="en-US" sz="1800" b="1" i="1">
                <a:latin typeface="Calibri"/>
                <a:cs typeface="Calibri"/>
              </a:rPr>
              <a:t> reserves the flexibility to make changes to an itinerary if necessary. In the case of removing an activity, alternate activities will be substituted.</a:t>
            </a:r>
          </a:p>
          <a:p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558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3B4CC2-4FC2-F880-6B0B-F43084ADA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4284"/>
            <a:ext cx="7988583" cy="103743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pic>
        <p:nvPicPr>
          <p:cNvPr id="4" name="Picture 3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61528E6B-64F4-812E-47F8-39B5DBDE6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090737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0ADF10A-8824-4401-9B2C-D1B91AAA5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66" y="497134"/>
            <a:ext cx="5096142" cy="5903665"/>
          </a:xfrm>
        </p:spPr>
        <p:txBody>
          <a:bodyPr lIns="91440" tIns="45720" rIns="91440" bIns="45720" anchor="t"/>
          <a:lstStyle/>
          <a:p>
            <a:r>
              <a:rPr lang="en-US" sz="2000" b="1">
                <a:latin typeface="+mn-lt"/>
              </a:rPr>
              <a:t>WHO:</a:t>
            </a:r>
            <a:r>
              <a:rPr lang="en-US" sz="2000">
                <a:latin typeface="+mn-lt"/>
              </a:rPr>
              <a:t> Students taking MG419/IB370</a:t>
            </a:r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2000">
              <a:latin typeface="+mn-lt"/>
            </a:endParaRPr>
          </a:p>
          <a:p>
            <a:r>
              <a:rPr lang="en-US" sz="2000" b="1">
                <a:latin typeface="+mn-lt"/>
              </a:rPr>
              <a:t>WHAT: </a:t>
            </a:r>
            <a:r>
              <a:rPr lang="en-US" sz="2000">
                <a:latin typeface="+mn-lt"/>
              </a:rPr>
              <a:t>International Study Tour</a:t>
            </a:r>
          </a:p>
          <a:p>
            <a:endParaRPr lang="en-US" sz="2000">
              <a:latin typeface="+mn-lt"/>
            </a:endParaRPr>
          </a:p>
          <a:p>
            <a:r>
              <a:rPr lang="en-US" sz="2000" b="1">
                <a:latin typeface="+mn-lt"/>
              </a:rPr>
              <a:t>WHERE:</a:t>
            </a:r>
            <a:r>
              <a:rPr lang="en-US" sz="2000">
                <a:latin typeface="+mn-lt"/>
              </a:rPr>
              <a:t> Lisbon, Portugal</a:t>
            </a:r>
          </a:p>
          <a:p>
            <a:endParaRPr lang="en-US" sz="2000">
              <a:latin typeface="+mn-lt"/>
            </a:endParaRPr>
          </a:p>
          <a:p>
            <a:r>
              <a:rPr lang="en-US" sz="2000" b="1">
                <a:latin typeface="+mn-lt"/>
              </a:rPr>
              <a:t>WHEN:</a:t>
            </a:r>
            <a:r>
              <a:rPr lang="en-US" sz="2000">
                <a:latin typeface="+mn-lt"/>
              </a:rPr>
              <a:t> January 1-10, 2026</a:t>
            </a:r>
          </a:p>
          <a:p>
            <a:endParaRPr lang="en-US" sz="2000">
              <a:latin typeface="+mn-lt"/>
            </a:endParaRPr>
          </a:p>
          <a:p>
            <a:r>
              <a:rPr lang="en-US" sz="2000" b="1">
                <a:latin typeface="+mn-lt"/>
              </a:rPr>
              <a:t>WHY: </a:t>
            </a:r>
            <a:r>
              <a:rPr lang="en-US" sz="2000">
                <a:latin typeface="+mn-lt"/>
              </a:rPr>
              <a:t>This is an intensive one-week module in Portugal, where students explore the real-world relevance of cutting-edge technologies—Artificial Intelligence (AI), Data Analytics, Cloud Computing, the Internet of Things through industry visits, expert-led sessions, and collaborative projects in a global context.</a:t>
            </a:r>
          </a:p>
          <a:p>
            <a:endParaRPr lang="en-US" sz="2000">
              <a:highlight>
                <a:srgbClr val="FFFF00"/>
              </a:highlight>
              <a:latin typeface="+mn-lt"/>
            </a:endParaRPr>
          </a:p>
          <a:p>
            <a:r>
              <a:rPr lang="en-US" sz="2000" b="1">
                <a:latin typeface="+mn-lt"/>
              </a:rPr>
              <a:t>HOW:</a:t>
            </a:r>
            <a:r>
              <a:rPr lang="en-US" sz="2000">
                <a:latin typeface="+mn-lt"/>
              </a:rPr>
              <a:t> Apply online before 11:59pm on 8 October</a:t>
            </a:r>
            <a:endParaRPr lang="en-US" sz="2000" b="1">
              <a:latin typeface="+mn-lt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C90AD89-DDAC-43F5-B0BB-A3195D594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171" y="269640"/>
            <a:ext cx="3805292" cy="1275561"/>
          </a:xfrm>
        </p:spPr>
        <p:txBody>
          <a:bodyPr/>
          <a:lstStyle/>
          <a:p>
            <a:r>
              <a:rPr lang="en-US"/>
              <a:t>Loyola </a:t>
            </a:r>
            <a:br>
              <a:rPr lang="en-US"/>
            </a:br>
            <a:r>
              <a:rPr lang="en-US"/>
              <a:t>Winter session program	</a:t>
            </a:r>
          </a:p>
        </p:txBody>
      </p:sp>
      <p:pic>
        <p:nvPicPr>
          <p:cNvPr id="11" name="Picture 10" descr="A group of people standing next to a monument&#10;&#10;AI-generated content may be incorrect.">
            <a:extLst>
              <a:ext uri="{FF2B5EF4-FFF2-40B4-BE49-F238E27FC236}">
                <a16:creationId xmlns:a16="http://schemas.microsoft.com/office/drawing/2014/main" id="{540F968B-CC03-9170-CFEE-E44CC09CF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3" y="1703156"/>
            <a:ext cx="3185567" cy="424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9CB466-04DA-6389-DB7D-14A9E7AD9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525" y="1423953"/>
            <a:ext cx="4919283" cy="4264872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Five-hour time difference from the east coast in January</a:t>
            </a:r>
            <a:endParaRPr lang="en-US" sz="240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Opportunity to learn about a new culture and language while studying technologies and AI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Various excursions around Portugal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Warmer temperature compared to Baltimore in January - Lisbon Average 53 degrees (Baltimore 36 degrees)</a:t>
            </a:r>
            <a:r>
              <a:rPr lang="en-US" sz="2400">
                <a:latin typeface="Arial Narrow"/>
              </a:rPr>
              <a:t>		</a:t>
            </a:r>
          </a:p>
          <a:p>
            <a:endParaRPr lang="en-US" sz="2400"/>
          </a:p>
          <a:p>
            <a:endParaRPr lang="en-US" sz="2400">
              <a:highlight>
                <a:srgbClr val="FFFF00"/>
              </a:highligh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32F805-071D-B30B-1DF1-224AC4DBE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319" y="425790"/>
            <a:ext cx="8633361" cy="718956"/>
          </a:xfrm>
        </p:spPr>
        <p:txBody>
          <a:bodyPr/>
          <a:lstStyle/>
          <a:p>
            <a:r>
              <a:rPr lang="en-US"/>
              <a:t>Why Lisbon Portugal?</a:t>
            </a:r>
          </a:p>
        </p:txBody>
      </p:sp>
      <p:pic>
        <p:nvPicPr>
          <p:cNvPr id="10" name="Picture 9" descr="A group of people sitting under a tunnel with a map">
            <a:extLst>
              <a:ext uri="{FF2B5EF4-FFF2-40B4-BE49-F238E27FC236}">
                <a16:creationId xmlns:a16="http://schemas.microsoft.com/office/drawing/2014/main" id="{1EC3738E-A2FA-F832-CE10-1D6EC74A94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26" y="1752016"/>
            <a:ext cx="4062449" cy="30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73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C857-63C1-E87A-1E18-AF5B05BB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97" y="341316"/>
            <a:ext cx="3522605" cy="1825479"/>
          </a:xfrm>
        </p:spPr>
        <p:txBody>
          <a:bodyPr/>
          <a:lstStyle/>
          <a:p>
            <a:r>
              <a:rPr lang="en-US"/>
              <a:t>The Study Tour includes: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A4354-A681-2823-2B5B-E2033455D0BF}"/>
              </a:ext>
            </a:extLst>
          </p:cNvPr>
          <p:cNvSpPr txBox="1"/>
          <p:nvPr/>
        </p:nvSpPr>
        <p:spPr>
          <a:xfrm>
            <a:off x="3922846" y="341316"/>
            <a:ext cx="4981457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en-US" sz="1800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>
                <a:cs typeface="Calibri"/>
              </a:rPr>
              <a:t>Breakfast included nearly all days, some lunches and some dinners</a:t>
            </a: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In country transportation</a:t>
            </a:r>
            <a:endParaRPr lang="en-US" sz="1800" dirty="0">
              <a:cs typeface="Calibri"/>
            </a:endParaRP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Local guides in Portugal</a:t>
            </a:r>
            <a:endParaRPr lang="en-US" sz="1800" dirty="0">
              <a:cs typeface="Calibri"/>
            </a:endParaRP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Double occupancy 3- hotel room in Lisbon (breakfast included) </a:t>
            </a:r>
          </a:p>
          <a:p>
            <a:pPr lvl="1"/>
            <a:r>
              <a:rPr lang="en-US" sz="1800" dirty="0"/>
              <a:t>*solo room request incur additional fees</a:t>
            </a:r>
            <a:endParaRPr lang="en-US" sz="1800" dirty="0">
              <a:cs typeface="Calibri"/>
            </a:endParaRP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Welcome Dinner</a:t>
            </a:r>
            <a:endParaRPr lang="en-US" sz="1800" dirty="0">
              <a:cs typeface="Calibri"/>
            </a:endParaRP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Entrance fees to scheduled cultural excursions and Activities </a:t>
            </a:r>
            <a:endParaRPr lang="en-US" sz="1800" dirty="0">
              <a:cs typeface="Calibri"/>
            </a:endParaRP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One full day trip and a half day trip to Sintra and Evora</a:t>
            </a:r>
            <a:endParaRPr lang="en-US" sz="1800" dirty="0">
              <a:cs typeface="Calibri"/>
            </a:endParaRPr>
          </a:p>
        </p:txBody>
      </p:sp>
      <p:pic>
        <p:nvPicPr>
          <p:cNvPr id="6" name="Picture 5" descr="A wall with many posters on it&#10;&#10;AI-generated content may be incorrect.">
            <a:extLst>
              <a:ext uri="{FF2B5EF4-FFF2-40B4-BE49-F238E27FC236}">
                <a16:creationId xmlns:a16="http://schemas.microsoft.com/office/drawing/2014/main" id="{CECE4260-A288-2A47-2C87-F84B6ED85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" y="2485430"/>
            <a:ext cx="3690175" cy="276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14FCDB-B744-00C8-5023-1312B811B950}"/>
              </a:ext>
            </a:extLst>
          </p:cNvPr>
          <p:cNvSpPr txBox="1"/>
          <p:nvPr/>
        </p:nvSpPr>
        <p:spPr>
          <a:xfrm>
            <a:off x="202760" y="1174238"/>
            <a:ext cx="452425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/>
              <a:t>Thursday, January 1, 2026:</a:t>
            </a:r>
            <a:endParaRPr lang="en-US" sz="2800" b="1">
              <a:cs typeface="Calibri"/>
            </a:endParaRPr>
          </a:p>
          <a:p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Go to your airport and depart the for Lisbon, PT</a:t>
            </a:r>
            <a:endParaRPr lang="en-US" sz="2800">
              <a:cs typeface="Calibri"/>
            </a:endParaRPr>
          </a:p>
          <a:p>
            <a:endParaRPr lang="en-US" sz="2800">
              <a:cs typeface="Calibri"/>
            </a:endParaRPr>
          </a:p>
        </p:txBody>
      </p:sp>
      <p:pic>
        <p:nvPicPr>
          <p:cNvPr id="3" name="Picture 3" descr="A plane flying in the sky&#10;&#10;Description automatically generated">
            <a:extLst>
              <a:ext uri="{FF2B5EF4-FFF2-40B4-BE49-F238E27FC236}">
                <a16:creationId xmlns:a16="http://schemas.microsoft.com/office/drawing/2014/main" id="{320BA245-F859-29E4-6143-D76A150DE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280000">
            <a:off x="4027769" y="-2597275"/>
            <a:ext cx="7086417" cy="5636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4C857-63C1-E87A-1E18-AF5B05BB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991" y="335355"/>
            <a:ext cx="7280986" cy="739462"/>
          </a:xfrm>
        </p:spPr>
        <p:txBody>
          <a:bodyPr/>
          <a:lstStyle/>
          <a:p>
            <a:r>
              <a:rPr lang="en-US"/>
              <a:t>Tentative schedule</a:t>
            </a:r>
          </a:p>
        </p:txBody>
      </p:sp>
      <p:pic>
        <p:nvPicPr>
          <p:cNvPr id="4" name="Picture 3" descr="A large stone building with a flag on top&#10;&#10;AI-generated content may be incorrect.">
            <a:extLst>
              <a:ext uri="{FF2B5EF4-FFF2-40B4-BE49-F238E27FC236}">
                <a16:creationId xmlns:a16="http://schemas.microsoft.com/office/drawing/2014/main" id="{2122B351-F7DA-7213-1685-F80B791B0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83" y="1451872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23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with red roofs and white buildings&#10;&#10;AI-generated content may be incorrect.">
            <a:extLst>
              <a:ext uri="{FF2B5EF4-FFF2-40B4-BE49-F238E27FC236}">
                <a16:creationId xmlns:a16="http://schemas.microsoft.com/office/drawing/2014/main" id="{6A51C2EA-BF96-7662-E280-184E347D3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4" b="13129"/>
          <a:stretch>
            <a:fillRect/>
          </a:stretch>
        </p:blipFill>
        <p:spPr>
          <a:xfrm>
            <a:off x="3887788" y="914400"/>
            <a:ext cx="4629150" cy="4724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4FCDB-B744-00C8-5023-1312B811B950}"/>
              </a:ext>
            </a:extLst>
          </p:cNvPr>
          <p:cNvSpPr txBox="1"/>
          <p:nvPr/>
        </p:nvSpPr>
        <p:spPr>
          <a:xfrm>
            <a:off x="627062" y="1956619"/>
            <a:ext cx="3086101" cy="4188542"/>
          </a:xfrm>
          <a:prstGeom prst="rect">
            <a:avLst/>
          </a:prstGeom>
        </p:spPr>
        <p:txBody>
          <a:bodyPr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Friday, January 2, 2026: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Arrive in Lisbon and be greeted by Laurie and </a:t>
            </a:r>
            <a:r>
              <a:rPr lang="en-US" sz="2000" b="0" i="0" err="1">
                <a:latin typeface="Arial Narrow" panose="020B0604020202020204" pitchFamily="34" charset="0"/>
                <a:ea typeface="+mn-ea"/>
                <a:cs typeface="+mn-cs"/>
              </a:rPr>
              <a:t>Worldstrides</a:t>
            </a: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Arrive at hotel-store luggage if check-in is unavailable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Health and Safety Orientation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In the afternoon, enjoy a city tour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Welcome Dinner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4C857-63C1-E87A-1E18-AF5B05BB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914400"/>
            <a:ext cx="3086101" cy="1042219"/>
          </a:xfrm>
        </p:spPr>
        <p:txBody>
          <a:bodyPr anchor="b">
            <a:normAutofit/>
          </a:bodyPr>
          <a:lstStyle/>
          <a:p>
            <a: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  <a:t>Tentative schedule:</a:t>
            </a:r>
          </a:p>
        </p:txBody>
      </p:sp>
    </p:spTree>
    <p:extLst>
      <p:ext uri="{BB962C8B-B14F-4D97-AF65-F5344CB8AC3E}">
        <p14:creationId xmlns:p14="http://schemas.microsoft.com/office/powerpoint/2010/main" val="235165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down a stone walkway&#10;&#10;AI-generated content may be incorrect.">
            <a:extLst>
              <a:ext uri="{FF2B5EF4-FFF2-40B4-BE49-F238E27FC236}">
                <a16:creationId xmlns:a16="http://schemas.microsoft.com/office/drawing/2014/main" id="{ED1BA064-AC8A-EF63-8637-EB3FEACF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3" r="3" b="4346"/>
          <a:stretch>
            <a:fillRect/>
          </a:stretch>
        </p:blipFill>
        <p:spPr>
          <a:xfrm>
            <a:off x="3887788" y="914400"/>
            <a:ext cx="4629150" cy="4724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4FCDB-B744-00C8-5023-1312B811B950}"/>
              </a:ext>
            </a:extLst>
          </p:cNvPr>
          <p:cNvSpPr txBox="1"/>
          <p:nvPr/>
        </p:nvSpPr>
        <p:spPr>
          <a:xfrm>
            <a:off x="627062" y="1927123"/>
            <a:ext cx="3086101" cy="3711677"/>
          </a:xfrm>
          <a:prstGeom prst="rect">
            <a:avLst/>
          </a:prstGeom>
        </p:spPr>
        <p:txBody>
          <a:bodyPr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Saturday, January 3, 2026: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Breakfast at the hotel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Lunch-Portuguese Cooking Class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Dinner on your own*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*students will be directed to local suggestions for meals that are "on your own" but will pay for these meals out of pocket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4C857-63C1-E87A-1E18-AF5B05BB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914401"/>
            <a:ext cx="3086101" cy="1288026"/>
          </a:xfrm>
        </p:spPr>
        <p:txBody>
          <a:bodyPr anchor="b">
            <a:normAutofit/>
          </a:bodyPr>
          <a:lstStyle/>
          <a:p>
            <a: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  <a:t>Tentative schedule</a:t>
            </a:r>
            <a:b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</a:br>
            <a:endParaRPr lang="en-US" b="1" i="0" cap="all" baseline="0">
              <a:latin typeface="Arial Black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867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around a castle">
            <a:extLst>
              <a:ext uri="{FF2B5EF4-FFF2-40B4-BE49-F238E27FC236}">
                <a16:creationId xmlns:a16="http://schemas.microsoft.com/office/drawing/2014/main" id="{9D6542CA-5783-2FF1-3DEF-05D5B65EB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2" b="15580"/>
          <a:stretch>
            <a:fillRect/>
          </a:stretch>
        </p:blipFill>
        <p:spPr>
          <a:xfrm>
            <a:off x="3887788" y="914400"/>
            <a:ext cx="4629150" cy="4724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4FCDB-B744-00C8-5023-1312B811B950}"/>
              </a:ext>
            </a:extLst>
          </p:cNvPr>
          <p:cNvSpPr txBox="1"/>
          <p:nvPr/>
        </p:nvSpPr>
        <p:spPr>
          <a:xfrm>
            <a:off x="627062" y="1868129"/>
            <a:ext cx="3086101" cy="3770671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Sunday, January 4, 2026: 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Breakfast at the hotel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Sintra City Tour (Guided)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Sunset River Cruise (Guided)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000" b="0" i="0">
                <a:latin typeface="Arial Narrow" panose="020B0604020202020204" pitchFamily="34" charset="0"/>
                <a:ea typeface="+mn-ea"/>
                <a:cs typeface="+mn-cs"/>
              </a:rPr>
              <a:t>Lunch and Dinner on your own</a:t>
            </a: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000" b="0" i="0">
              <a:latin typeface="Arial Narrow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4C857-63C1-E87A-1E18-AF5B05BB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914400"/>
            <a:ext cx="3086101" cy="865239"/>
          </a:xfrm>
        </p:spPr>
        <p:txBody>
          <a:bodyPr anchor="b">
            <a:normAutofit/>
          </a:bodyPr>
          <a:lstStyle/>
          <a:p>
            <a:r>
              <a:rPr lang="en-US" b="1" i="0" cap="all" baseline="0">
                <a:latin typeface="Arial Black" panose="020B0604020202020204" pitchFamily="34" charset="0"/>
                <a:ea typeface="+mj-ea"/>
                <a:cs typeface="+mj-cs"/>
              </a:rPr>
              <a:t>Tentative schedule:</a:t>
            </a:r>
          </a:p>
        </p:txBody>
      </p:sp>
    </p:spTree>
    <p:extLst>
      <p:ext uri="{BB962C8B-B14F-4D97-AF65-F5344CB8AC3E}">
        <p14:creationId xmlns:p14="http://schemas.microsoft.com/office/powerpoint/2010/main" val="3886189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E16DD50FCABA49B204DC10BDFD2FAD" ma:contentTypeVersion="19" ma:contentTypeDescription="Create a new document." ma:contentTypeScope="" ma:versionID="ea260c1d317d63c9725daeec195a0353">
  <xsd:schema xmlns:xsd="http://www.w3.org/2001/XMLSchema" xmlns:xs="http://www.w3.org/2001/XMLSchema" xmlns:p="http://schemas.microsoft.com/office/2006/metadata/properties" xmlns:ns2="916cfdbe-0d97-43c9-92a5-5d63448823a2" xmlns:ns3="f91bf8f6-e741-407f-ba48-23ee5df9e7c4" targetNamespace="http://schemas.microsoft.com/office/2006/metadata/properties" ma:root="true" ma:fieldsID="0ccbd9ce2dd4116ac76f3edc53408c9c" ns2:_="" ns3:_="">
    <xsd:import namespace="916cfdbe-0d97-43c9-92a5-5d63448823a2"/>
    <xsd:import namespace="f91bf8f6-e741-407f-ba48-23ee5df9e7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6cfdbe-0d97-43c9-92a5-5d6344882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570c208-9045-4890-9406-2594c6b9c8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bf8f6-e741-407f-ba48-23ee5df9e7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7827e5-cdff-4744-909c-abd6058fd3cc}" ma:internalName="TaxCatchAll" ma:showField="CatchAllData" ma:web="f91bf8f6-e741-407f-ba48-23ee5df9e7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1bf8f6-e741-407f-ba48-23ee5df9e7c4" xsi:nil="true"/>
    <lcf76f155ced4ddcb4097134ff3c332f xmlns="916cfdbe-0d97-43c9-92a5-5d63448823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D91617-032C-4479-839A-A36A496528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ABD1F5-E152-485E-81B1-97FE71591E2F}">
  <ds:schemaRefs>
    <ds:schemaRef ds:uri="916cfdbe-0d97-43c9-92a5-5d63448823a2"/>
    <ds:schemaRef ds:uri="f91bf8f6-e741-407f-ba48-23ee5df9e7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5C9935B-6442-4159-908B-B1EFF01333AE}">
  <ds:schemaRefs>
    <ds:schemaRef ds:uri="916cfdbe-0d97-43c9-92a5-5d63448823a2"/>
    <ds:schemaRef ds:uri="f91bf8f6-e741-407f-ba48-23ee5df9e7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1210</Words>
  <Application>Microsoft Office PowerPoint</Application>
  <PresentationFormat>On-screen Show (4:3)</PresentationFormat>
  <Paragraphs>211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Arial Narrow</vt:lpstr>
      <vt:lpstr>Apple Symbols</vt:lpstr>
      <vt:lpstr>Arial Black</vt:lpstr>
      <vt:lpstr>Wingdings</vt:lpstr>
      <vt:lpstr>Arial</vt:lpstr>
      <vt:lpstr>Office Theme</vt:lpstr>
      <vt:lpstr>PowerPoint Presentation</vt:lpstr>
      <vt:lpstr>Our partner </vt:lpstr>
      <vt:lpstr>Loyola  Winter session program </vt:lpstr>
      <vt:lpstr>Why Lisbon Portugal?</vt:lpstr>
      <vt:lpstr>The Study Tour includes:</vt:lpstr>
      <vt:lpstr>Tentative schedule</vt:lpstr>
      <vt:lpstr>Tentative schedule:</vt:lpstr>
      <vt:lpstr>Tentative schedule </vt:lpstr>
      <vt:lpstr>Tentative schedule:</vt:lpstr>
      <vt:lpstr>Tentative schedule:</vt:lpstr>
      <vt:lpstr>Tentative schedule:</vt:lpstr>
      <vt:lpstr>Tentative schedule: </vt:lpstr>
      <vt:lpstr>Tentative schedule:</vt:lpstr>
      <vt:lpstr>Tentative schedule:</vt:lpstr>
      <vt:lpstr>Tentative schedule:</vt:lpstr>
      <vt:lpstr>Who should apply?   </vt:lpstr>
      <vt:lpstr>The application process   </vt:lpstr>
      <vt:lpstr>The application process   </vt:lpstr>
      <vt:lpstr>Passports</vt:lpstr>
      <vt:lpstr>Passports </vt:lpstr>
      <vt:lpstr>Program fees</vt:lpstr>
      <vt:lpstr>Scholarship opportunities</vt:lpstr>
      <vt:lpstr>Accepted Student requirements </vt:lpstr>
      <vt:lpstr>FAQs 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Young</dc:creator>
  <cp:lastModifiedBy>Jacob Badin</cp:lastModifiedBy>
  <cp:revision>3</cp:revision>
  <dcterms:created xsi:type="dcterms:W3CDTF">2020-01-15T19:11:13Z</dcterms:created>
  <dcterms:modified xsi:type="dcterms:W3CDTF">2025-09-11T21:25:36Z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0x010100F7E16DD50FCABA49B204DC10BDFD2FAD</vt:lpwstr>
  </property>
  <property fmtid="{D5CDD505-2E9C-101B-9397-08002B2CF9AE}" pid="3" name="MediaServiceImageTags">
    <vt:lpwstr/>
  </property>
  <property fmtid="{D5CDD505-2E9C-101B-9397-08002B2CF9AE}" pid="4" name="MSIP_Label_6da50fe2-ad8e-4b2e-b16c-4bb0954d6763_Enabled">
    <vt:lpwstr>true</vt:lpwstr>
  </property>
  <property fmtid="{D5CDD505-2E9C-101B-9397-08002B2CF9AE}" pid="5" name="MSIP_Label_6da50fe2-ad8e-4b2e-b16c-4bb0954d6763_SetDate">
    <vt:lpwstr>2025-06-30T19:51:56Z</vt:lpwstr>
  </property>
  <property fmtid="{D5CDD505-2E9C-101B-9397-08002B2CF9AE}" pid="6" name="MSIP_Label_6da50fe2-ad8e-4b2e-b16c-4bb0954d6763_Method">
    <vt:lpwstr>Privileged</vt:lpwstr>
  </property>
  <property fmtid="{D5CDD505-2E9C-101B-9397-08002B2CF9AE}" pid="7" name="MSIP_Label_6da50fe2-ad8e-4b2e-b16c-4bb0954d6763_Name">
    <vt:lpwstr>Internal</vt:lpwstr>
  </property>
  <property fmtid="{D5CDD505-2E9C-101B-9397-08002B2CF9AE}" pid="8" name="MSIP_Label_6da50fe2-ad8e-4b2e-b16c-4bb0954d6763_SiteId">
    <vt:lpwstr>30ae0a8f-3cdf-44fd-af34-278bf639b85d</vt:lpwstr>
  </property>
  <property fmtid="{D5CDD505-2E9C-101B-9397-08002B2CF9AE}" pid="9" name="MSIP_Label_6da50fe2-ad8e-4b2e-b16c-4bb0954d6763_ActionId">
    <vt:lpwstr>c6bd2ca7-2a1b-4bca-86d4-00262304f05e</vt:lpwstr>
  </property>
  <property fmtid="{D5CDD505-2E9C-101B-9397-08002B2CF9AE}" pid="10" name="MSIP_Label_6da50fe2-ad8e-4b2e-b16c-4bb0954d6763_ContentBits">
    <vt:lpwstr>2</vt:lpwstr>
  </property>
  <property fmtid="{D5CDD505-2E9C-101B-9397-08002B2CF9AE}" pid="11" name="MSIP_Label_6da50fe2-ad8e-4b2e-b16c-4bb0954d6763_Tag">
    <vt:lpwstr>10, 0, 1, 1</vt:lpwstr>
  </property>
  <property fmtid="{D5CDD505-2E9C-101B-9397-08002B2CF9AE}" pid="12" name="ClassificationContentMarkingFooterLocations">
    <vt:lpwstr>Office Theme:3</vt:lpwstr>
  </property>
  <property fmtid="{D5CDD505-2E9C-101B-9397-08002B2CF9AE}" pid="13" name="ClassificationContentMarkingFooterText">
    <vt:lpwstr>Loyola University Maryland Internal Use Only</vt:lpwstr>
  </property>
</Properties>
</file>