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2" autoAdjust="0"/>
    <p:restoredTop sz="94660"/>
  </p:normalViewPr>
  <p:slideViewPr>
    <p:cSldViewPr snapToGrid="0">
      <p:cViewPr varScale="1">
        <p:scale>
          <a:sx n="68" d="100"/>
          <a:sy n="68" d="100"/>
        </p:scale>
        <p:origin x="7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C682518-8A1C-4E4F-B6D3-CADBB2DDB4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EDD24F5-EAFB-424F-9A73-39338066D966}">
      <dgm:prSet/>
      <dgm:spPr/>
      <dgm:t>
        <a:bodyPr/>
        <a:lstStyle/>
        <a:p>
          <a:r>
            <a:rPr lang="en-US" b="1"/>
            <a:t>What is a passport? </a:t>
          </a:r>
          <a:r>
            <a:rPr lang="en-US"/>
            <a:t>Officially, it's a request for foreign governments to allow you access into their territories to travel/temporarily reside while having access to any lawful aid and protection while there.</a:t>
          </a:r>
        </a:p>
      </dgm:t>
    </dgm:pt>
    <dgm:pt modelId="{8BCFC9D3-FCDF-4B8B-94EA-CE6464A066DB}" type="parTrans" cxnId="{93498056-DE05-41FA-B26C-C4BE8DFF76C8}">
      <dgm:prSet/>
      <dgm:spPr/>
      <dgm:t>
        <a:bodyPr/>
        <a:lstStyle/>
        <a:p>
          <a:endParaRPr lang="en-US"/>
        </a:p>
      </dgm:t>
    </dgm:pt>
    <dgm:pt modelId="{0BA52CC6-A199-4BA6-8A71-F510B0652790}" type="sibTrans" cxnId="{93498056-DE05-41FA-B26C-C4BE8DFF76C8}">
      <dgm:prSet/>
      <dgm:spPr/>
      <dgm:t>
        <a:bodyPr/>
        <a:lstStyle/>
        <a:p>
          <a:endParaRPr lang="en-US"/>
        </a:p>
      </dgm:t>
    </dgm:pt>
    <dgm:pt modelId="{720E6419-1D1C-4FF7-8CA5-C5F240EE4CF8}">
      <dgm:prSet/>
      <dgm:spPr/>
      <dgm:t>
        <a:bodyPr/>
        <a:lstStyle/>
        <a:p>
          <a:r>
            <a:rPr lang="en-US" b="1"/>
            <a:t>Who needs a passport? </a:t>
          </a:r>
          <a:r>
            <a:rPr lang="en-US"/>
            <a:t>If you plan on entering a foreign country/territory/principality that is NOT under the protection umbrella of the United States of America, then that means you, buckaroo!</a:t>
          </a:r>
        </a:p>
      </dgm:t>
    </dgm:pt>
    <dgm:pt modelId="{9DFC2579-3729-4304-B9C5-3BBE067C1D32}" type="parTrans" cxnId="{F6F8412F-11E0-4B2F-B41D-B7328E2E0CA4}">
      <dgm:prSet/>
      <dgm:spPr/>
      <dgm:t>
        <a:bodyPr/>
        <a:lstStyle/>
        <a:p>
          <a:endParaRPr lang="en-US"/>
        </a:p>
      </dgm:t>
    </dgm:pt>
    <dgm:pt modelId="{3F551467-E5DE-4355-AE58-A043DEBB32E7}" type="sibTrans" cxnId="{F6F8412F-11E0-4B2F-B41D-B7328E2E0CA4}">
      <dgm:prSet/>
      <dgm:spPr/>
      <dgm:t>
        <a:bodyPr/>
        <a:lstStyle/>
        <a:p>
          <a:endParaRPr lang="en-US"/>
        </a:p>
      </dgm:t>
    </dgm:pt>
    <dgm:pt modelId="{3D8215D9-C485-43E3-8E08-BEB150546F0B}">
      <dgm:prSet/>
      <dgm:spPr/>
      <dgm:t>
        <a:bodyPr/>
        <a:lstStyle/>
        <a:p>
          <a:r>
            <a:rPr lang="en-US" b="1"/>
            <a:t>Why a passport? </a:t>
          </a:r>
          <a:r>
            <a:rPr lang="en-US"/>
            <a:t>Good question! Seems silly to need a permission slip to see members of our own species, huh? But that’s how the cookie crumbles and it is a requirement for international travel at Loyola.</a:t>
          </a:r>
        </a:p>
      </dgm:t>
    </dgm:pt>
    <dgm:pt modelId="{04EE3C1A-0D29-4791-8CE2-25CF7B4A009A}" type="parTrans" cxnId="{769CB7FB-9E04-4185-B47D-42974C721910}">
      <dgm:prSet/>
      <dgm:spPr/>
      <dgm:t>
        <a:bodyPr/>
        <a:lstStyle/>
        <a:p>
          <a:endParaRPr lang="en-US"/>
        </a:p>
      </dgm:t>
    </dgm:pt>
    <dgm:pt modelId="{5AB65CFD-90CB-40CC-8D4E-F47F044863C2}" type="sibTrans" cxnId="{769CB7FB-9E04-4185-B47D-42974C721910}">
      <dgm:prSet/>
      <dgm:spPr/>
      <dgm:t>
        <a:bodyPr/>
        <a:lstStyle/>
        <a:p>
          <a:endParaRPr lang="en-US"/>
        </a:p>
      </dgm:t>
    </dgm:pt>
    <dgm:pt modelId="{5CF3AE7F-D5A7-4D60-8D36-481685ED4DB9}" type="pres">
      <dgm:prSet presAssocID="{3C682518-8A1C-4E4F-B6D3-CADBB2DDB4AE}" presName="root" presStyleCnt="0">
        <dgm:presLayoutVars>
          <dgm:dir/>
          <dgm:resizeHandles val="exact"/>
        </dgm:presLayoutVars>
      </dgm:prSet>
      <dgm:spPr/>
    </dgm:pt>
    <dgm:pt modelId="{E3D75A4B-DA14-4632-AEF3-2C8FBB16C918}" type="pres">
      <dgm:prSet presAssocID="{9EDD24F5-EAFB-424F-9A73-39338066D966}" presName="compNode" presStyleCnt="0"/>
      <dgm:spPr/>
    </dgm:pt>
    <dgm:pt modelId="{CB9F5879-747B-4331-B468-F5B1619E5AD9}" type="pres">
      <dgm:prSet presAssocID="{9EDD24F5-EAFB-424F-9A73-39338066D966}" presName="bgRect" presStyleLbl="bgShp" presStyleIdx="0" presStyleCnt="3"/>
      <dgm:spPr/>
    </dgm:pt>
    <dgm:pt modelId="{661DD3C8-B766-4322-81D2-89D62010E996}" type="pres">
      <dgm:prSet presAssocID="{9EDD24F5-EAFB-424F-9A73-39338066D96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5E2D1A6E-D3CC-4002-B1A2-A86F5A9FB89A}" type="pres">
      <dgm:prSet presAssocID="{9EDD24F5-EAFB-424F-9A73-39338066D966}" presName="spaceRect" presStyleCnt="0"/>
      <dgm:spPr/>
    </dgm:pt>
    <dgm:pt modelId="{17322CD2-C4F6-415F-9FEB-F8295BA36D59}" type="pres">
      <dgm:prSet presAssocID="{9EDD24F5-EAFB-424F-9A73-39338066D966}" presName="parTx" presStyleLbl="revTx" presStyleIdx="0" presStyleCnt="3">
        <dgm:presLayoutVars>
          <dgm:chMax val="0"/>
          <dgm:chPref val="0"/>
        </dgm:presLayoutVars>
      </dgm:prSet>
      <dgm:spPr/>
    </dgm:pt>
    <dgm:pt modelId="{1977C947-4A07-47DB-AFA1-BA79F505A44C}" type="pres">
      <dgm:prSet presAssocID="{0BA52CC6-A199-4BA6-8A71-F510B0652790}" presName="sibTrans" presStyleCnt="0"/>
      <dgm:spPr/>
    </dgm:pt>
    <dgm:pt modelId="{3E34DE8D-63C8-44D7-86CD-226E6CA2EC30}" type="pres">
      <dgm:prSet presAssocID="{720E6419-1D1C-4FF7-8CA5-C5F240EE4CF8}" presName="compNode" presStyleCnt="0"/>
      <dgm:spPr/>
    </dgm:pt>
    <dgm:pt modelId="{1247ECF6-EA49-496C-AA37-C2860BF5D85C}" type="pres">
      <dgm:prSet presAssocID="{720E6419-1D1C-4FF7-8CA5-C5F240EE4CF8}" presName="bgRect" presStyleLbl="bgShp" presStyleIdx="1" presStyleCnt="3"/>
      <dgm:spPr/>
    </dgm:pt>
    <dgm:pt modelId="{BD69D72D-A10A-40C7-BDB0-36CAB06A4C05}" type="pres">
      <dgm:prSet presAssocID="{720E6419-1D1C-4FF7-8CA5-C5F240EE4CF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mbrella"/>
        </a:ext>
      </dgm:extLst>
    </dgm:pt>
    <dgm:pt modelId="{7CF7240E-6009-46A9-A35F-99582640BB03}" type="pres">
      <dgm:prSet presAssocID="{720E6419-1D1C-4FF7-8CA5-C5F240EE4CF8}" presName="spaceRect" presStyleCnt="0"/>
      <dgm:spPr/>
    </dgm:pt>
    <dgm:pt modelId="{06BCE321-82CA-4EC9-B417-2291DA87F318}" type="pres">
      <dgm:prSet presAssocID="{720E6419-1D1C-4FF7-8CA5-C5F240EE4CF8}" presName="parTx" presStyleLbl="revTx" presStyleIdx="1" presStyleCnt="3">
        <dgm:presLayoutVars>
          <dgm:chMax val="0"/>
          <dgm:chPref val="0"/>
        </dgm:presLayoutVars>
      </dgm:prSet>
      <dgm:spPr/>
    </dgm:pt>
    <dgm:pt modelId="{6B6A557F-6A6D-4C58-9E98-EA3E564558A3}" type="pres">
      <dgm:prSet presAssocID="{3F551467-E5DE-4355-AE58-A043DEBB32E7}" presName="sibTrans" presStyleCnt="0"/>
      <dgm:spPr/>
    </dgm:pt>
    <dgm:pt modelId="{7AF07AE9-5CA6-4659-A152-C578759A6A22}" type="pres">
      <dgm:prSet presAssocID="{3D8215D9-C485-43E3-8E08-BEB150546F0B}" presName="compNode" presStyleCnt="0"/>
      <dgm:spPr/>
    </dgm:pt>
    <dgm:pt modelId="{12579772-30DF-4D64-99D5-2DFF49A76CBF}" type="pres">
      <dgm:prSet presAssocID="{3D8215D9-C485-43E3-8E08-BEB150546F0B}" presName="bgRect" presStyleLbl="bgShp" presStyleIdx="2" presStyleCnt="3"/>
      <dgm:spPr/>
    </dgm:pt>
    <dgm:pt modelId="{B4834853-AC93-46BD-BE07-559E421964B8}" type="pres">
      <dgm:prSet presAssocID="{3D8215D9-C485-43E3-8E08-BEB150546F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ngue"/>
        </a:ext>
      </dgm:extLst>
    </dgm:pt>
    <dgm:pt modelId="{EFBF5390-30CD-42B1-BA95-D90A02C3303A}" type="pres">
      <dgm:prSet presAssocID="{3D8215D9-C485-43E3-8E08-BEB150546F0B}" presName="spaceRect" presStyleCnt="0"/>
      <dgm:spPr/>
    </dgm:pt>
    <dgm:pt modelId="{1647DA41-DF4E-4F82-B43A-4D65879E12C2}" type="pres">
      <dgm:prSet presAssocID="{3D8215D9-C485-43E3-8E08-BEB150546F0B}" presName="parTx" presStyleLbl="revTx" presStyleIdx="2" presStyleCnt="3">
        <dgm:presLayoutVars>
          <dgm:chMax val="0"/>
          <dgm:chPref val="0"/>
        </dgm:presLayoutVars>
      </dgm:prSet>
      <dgm:spPr/>
    </dgm:pt>
  </dgm:ptLst>
  <dgm:cxnLst>
    <dgm:cxn modelId="{BCA4430C-CB72-4A15-A4FE-EA02A0286862}" type="presOf" srcId="{9EDD24F5-EAFB-424F-9A73-39338066D966}" destId="{17322CD2-C4F6-415F-9FEB-F8295BA36D59}" srcOrd="0" destOrd="0" presId="urn:microsoft.com/office/officeart/2018/2/layout/IconVerticalSolidList"/>
    <dgm:cxn modelId="{F6F8412F-11E0-4B2F-B41D-B7328E2E0CA4}" srcId="{3C682518-8A1C-4E4F-B6D3-CADBB2DDB4AE}" destId="{720E6419-1D1C-4FF7-8CA5-C5F240EE4CF8}" srcOrd="1" destOrd="0" parTransId="{9DFC2579-3729-4304-B9C5-3BBE067C1D32}" sibTransId="{3F551467-E5DE-4355-AE58-A043DEBB32E7}"/>
    <dgm:cxn modelId="{23BF0C69-A254-4827-AF63-B995FBDF50A0}" type="presOf" srcId="{3C682518-8A1C-4E4F-B6D3-CADBB2DDB4AE}" destId="{5CF3AE7F-D5A7-4D60-8D36-481685ED4DB9}" srcOrd="0" destOrd="0" presId="urn:microsoft.com/office/officeart/2018/2/layout/IconVerticalSolidList"/>
    <dgm:cxn modelId="{CBA27955-0CC7-40F6-B97A-5113C4D1689B}" type="presOf" srcId="{3D8215D9-C485-43E3-8E08-BEB150546F0B}" destId="{1647DA41-DF4E-4F82-B43A-4D65879E12C2}" srcOrd="0" destOrd="0" presId="urn:microsoft.com/office/officeart/2018/2/layout/IconVerticalSolidList"/>
    <dgm:cxn modelId="{93498056-DE05-41FA-B26C-C4BE8DFF76C8}" srcId="{3C682518-8A1C-4E4F-B6D3-CADBB2DDB4AE}" destId="{9EDD24F5-EAFB-424F-9A73-39338066D966}" srcOrd="0" destOrd="0" parTransId="{8BCFC9D3-FCDF-4B8B-94EA-CE6464A066DB}" sibTransId="{0BA52CC6-A199-4BA6-8A71-F510B0652790}"/>
    <dgm:cxn modelId="{97694EBF-6E9B-4EE9-A75B-CCB9E08A9CCA}" type="presOf" srcId="{720E6419-1D1C-4FF7-8CA5-C5F240EE4CF8}" destId="{06BCE321-82CA-4EC9-B417-2291DA87F318}" srcOrd="0" destOrd="0" presId="urn:microsoft.com/office/officeart/2018/2/layout/IconVerticalSolidList"/>
    <dgm:cxn modelId="{769CB7FB-9E04-4185-B47D-42974C721910}" srcId="{3C682518-8A1C-4E4F-B6D3-CADBB2DDB4AE}" destId="{3D8215D9-C485-43E3-8E08-BEB150546F0B}" srcOrd="2" destOrd="0" parTransId="{04EE3C1A-0D29-4791-8CE2-25CF7B4A009A}" sibTransId="{5AB65CFD-90CB-40CC-8D4E-F47F044863C2}"/>
    <dgm:cxn modelId="{FABDA7C9-8F5A-424E-991A-96155B0E601C}" type="presParOf" srcId="{5CF3AE7F-D5A7-4D60-8D36-481685ED4DB9}" destId="{E3D75A4B-DA14-4632-AEF3-2C8FBB16C918}" srcOrd="0" destOrd="0" presId="urn:microsoft.com/office/officeart/2018/2/layout/IconVerticalSolidList"/>
    <dgm:cxn modelId="{F6DA8F62-4090-4426-A89F-FCC558DF407E}" type="presParOf" srcId="{E3D75A4B-DA14-4632-AEF3-2C8FBB16C918}" destId="{CB9F5879-747B-4331-B468-F5B1619E5AD9}" srcOrd="0" destOrd="0" presId="urn:microsoft.com/office/officeart/2018/2/layout/IconVerticalSolidList"/>
    <dgm:cxn modelId="{8F140BFE-7AC1-42DC-8080-7001941377D3}" type="presParOf" srcId="{E3D75A4B-DA14-4632-AEF3-2C8FBB16C918}" destId="{661DD3C8-B766-4322-81D2-89D62010E996}" srcOrd="1" destOrd="0" presId="urn:microsoft.com/office/officeart/2018/2/layout/IconVerticalSolidList"/>
    <dgm:cxn modelId="{0D08E16E-71F1-4EC7-A283-75B1F63637EE}" type="presParOf" srcId="{E3D75A4B-DA14-4632-AEF3-2C8FBB16C918}" destId="{5E2D1A6E-D3CC-4002-B1A2-A86F5A9FB89A}" srcOrd="2" destOrd="0" presId="urn:microsoft.com/office/officeart/2018/2/layout/IconVerticalSolidList"/>
    <dgm:cxn modelId="{1D0477C5-58AE-474F-93AA-A5FD569E9217}" type="presParOf" srcId="{E3D75A4B-DA14-4632-AEF3-2C8FBB16C918}" destId="{17322CD2-C4F6-415F-9FEB-F8295BA36D59}" srcOrd="3" destOrd="0" presId="urn:microsoft.com/office/officeart/2018/2/layout/IconVerticalSolidList"/>
    <dgm:cxn modelId="{89883D71-E332-4779-944C-3C3625149042}" type="presParOf" srcId="{5CF3AE7F-D5A7-4D60-8D36-481685ED4DB9}" destId="{1977C947-4A07-47DB-AFA1-BA79F505A44C}" srcOrd="1" destOrd="0" presId="urn:microsoft.com/office/officeart/2018/2/layout/IconVerticalSolidList"/>
    <dgm:cxn modelId="{CF6B7A5F-B9B8-4F94-A2C9-9449EFF5775F}" type="presParOf" srcId="{5CF3AE7F-D5A7-4D60-8D36-481685ED4DB9}" destId="{3E34DE8D-63C8-44D7-86CD-226E6CA2EC30}" srcOrd="2" destOrd="0" presId="urn:microsoft.com/office/officeart/2018/2/layout/IconVerticalSolidList"/>
    <dgm:cxn modelId="{75068BAE-22BC-4031-BC09-C7DB39DB3B68}" type="presParOf" srcId="{3E34DE8D-63C8-44D7-86CD-226E6CA2EC30}" destId="{1247ECF6-EA49-496C-AA37-C2860BF5D85C}" srcOrd="0" destOrd="0" presId="urn:microsoft.com/office/officeart/2018/2/layout/IconVerticalSolidList"/>
    <dgm:cxn modelId="{7CD640B2-6227-478C-BB20-23CB05554145}" type="presParOf" srcId="{3E34DE8D-63C8-44D7-86CD-226E6CA2EC30}" destId="{BD69D72D-A10A-40C7-BDB0-36CAB06A4C05}" srcOrd="1" destOrd="0" presId="urn:microsoft.com/office/officeart/2018/2/layout/IconVerticalSolidList"/>
    <dgm:cxn modelId="{E827CD1A-4F9F-46AE-A762-AD9F5FFCBA8E}" type="presParOf" srcId="{3E34DE8D-63C8-44D7-86CD-226E6CA2EC30}" destId="{7CF7240E-6009-46A9-A35F-99582640BB03}" srcOrd="2" destOrd="0" presId="urn:microsoft.com/office/officeart/2018/2/layout/IconVerticalSolidList"/>
    <dgm:cxn modelId="{178D968A-AFB8-447D-BB94-FDC151FDCEBB}" type="presParOf" srcId="{3E34DE8D-63C8-44D7-86CD-226E6CA2EC30}" destId="{06BCE321-82CA-4EC9-B417-2291DA87F318}" srcOrd="3" destOrd="0" presId="urn:microsoft.com/office/officeart/2018/2/layout/IconVerticalSolidList"/>
    <dgm:cxn modelId="{983FAC59-0348-47AD-B033-71071F33CCCB}" type="presParOf" srcId="{5CF3AE7F-D5A7-4D60-8D36-481685ED4DB9}" destId="{6B6A557F-6A6D-4C58-9E98-EA3E564558A3}" srcOrd="3" destOrd="0" presId="urn:microsoft.com/office/officeart/2018/2/layout/IconVerticalSolidList"/>
    <dgm:cxn modelId="{32AAF757-9931-4E28-85CD-D56E88F9BA4E}" type="presParOf" srcId="{5CF3AE7F-D5A7-4D60-8D36-481685ED4DB9}" destId="{7AF07AE9-5CA6-4659-A152-C578759A6A22}" srcOrd="4" destOrd="0" presId="urn:microsoft.com/office/officeart/2018/2/layout/IconVerticalSolidList"/>
    <dgm:cxn modelId="{C986F3A5-4831-412A-BF0F-B5B9A76AD548}" type="presParOf" srcId="{7AF07AE9-5CA6-4659-A152-C578759A6A22}" destId="{12579772-30DF-4D64-99D5-2DFF49A76CBF}" srcOrd="0" destOrd="0" presId="urn:microsoft.com/office/officeart/2018/2/layout/IconVerticalSolidList"/>
    <dgm:cxn modelId="{85A97EFA-C2C4-4908-B652-E4F7BA7858C4}" type="presParOf" srcId="{7AF07AE9-5CA6-4659-A152-C578759A6A22}" destId="{B4834853-AC93-46BD-BE07-559E421964B8}" srcOrd="1" destOrd="0" presId="urn:microsoft.com/office/officeart/2018/2/layout/IconVerticalSolidList"/>
    <dgm:cxn modelId="{87B533AC-2DBA-4570-881F-9CD1445FD73C}" type="presParOf" srcId="{7AF07AE9-5CA6-4659-A152-C578759A6A22}" destId="{EFBF5390-30CD-42B1-BA95-D90A02C3303A}" srcOrd="2" destOrd="0" presId="urn:microsoft.com/office/officeart/2018/2/layout/IconVerticalSolidList"/>
    <dgm:cxn modelId="{30D3757A-84A6-43F6-9C5B-52205F67B4ED}" type="presParOf" srcId="{7AF07AE9-5CA6-4659-A152-C578759A6A22}" destId="{1647DA41-DF4E-4F82-B43A-4D65879E12C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F5879-747B-4331-B468-F5B1619E5AD9}">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DD3C8-B766-4322-81D2-89D62010E996}">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322CD2-C4F6-415F-9FEB-F8295BA36D59}">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a:t>What is a passport? </a:t>
          </a:r>
          <a:r>
            <a:rPr lang="en-US" sz="2300" kern="1200"/>
            <a:t>Officially, it's a request for foreign governments to allow you access into their territories to travel/temporarily reside while having access to any lawful aid and protection while there.</a:t>
          </a:r>
        </a:p>
      </dsp:txBody>
      <dsp:txXfrm>
        <a:off x="1437631" y="531"/>
        <a:ext cx="9077968" cy="1244702"/>
      </dsp:txXfrm>
    </dsp:sp>
    <dsp:sp modelId="{1247ECF6-EA49-496C-AA37-C2860BF5D85C}">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9D72D-A10A-40C7-BDB0-36CAB06A4C05}">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BCE321-82CA-4EC9-B417-2291DA87F318}">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a:t>Who needs a passport? </a:t>
          </a:r>
          <a:r>
            <a:rPr lang="en-US" sz="2300" kern="1200"/>
            <a:t>If you plan on entering a foreign country/territory/principality that is NOT under the protection umbrella of the United States of America, then that means you, buckaroo!</a:t>
          </a:r>
        </a:p>
      </dsp:txBody>
      <dsp:txXfrm>
        <a:off x="1437631" y="1556410"/>
        <a:ext cx="9077968" cy="1244702"/>
      </dsp:txXfrm>
    </dsp:sp>
    <dsp:sp modelId="{12579772-30DF-4D64-99D5-2DFF49A76CBF}">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834853-AC93-46BD-BE07-559E421964B8}">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647DA41-DF4E-4F82-B43A-4D65879E12C2}">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US" sz="2300" b="1" kern="1200"/>
            <a:t>Why a passport? </a:t>
          </a:r>
          <a:r>
            <a:rPr lang="en-US" sz="2300" kern="1200"/>
            <a:t>Good question! Seems silly to need a permission slip to see members of our own species, huh? But that’s how the cookie crumbles and it is a requirement for international travel at Loyola.</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9C893-68C7-15DF-ADC8-D50430E46B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57BD4-032D-A498-864C-81ADDA9E79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94490C-8DEB-49CB-4A8B-29B369975A7E}"/>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6CFC6258-EB74-B7A4-517F-812827199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79115F-2845-815E-C782-3A31CC706529}"/>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3074007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4CCE-C7FE-9CF5-0151-C6170CBE93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957FED-EE78-D159-6163-F4C50CA975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5F8B3-A0EA-57EB-D1D9-F3B569185BC6}"/>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A69ADC2F-8D8E-0162-2795-88B085EDD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3D2BCE-B0AD-96AE-3279-25696A54B0D6}"/>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3470160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20ABF-51F2-596B-F8D5-C8517CD80B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CB525F-E4F6-8D2E-9EFB-EDE16F29B6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01000-C987-385F-E6E7-310D53C41C84}"/>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0B958429-8699-53E9-57D2-48504C138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CEEA6B-64F2-5A9D-4921-FE5EE0ED8AE8}"/>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11653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752F-FA57-F936-F436-A56F2BFDD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C1E1B-DB3B-89D4-0634-49D897904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92708-6D6F-F8BE-86E1-8737B9CA0EA9}"/>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B0F9DF24-C565-8908-0E51-A116C1F0D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4068D2-5540-AD37-0EB9-2888606A0DA3}"/>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332550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2C63-CC06-8C15-7CCC-363EDD6671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82F36D1-A935-036C-2FDD-FDC46280D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35E286-8D86-614A-B464-637147BD052D}"/>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99FF9FB0-4260-92D7-DE2C-042E88EBE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10C75-1C4D-3B02-71C3-8465F887E3BC}"/>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1234971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595AC-DDC9-4329-4375-DE7AC598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6074C3-9561-FB36-5D36-2A60FCC7986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154E38-CAA8-D4B6-970F-F4B7A1930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DDE1B8-6A32-E713-3786-0B4555BDBDAB}"/>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6" name="Footer Placeholder 5">
            <a:extLst>
              <a:ext uri="{FF2B5EF4-FFF2-40B4-BE49-F238E27FC236}">
                <a16:creationId xmlns:a16="http://schemas.microsoft.com/office/drawing/2014/main" id="{DC327D6A-AE19-1D8A-1D2B-F8DEA436F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4C3B1C-18A0-B1C6-CD67-C475D7D60792}"/>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1868760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B6E02-2339-D2D8-B1DA-AAAD95E5D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B420C0-3F0A-5302-B327-8641E21ED6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E315A6-099F-BF0D-A7FC-4B721196EA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7054AD-08A7-E23B-BAFC-977911F44B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0F0DF-3485-485B-B547-AFC2DAE23B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F50D7E-D54A-8234-B048-1E49798A9EF6}"/>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8" name="Footer Placeholder 7">
            <a:extLst>
              <a:ext uri="{FF2B5EF4-FFF2-40B4-BE49-F238E27FC236}">
                <a16:creationId xmlns:a16="http://schemas.microsoft.com/office/drawing/2014/main" id="{016AB693-1D48-BE7D-1228-AC116E96AE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58F69F-358F-08BA-6544-5250892D0D55}"/>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2051128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0DE3F-28E0-26D0-08CC-344D783024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4F8BABE-3170-6C2B-8D4B-87A06A515A63}"/>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4" name="Footer Placeholder 3">
            <a:extLst>
              <a:ext uri="{FF2B5EF4-FFF2-40B4-BE49-F238E27FC236}">
                <a16:creationId xmlns:a16="http://schemas.microsoft.com/office/drawing/2014/main" id="{C64CE8F1-873F-A90C-38FC-ED209ED95D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13A9C9-ACE7-87EA-2D42-C7A84A08827B}"/>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2518688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18AF3-0D6C-91E4-9021-DD9BA3F73E2B}"/>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3" name="Footer Placeholder 2">
            <a:extLst>
              <a:ext uri="{FF2B5EF4-FFF2-40B4-BE49-F238E27FC236}">
                <a16:creationId xmlns:a16="http://schemas.microsoft.com/office/drawing/2014/main" id="{98E4D63A-B925-5897-E7F3-DE333127B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508AA7-F078-1385-4A76-05ADFD41C77F}"/>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99157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CE5-C886-DEA6-CD43-97F93AC4A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7B033D-421C-CC4F-0B2C-C5F85FB892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6BA0E2-6803-FE5E-7967-3FED9C020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FFA45-D587-4561-3869-ADE088BBB30A}"/>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6" name="Footer Placeholder 5">
            <a:extLst>
              <a:ext uri="{FF2B5EF4-FFF2-40B4-BE49-F238E27FC236}">
                <a16:creationId xmlns:a16="http://schemas.microsoft.com/office/drawing/2014/main" id="{0EDCDB64-C73B-96D6-CC24-9B50E20726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17F92-A317-13F1-59BC-FFE2AFDE9A6D}"/>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1570571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9C1EB-03AF-1094-3FB9-A00643FC69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DC97CE-531E-FFAA-8B99-E8EA429047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4BB464-54D6-ECAE-0A54-0B48C4FCA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E5A335-D550-BA1D-183A-A62CFC215BF6}"/>
              </a:ext>
            </a:extLst>
          </p:cNvPr>
          <p:cNvSpPr>
            <a:spLocks noGrp="1"/>
          </p:cNvSpPr>
          <p:nvPr>
            <p:ph type="dt" sz="half" idx="10"/>
          </p:nvPr>
        </p:nvSpPr>
        <p:spPr/>
        <p:txBody>
          <a:bodyPr/>
          <a:lstStyle/>
          <a:p>
            <a:fld id="{86FF2BA7-9092-4F87-9E4B-FCDF29987794}" type="datetimeFigureOut">
              <a:rPr lang="en-US" smtClean="0"/>
              <a:t>8/1/2023</a:t>
            </a:fld>
            <a:endParaRPr lang="en-US"/>
          </a:p>
        </p:txBody>
      </p:sp>
      <p:sp>
        <p:nvSpPr>
          <p:cNvPr id="6" name="Footer Placeholder 5">
            <a:extLst>
              <a:ext uri="{FF2B5EF4-FFF2-40B4-BE49-F238E27FC236}">
                <a16:creationId xmlns:a16="http://schemas.microsoft.com/office/drawing/2014/main" id="{7C8F124E-D18D-4570-22EA-1E369931E0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F489E7-DDE7-BDA6-BAED-6833FB5710F0}"/>
              </a:ext>
            </a:extLst>
          </p:cNvPr>
          <p:cNvSpPr>
            <a:spLocks noGrp="1"/>
          </p:cNvSpPr>
          <p:nvPr>
            <p:ph type="sldNum" sz="quarter" idx="12"/>
          </p:nvPr>
        </p:nvSpPr>
        <p:spPr/>
        <p:txBody>
          <a:bodyPr/>
          <a:lstStyle/>
          <a:p>
            <a:fld id="{3DE0EA0A-5559-495D-8FD1-72EF5C761CB6}" type="slidenum">
              <a:rPr lang="en-US" smtClean="0"/>
              <a:t>‹#›</a:t>
            </a:fld>
            <a:endParaRPr lang="en-US"/>
          </a:p>
        </p:txBody>
      </p:sp>
    </p:spTree>
    <p:extLst>
      <p:ext uri="{BB962C8B-B14F-4D97-AF65-F5344CB8AC3E}">
        <p14:creationId xmlns:p14="http://schemas.microsoft.com/office/powerpoint/2010/main" val="1342381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C614CD-2519-32C6-B390-A91BC2E666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803FB5-C3E5-FBFA-588A-745F287E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B127C-B3B1-FF8B-33FD-5C8696BBF8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F2BA7-9092-4F87-9E4B-FCDF29987794}" type="datetimeFigureOut">
              <a:rPr lang="en-US" smtClean="0"/>
              <a:t>8/1/2023</a:t>
            </a:fld>
            <a:endParaRPr lang="en-US"/>
          </a:p>
        </p:txBody>
      </p:sp>
      <p:sp>
        <p:nvSpPr>
          <p:cNvPr id="5" name="Footer Placeholder 4">
            <a:extLst>
              <a:ext uri="{FF2B5EF4-FFF2-40B4-BE49-F238E27FC236}">
                <a16:creationId xmlns:a16="http://schemas.microsoft.com/office/drawing/2014/main" id="{34B73F91-162B-FD73-47AA-8C37312CDF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99BA5E-9A8B-7C6B-C29B-3483D74A09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E0EA0A-5559-495D-8FD1-72EF5C761CB6}" type="slidenum">
              <a:rPr lang="en-US" smtClean="0"/>
              <a:t>‹#›</a:t>
            </a:fld>
            <a:endParaRPr lang="en-US"/>
          </a:p>
        </p:txBody>
      </p:sp>
      <p:sp>
        <p:nvSpPr>
          <p:cNvPr id="8" name="TextBox 7">
            <a:extLst>
              <a:ext uri="{FF2B5EF4-FFF2-40B4-BE49-F238E27FC236}">
                <a16:creationId xmlns:a16="http://schemas.microsoft.com/office/drawing/2014/main" id="{0122528E-76D1-132E-90D6-2431E06FF41F}"/>
              </a:ext>
            </a:extLst>
          </p:cNvPr>
          <p:cNvSpPr txBox="1"/>
          <p:nvPr userDrawn="1">
            <p:extLst>
              <p:ext uri="{1162E1C5-73C7-4A58-AE30-91384D911F3F}">
                <p184:classification xmlns:p184="http://schemas.microsoft.com/office/powerpoint/2018/4/main" val="ftr"/>
              </p:ext>
            </p:extLst>
          </p:nvPr>
        </p:nvSpPr>
        <p:spPr>
          <a:xfrm>
            <a:off x="4934712" y="6642100"/>
            <a:ext cx="23510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Loyola University Maryland Internal Use Only</a:t>
            </a:r>
          </a:p>
        </p:txBody>
      </p:sp>
    </p:spTree>
    <p:extLst>
      <p:ext uri="{BB962C8B-B14F-4D97-AF65-F5344CB8AC3E}">
        <p14:creationId xmlns:p14="http://schemas.microsoft.com/office/powerpoint/2010/main" val="295722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hyperlink" Target="https://iafdb.travel.state.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pptform.state.gov/passportwizardmain.aspx" TargetMode="External"/><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travel.state.gov/content/travel/en/passports/how-apply/citizenship-evidence.html" TargetMode="External"/><Relationship Id="rId4" Type="http://schemas.openxmlformats.org/officeDocument/2006/relationships/hyperlink" Target="https://travel.state.gov/content/travel/en/international-travel/while-abroad/birth-abroad.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ravel.state.gov/content/travel/en/passports/how-apply/photos.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assportstatus.state.gov/"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travel.state.gov/content/travel/en/passports/need-passport/status.htm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ravel.state.gov/content/travel/en/passports/have-passport/renew.html"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travel.state.gov/content/travel/en/contact-us/passports.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s://pptform.state.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oney and passport">
            <a:extLst>
              <a:ext uri="{FF2B5EF4-FFF2-40B4-BE49-F238E27FC236}">
                <a16:creationId xmlns:a16="http://schemas.microsoft.com/office/drawing/2014/main" id="{2ABDFB38-8088-6A95-62B6-409A7EFAFB8E}"/>
              </a:ext>
            </a:extLst>
          </p:cNvPr>
          <p:cNvPicPr>
            <a:picLocks noChangeAspect="1"/>
          </p:cNvPicPr>
          <p:nvPr/>
        </p:nvPicPr>
        <p:blipFill rotWithShape="1">
          <a:blip r:embed="rId2"/>
          <a:srcRect l="5333"/>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AD842-37A8-C6CE-975E-A10782D197F9}"/>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5200" u="sng">
                <a:solidFill>
                  <a:srgbClr val="FFFFFF"/>
                </a:solidFill>
              </a:rPr>
              <a:t>Passports</a:t>
            </a:r>
          </a:p>
        </p:txBody>
      </p:sp>
      <p:sp>
        <p:nvSpPr>
          <p:cNvPr id="3" name="Subtitle 2">
            <a:extLst>
              <a:ext uri="{FF2B5EF4-FFF2-40B4-BE49-F238E27FC236}">
                <a16:creationId xmlns:a16="http://schemas.microsoft.com/office/drawing/2014/main" id="{7053A6BD-1CCB-0435-1B18-D0C9E1D99C28}"/>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US">
                <a:solidFill>
                  <a:srgbClr val="FFFFFF"/>
                </a:solidFill>
              </a:rPr>
              <a:t>And everything you need to know about them!</a:t>
            </a:r>
          </a:p>
        </p:txBody>
      </p:sp>
    </p:spTree>
    <p:extLst>
      <p:ext uri="{BB962C8B-B14F-4D97-AF65-F5344CB8AC3E}">
        <p14:creationId xmlns:p14="http://schemas.microsoft.com/office/powerpoint/2010/main" val="93659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57409-EA42-7969-DA05-F46010BDA430}"/>
              </a:ext>
            </a:extLst>
          </p:cNvPr>
          <p:cNvSpPr>
            <a:spLocks noGrp="1"/>
          </p:cNvSpPr>
          <p:nvPr>
            <p:ph type="title"/>
          </p:nvPr>
        </p:nvSpPr>
        <p:spPr>
          <a:xfrm>
            <a:off x="841248" y="256032"/>
            <a:ext cx="10506456" cy="1014984"/>
          </a:xfrm>
        </p:spPr>
        <p:txBody>
          <a:bodyPr anchor="b">
            <a:normAutofit/>
          </a:bodyPr>
          <a:lstStyle/>
          <a:p>
            <a:r>
              <a:rPr lang="en-US" u="sng" dirty="0"/>
              <a:t>First, the Basics!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BBB1506E-245A-C0EE-AB3F-7FB91F4D4D62}"/>
              </a:ext>
            </a:extLst>
          </p:cNvPr>
          <p:cNvGraphicFramePr>
            <a:graphicFrameLocks noGrp="1"/>
          </p:cNvGraphicFramePr>
          <p:nvPr>
            <p:ph idx="1"/>
            <p:extLst>
              <p:ext uri="{D42A27DB-BD31-4B8C-83A1-F6EECF244321}">
                <p14:modId xmlns:p14="http://schemas.microsoft.com/office/powerpoint/2010/main" val="4005716371"/>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825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C4C377-2F96-F04F-D37D-C2DAB2055376}"/>
              </a:ext>
            </a:extLst>
          </p:cNvPr>
          <p:cNvSpPr>
            <a:spLocks noGrp="1"/>
          </p:cNvSpPr>
          <p:nvPr>
            <p:ph type="title"/>
          </p:nvPr>
        </p:nvSpPr>
        <p:spPr>
          <a:xfrm>
            <a:off x="686834" y="1153572"/>
            <a:ext cx="3200400" cy="4461163"/>
          </a:xfrm>
        </p:spPr>
        <p:txBody>
          <a:bodyPr>
            <a:normAutofit/>
          </a:bodyPr>
          <a:lstStyle/>
          <a:p>
            <a:r>
              <a:rPr lang="en-US" u="sng">
                <a:solidFill>
                  <a:srgbClr val="FFFFFF"/>
                </a:solidFill>
              </a:rPr>
              <a:t>Second, how to get your passport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BF6174B-5348-B6F1-9139-6DFB0E39EA87}"/>
              </a:ext>
            </a:extLst>
          </p:cNvPr>
          <p:cNvSpPr>
            <a:spLocks noGrp="1"/>
          </p:cNvSpPr>
          <p:nvPr>
            <p:ph idx="1"/>
          </p:nvPr>
        </p:nvSpPr>
        <p:spPr>
          <a:xfrm>
            <a:off x="4447308" y="591344"/>
            <a:ext cx="6906491" cy="5585619"/>
          </a:xfrm>
        </p:spPr>
        <p:txBody>
          <a:bodyPr anchor="ctr">
            <a:normAutofit/>
          </a:bodyPr>
          <a:lstStyle/>
          <a:p>
            <a:r>
              <a:rPr lang="en-US" sz="2200"/>
              <a:t>Now that we know what a passport is, how do we get one? To apply for a new US passport, you must first be a.) A US citizen by birth or naturalization, or b.) An eligible US non-citizen.</a:t>
            </a:r>
          </a:p>
          <a:p>
            <a:r>
              <a:rPr lang="en-US" sz="2200"/>
              <a:t>If you meet those requirements, then you must apply IN PERSON at a passport acceptance facility. You CANNOT apply online, through the mail, by carrier pigeon, or through your Aunt Fanny. It must be YOU.</a:t>
            </a:r>
          </a:p>
          <a:p>
            <a:r>
              <a:rPr lang="en-US" sz="2200"/>
              <a:t>Passport acceptance facilities vary from post-offices to libraries to courthouses. </a:t>
            </a:r>
            <a:r>
              <a:rPr lang="en-US" sz="2200">
                <a:hlinkClick r:id="rId2"/>
              </a:rPr>
              <a:t>https://iafdb.travel.state.gov/</a:t>
            </a:r>
            <a:r>
              <a:rPr lang="en-US" sz="2200"/>
              <a:t> lets you search based on zip code and can filter results to include those with on-site photo services.</a:t>
            </a:r>
          </a:p>
          <a:p>
            <a:r>
              <a:rPr lang="en-US" sz="2200"/>
              <a:t>Be sure to make an appointment with your facility as some keep odd hours or do not accept walk-ins. Now, as to whether you’ll be SEEN at the time of your appointment…</a:t>
            </a:r>
            <a:r>
              <a:rPr lang="en-US" altLang="ja-JP" sz="2200"/>
              <a:t>¯\_(</a:t>
            </a:r>
            <a:r>
              <a:rPr lang="ja-JP" altLang="en-US" sz="2200"/>
              <a:t>ツ</a:t>
            </a:r>
            <a:r>
              <a:rPr lang="en-US" altLang="ja-JP" sz="2200"/>
              <a:t>)_/¯</a:t>
            </a:r>
            <a:endParaRPr lang="en-US" sz="2200"/>
          </a:p>
        </p:txBody>
      </p:sp>
    </p:spTree>
    <p:extLst>
      <p:ext uri="{BB962C8B-B14F-4D97-AF65-F5344CB8AC3E}">
        <p14:creationId xmlns:p14="http://schemas.microsoft.com/office/powerpoint/2010/main" val="110931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3323DB-BCF7-1303-8DE1-9AD62374FAB2}"/>
              </a:ext>
            </a:extLst>
          </p:cNvPr>
          <p:cNvSpPr>
            <a:spLocks noGrp="1"/>
          </p:cNvSpPr>
          <p:nvPr>
            <p:ph type="title"/>
          </p:nvPr>
        </p:nvSpPr>
        <p:spPr>
          <a:xfrm>
            <a:off x="4654296" y="329184"/>
            <a:ext cx="6894576" cy="1783080"/>
          </a:xfrm>
        </p:spPr>
        <p:txBody>
          <a:bodyPr anchor="b">
            <a:normAutofit/>
          </a:bodyPr>
          <a:lstStyle/>
          <a:p>
            <a:r>
              <a:rPr lang="en-US" sz="5400" u="sng"/>
              <a:t>Okay, you’re at the facility; now what?</a:t>
            </a:r>
          </a:p>
        </p:txBody>
      </p:sp>
      <p:pic>
        <p:nvPicPr>
          <p:cNvPr id="5" name="Picture 4" descr="Immigration stamps">
            <a:extLst>
              <a:ext uri="{FF2B5EF4-FFF2-40B4-BE49-F238E27FC236}">
                <a16:creationId xmlns:a16="http://schemas.microsoft.com/office/drawing/2014/main" id="{6E11B52A-D452-8FEB-AC46-2DD98E248CCD}"/>
              </a:ext>
            </a:extLst>
          </p:cNvPr>
          <p:cNvPicPr>
            <a:picLocks noChangeAspect="1"/>
          </p:cNvPicPr>
          <p:nvPr/>
        </p:nvPicPr>
        <p:blipFill rotWithShape="1">
          <a:blip r:embed="rId2"/>
          <a:srcRect l="15983" r="1882" b="4"/>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CF39BC9-1036-B9EE-0AE8-6C9354209158}"/>
              </a:ext>
            </a:extLst>
          </p:cNvPr>
          <p:cNvSpPr>
            <a:spLocks noGrp="1"/>
          </p:cNvSpPr>
          <p:nvPr>
            <p:ph idx="1"/>
          </p:nvPr>
        </p:nvSpPr>
        <p:spPr>
          <a:xfrm>
            <a:off x="4654296" y="2706624"/>
            <a:ext cx="6894576" cy="3483864"/>
          </a:xfrm>
        </p:spPr>
        <p:txBody>
          <a:bodyPr>
            <a:normAutofit/>
          </a:bodyPr>
          <a:lstStyle/>
          <a:p>
            <a:r>
              <a:rPr lang="en-US" sz="1000"/>
              <a:t>You will need Form DS-11. You can fill this form in </a:t>
            </a:r>
            <a:r>
              <a:rPr lang="en-US" sz="1000">
                <a:hlinkClick r:id="rId3"/>
              </a:rPr>
              <a:t>online</a:t>
            </a:r>
            <a:r>
              <a:rPr lang="en-US" sz="1000"/>
              <a:t> and print it, complete it by hand, or pick it up at your facility and finish it while you’re there. DO NOT sign Form DS-11 until the passport acceptance official tells you to, or you’ll be sent to the back of the line with a new DS-11 to fill out.</a:t>
            </a:r>
          </a:p>
          <a:p>
            <a:r>
              <a:rPr lang="en-US" sz="1000"/>
              <a:t>You. Must. Bring. Evidence of citizenship with you when you go to your facility. No, they cannot look you up in a database. No, they wouldn’t even if they could.</a:t>
            </a:r>
          </a:p>
          <a:p>
            <a:r>
              <a:rPr lang="en-US" sz="1000"/>
              <a:t>For those born in the US, your birth certificate is your best bet and listed first on travel.state.gov. You will need the ORIGINAL document with raised seal to meet the requirement. You will also need a photocopy of your birth certificate, and this will be taken with your application. Electronic or mobile copies are NOT accepted in any way, shape, or form.</a:t>
            </a:r>
          </a:p>
          <a:p>
            <a:r>
              <a:rPr lang="en-US" sz="1000"/>
              <a:t>For those born outside the US (you lucky ducks), you must submit a US passport that was valid for 10 years, your Certificate of Naturalization, your Certificate of Citizenship, and </a:t>
            </a:r>
            <a:r>
              <a:rPr lang="en-US" sz="1000">
                <a:hlinkClick r:id="rId4"/>
              </a:rPr>
              <a:t>this</a:t>
            </a:r>
            <a:r>
              <a:rPr lang="en-US" sz="1000"/>
              <a:t> Certification of Birth.</a:t>
            </a:r>
          </a:p>
          <a:p>
            <a:r>
              <a:rPr lang="en-US" sz="1000"/>
              <a:t>If you were born in the US but your birth certificate has ventured to lands unknown, other documents you may bring are a delayed birth certificate, a Letter of No Record, and early public or private documents. The parameters for eligibility for these options can be found </a:t>
            </a:r>
            <a:r>
              <a:rPr lang="en-US" sz="1000">
                <a:hlinkClick r:id="rId5"/>
              </a:rPr>
              <a:t>here</a:t>
            </a:r>
            <a:r>
              <a:rPr lang="en-US" sz="1000"/>
              <a:t>.</a:t>
            </a:r>
          </a:p>
          <a:p>
            <a:r>
              <a:rPr lang="en-US" sz="1000"/>
              <a:t>If you were born outside the US but became a US citizen at birth, you will need your foreign birth certificate, your parents evidence of citizenship, your parents marriage certificate(if applicable), and a statement from your US citizen parents detailing all periods and places of their residence or physical presence in the US and abroad before your birth. If you became a citizen through your parent who naturalized or though the Child Citizenship Act, the hoops you’ll have to jump through are extensive. To be sure nothing is missed, please read the requirements </a:t>
            </a:r>
            <a:r>
              <a:rPr lang="en-US" sz="1000">
                <a:hlinkClick r:id="rId5"/>
              </a:rPr>
              <a:t>here</a:t>
            </a:r>
            <a:r>
              <a:rPr lang="en-US" sz="1000"/>
              <a:t>.</a:t>
            </a:r>
          </a:p>
        </p:txBody>
      </p:sp>
    </p:spTree>
    <p:extLst>
      <p:ext uri="{BB962C8B-B14F-4D97-AF65-F5344CB8AC3E}">
        <p14:creationId xmlns:p14="http://schemas.microsoft.com/office/powerpoint/2010/main" val="4178663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778576-06BC-DB88-99CD-B834756AFCCF}"/>
              </a:ext>
            </a:extLst>
          </p:cNvPr>
          <p:cNvSpPr>
            <a:spLocks noGrp="1"/>
          </p:cNvSpPr>
          <p:nvPr>
            <p:ph type="title"/>
          </p:nvPr>
        </p:nvSpPr>
        <p:spPr>
          <a:xfrm>
            <a:off x="4654296" y="329184"/>
            <a:ext cx="6894576" cy="1783080"/>
          </a:xfrm>
        </p:spPr>
        <p:txBody>
          <a:bodyPr anchor="b">
            <a:normAutofit/>
          </a:bodyPr>
          <a:lstStyle/>
          <a:p>
            <a:endParaRPr lang="en-US" sz="5400" dirty="0"/>
          </a:p>
        </p:txBody>
      </p:sp>
      <p:pic>
        <p:nvPicPr>
          <p:cNvPr id="5" name="Picture 4" descr="Exclamation mark on a yellow background">
            <a:extLst>
              <a:ext uri="{FF2B5EF4-FFF2-40B4-BE49-F238E27FC236}">
                <a16:creationId xmlns:a16="http://schemas.microsoft.com/office/drawing/2014/main" id="{11E3C887-4F07-D5A0-B96E-C55297013635}"/>
              </a:ext>
            </a:extLst>
          </p:cNvPr>
          <p:cNvPicPr>
            <a:picLocks noChangeAspect="1"/>
          </p:cNvPicPr>
          <p:nvPr/>
        </p:nvPicPr>
        <p:blipFill rotWithShape="1">
          <a:blip r:embed="rId2"/>
          <a:srcRect l="34299" r="2138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C6ED5D0-099B-DA33-9A06-42E480748C4C}"/>
              </a:ext>
            </a:extLst>
          </p:cNvPr>
          <p:cNvSpPr>
            <a:spLocks noGrp="1"/>
          </p:cNvSpPr>
          <p:nvPr>
            <p:ph idx="1"/>
          </p:nvPr>
        </p:nvSpPr>
        <p:spPr>
          <a:xfrm>
            <a:off x="4654296" y="2706624"/>
            <a:ext cx="6894576" cy="3483864"/>
          </a:xfrm>
        </p:spPr>
        <p:txBody>
          <a:bodyPr>
            <a:normAutofit/>
          </a:bodyPr>
          <a:lstStyle/>
          <a:p>
            <a:r>
              <a:rPr lang="en-US" sz="1500"/>
              <a:t>You must also bring a physical, government-issued ID which includes your photo and a photocopy of its front and back. Again, anything that must be displayed on a phone screen will not be accepted.</a:t>
            </a:r>
          </a:p>
          <a:p>
            <a:r>
              <a:rPr lang="en-US" sz="1500"/>
              <a:t>If your facility does not take pictures on site, you must bring a passport photo with you. Think less Instagram, more mugshot. The requirements are specific, and we advise you read them carefully </a:t>
            </a:r>
            <a:r>
              <a:rPr lang="en-US" sz="1500">
                <a:hlinkClick r:id="rId3"/>
              </a:rPr>
              <a:t>here</a:t>
            </a:r>
            <a:r>
              <a:rPr lang="en-US" sz="1500"/>
              <a:t>. Word to the wise, the Department of State is a stickler for details and can and will deny your application if your passport photo isn’t up to snuff.</a:t>
            </a:r>
          </a:p>
          <a:p>
            <a:r>
              <a:rPr lang="en-US" sz="1500"/>
              <a:t>If you have all your ducks in a row and your paperwork in order to the satisfaction of the passport acceptance official, it is now time to pay up; Uncle Sam isn’t letting you leave these fair shores for free. For a passport book, the application fee is $130, the acceptance fee is $35, and both may be submitted by check or money order and payable to “US Department of State.” Credit cards, debit cards, cash, Venmo, or your first-born are not acceptable forms of payment.</a:t>
            </a:r>
          </a:p>
        </p:txBody>
      </p:sp>
    </p:spTree>
    <p:extLst>
      <p:ext uri="{BB962C8B-B14F-4D97-AF65-F5344CB8AC3E}">
        <p14:creationId xmlns:p14="http://schemas.microsoft.com/office/powerpoint/2010/main" val="333391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237C99-152B-EC41-0068-F127D60733F3}"/>
              </a:ext>
            </a:extLst>
          </p:cNvPr>
          <p:cNvSpPr>
            <a:spLocks noGrp="1"/>
          </p:cNvSpPr>
          <p:nvPr>
            <p:ph type="title"/>
          </p:nvPr>
        </p:nvSpPr>
        <p:spPr>
          <a:xfrm>
            <a:off x="4654296" y="329184"/>
            <a:ext cx="6894576" cy="1783080"/>
          </a:xfrm>
        </p:spPr>
        <p:txBody>
          <a:bodyPr anchor="b">
            <a:normAutofit/>
          </a:bodyPr>
          <a:lstStyle/>
          <a:p>
            <a:r>
              <a:rPr lang="en-US" sz="5400" u="sng"/>
              <a:t>And now, we wait</a:t>
            </a:r>
          </a:p>
        </p:txBody>
      </p:sp>
      <p:pic>
        <p:nvPicPr>
          <p:cNvPr id="5" name="Picture 4" descr="Flat lay top view of headphones, coffee cup, and white keyboard">
            <a:extLst>
              <a:ext uri="{FF2B5EF4-FFF2-40B4-BE49-F238E27FC236}">
                <a16:creationId xmlns:a16="http://schemas.microsoft.com/office/drawing/2014/main" id="{D8E9253F-8CB0-04A5-4908-08FB714720EE}"/>
              </a:ext>
            </a:extLst>
          </p:cNvPr>
          <p:cNvPicPr>
            <a:picLocks noChangeAspect="1"/>
          </p:cNvPicPr>
          <p:nvPr/>
        </p:nvPicPr>
        <p:blipFill rotWithShape="1">
          <a:blip r:embed="rId2"/>
          <a:srcRect r="60556"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37C13EB-152B-BC87-C842-13EE96E3E276}"/>
              </a:ext>
            </a:extLst>
          </p:cNvPr>
          <p:cNvSpPr>
            <a:spLocks noGrp="1"/>
          </p:cNvSpPr>
          <p:nvPr>
            <p:ph idx="1"/>
          </p:nvPr>
        </p:nvSpPr>
        <p:spPr>
          <a:xfrm>
            <a:off x="4654296" y="2706624"/>
            <a:ext cx="6894576" cy="3483864"/>
          </a:xfrm>
        </p:spPr>
        <p:txBody>
          <a:bodyPr>
            <a:normAutofit/>
          </a:bodyPr>
          <a:lstStyle/>
          <a:p>
            <a:r>
              <a:rPr lang="en-US" sz="1400"/>
              <a:t>The State Department operates on a time-table beyond mortal comprehension, but their website says that routine processing takes 10-13 weeks. Experience from our office says make that 12-15 weeks. Bear that in mind when booking your appointments….</a:t>
            </a:r>
          </a:p>
          <a:p>
            <a:r>
              <a:rPr lang="en-US" sz="1400"/>
              <a:t>Theoretically, for an additional fee, you can have the process expedited to a lightning fast 7-9 weeks. You know, in theory. Supposedly. So legend tells us.</a:t>
            </a:r>
          </a:p>
          <a:p>
            <a:r>
              <a:rPr lang="en-US" sz="1400"/>
              <a:t>If you have decided to see if the odds truly are ever in your favor and wait until the last minute, there is an urgent travel option. Within 14 days of your travel date, you must call your local facility and see if there are any appointment times available and you must provide proof of travel. We highly, highly recommend(aka we are </a:t>
            </a:r>
            <a:r>
              <a:rPr lang="en-US" sz="1400" i="1"/>
              <a:t>telling</a:t>
            </a:r>
            <a:r>
              <a:rPr lang="en-US" sz="1400"/>
              <a:t> you) that you DO NOT do this and wait until your plane is on the tarmac to try and get your passport. In this circumstance you can never be too early, but you can be too late and run the risk of jeopardizing your time abroad.</a:t>
            </a:r>
          </a:p>
          <a:p>
            <a:r>
              <a:rPr lang="en-US" sz="1400"/>
              <a:t>If you would like to up to date on where your passport is and its status, you can subscribe to </a:t>
            </a:r>
            <a:r>
              <a:rPr lang="en-US" sz="1400">
                <a:hlinkClick r:id="rId3"/>
              </a:rPr>
              <a:t>email updates </a:t>
            </a:r>
            <a:r>
              <a:rPr lang="en-US" sz="1400"/>
              <a:t>or follow the suggestions </a:t>
            </a:r>
            <a:r>
              <a:rPr lang="en-US" sz="1400">
                <a:hlinkClick r:id="rId4"/>
              </a:rPr>
              <a:t>here</a:t>
            </a:r>
            <a:r>
              <a:rPr lang="en-US" sz="1400"/>
              <a:t>.</a:t>
            </a:r>
          </a:p>
        </p:txBody>
      </p:sp>
    </p:spTree>
    <p:extLst>
      <p:ext uri="{BB962C8B-B14F-4D97-AF65-F5344CB8AC3E}">
        <p14:creationId xmlns:p14="http://schemas.microsoft.com/office/powerpoint/2010/main" val="179534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CC485-82B3-ADEA-D951-0AB42AAAF4B0}"/>
              </a:ext>
            </a:extLst>
          </p:cNvPr>
          <p:cNvSpPr>
            <a:spLocks noGrp="1"/>
          </p:cNvSpPr>
          <p:nvPr>
            <p:ph type="title"/>
          </p:nvPr>
        </p:nvSpPr>
        <p:spPr>
          <a:xfrm>
            <a:off x="4654296" y="329184"/>
            <a:ext cx="6894576" cy="1783080"/>
          </a:xfrm>
        </p:spPr>
        <p:txBody>
          <a:bodyPr anchor="b">
            <a:normAutofit/>
          </a:bodyPr>
          <a:lstStyle/>
          <a:p>
            <a:r>
              <a:rPr lang="en-US" sz="5400" u="sng"/>
              <a:t>So, you only need to renew….</a:t>
            </a:r>
          </a:p>
        </p:txBody>
      </p:sp>
      <p:pic>
        <p:nvPicPr>
          <p:cNvPr id="5" name="Picture 4" descr="Money and passport">
            <a:extLst>
              <a:ext uri="{FF2B5EF4-FFF2-40B4-BE49-F238E27FC236}">
                <a16:creationId xmlns:a16="http://schemas.microsoft.com/office/drawing/2014/main" id="{D65F2251-5F08-A84F-D015-444DD6649528}"/>
              </a:ext>
            </a:extLst>
          </p:cNvPr>
          <p:cNvPicPr>
            <a:picLocks noChangeAspect="1"/>
          </p:cNvPicPr>
          <p:nvPr/>
        </p:nvPicPr>
        <p:blipFill rotWithShape="1">
          <a:blip r:embed="rId2"/>
          <a:srcRect l="45703" r="22831" b="-1"/>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7EC81A-0415-A9F3-FB0A-375B7A8BB68E}"/>
              </a:ext>
            </a:extLst>
          </p:cNvPr>
          <p:cNvSpPr>
            <a:spLocks noGrp="1"/>
          </p:cNvSpPr>
          <p:nvPr>
            <p:ph idx="1"/>
          </p:nvPr>
        </p:nvSpPr>
        <p:spPr>
          <a:xfrm>
            <a:off x="4654296" y="2706624"/>
            <a:ext cx="6894576" cy="3483864"/>
          </a:xfrm>
        </p:spPr>
        <p:txBody>
          <a:bodyPr>
            <a:normAutofit/>
          </a:bodyPr>
          <a:lstStyle/>
          <a:p>
            <a:r>
              <a:rPr lang="en-US" sz="1700"/>
              <a:t>Congrats! You can avoid human interaction! Passports may be renewed by mail so long as they meet these </a:t>
            </a:r>
            <a:r>
              <a:rPr lang="en-US" sz="1700">
                <a:hlinkClick r:id="rId3"/>
              </a:rPr>
              <a:t>guidelines</a:t>
            </a:r>
            <a:r>
              <a:rPr lang="en-US" sz="1700"/>
              <a:t>. The form to be filled out for this process is DS-82 and can be found under those guidelines. This form, your old passport, a new passport photo, and a check or money order for the $130 application fee must be sent via USPS only to National Passport Processing Center, Post Office Box 90155, Philadelphia, PA 19190-0155.</a:t>
            </a:r>
          </a:p>
          <a:p>
            <a:r>
              <a:rPr lang="en-US" sz="1700"/>
              <a:t>Your passport does not have to be expired to be renewed and its expiration date MUST BE valid through 6 months from your time of travel. For example, if your plane leaves for Denmark on 8/26 and your passport ONLY has validity for the next 5 months and 29 days, regardless of when your semester ends, that passport must be RENEWED. This point is non-negotiable and must be done if you want to get on a plane out of here.</a:t>
            </a:r>
          </a:p>
        </p:txBody>
      </p:sp>
    </p:spTree>
    <p:extLst>
      <p:ext uri="{BB962C8B-B14F-4D97-AF65-F5344CB8AC3E}">
        <p14:creationId xmlns:p14="http://schemas.microsoft.com/office/powerpoint/2010/main" val="150793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780FF1-1B7D-CED9-DC1A-83A45227B8E5}"/>
              </a:ext>
            </a:extLst>
          </p:cNvPr>
          <p:cNvSpPr>
            <a:spLocks noGrp="1"/>
          </p:cNvSpPr>
          <p:nvPr>
            <p:ph type="title"/>
          </p:nvPr>
        </p:nvSpPr>
        <p:spPr>
          <a:xfrm>
            <a:off x="4654296" y="329184"/>
            <a:ext cx="6894576" cy="1783080"/>
          </a:xfrm>
        </p:spPr>
        <p:txBody>
          <a:bodyPr anchor="b">
            <a:normAutofit/>
          </a:bodyPr>
          <a:lstStyle/>
          <a:p>
            <a:r>
              <a:rPr lang="en-US" sz="5400" u="sng"/>
              <a:t>FAQ</a:t>
            </a:r>
          </a:p>
        </p:txBody>
      </p:sp>
      <p:pic>
        <p:nvPicPr>
          <p:cNvPr id="5" name="Picture 4" descr="Miniature aeroplane">
            <a:extLst>
              <a:ext uri="{FF2B5EF4-FFF2-40B4-BE49-F238E27FC236}">
                <a16:creationId xmlns:a16="http://schemas.microsoft.com/office/drawing/2014/main" id="{DEE3EF88-ECE6-8A5D-FE4C-9432A6AF6AA4}"/>
              </a:ext>
            </a:extLst>
          </p:cNvPr>
          <p:cNvPicPr>
            <a:picLocks noChangeAspect="1"/>
          </p:cNvPicPr>
          <p:nvPr/>
        </p:nvPicPr>
        <p:blipFill rotWithShape="1">
          <a:blip r:embed="rId2"/>
          <a:srcRect l="33374" r="27181"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FD2608F-275E-7B65-6BBE-C014DFB6EA8A}"/>
              </a:ext>
            </a:extLst>
          </p:cNvPr>
          <p:cNvSpPr>
            <a:spLocks noGrp="1"/>
          </p:cNvSpPr>
          <p:nvPr>
            <p:ph idx="1"/>
          </p:nvPr>
        </p:nvSpPr>
        <p:spPr>
          <a:xfrm>
            <a:off x="4654296" y="2706624"/>
            <a:ext cx="6894576" cy="3483864"/>
          </a:xfrm>
        </p:spPr>
        <p:txBody>
          <a:bodyPr>
            <a:normAutofit/>
          </a:bodyPr>
          <a:lstStyle/>
          <a:p>
            <a:r>
              <a:rPr lang="en-US" sz="1200" b="1"/>
              <a:t>Where is my passport? I applied ages ago! </a:t>
            </a:r>
            <a:r>
              <a:rPr lang="en-US" sz="1200"/>
              <a:t>– We feel you, but unfortunately our powers here are limited. If you have waited over 2 weeks since the date your application status was marked “Mailed” and you have not received your passport, you will need to contact the </a:t>
            </a:r>
            <a:r>
              <a:rPr lang="en-US" sz="1200">
                <a:hlinkClick r:id="rId3"/>
              </a:rPr>
              <a:t>National Passport Information Center</a:t>
            </a:r>
            <a:r>
              <a:rPr lang="en-US" sz="1200"/>
              <a:t>. They will be your go-to for any passport concerns or questions while still in the processing stage.</a:t>
            </a:r>
          </a:p>
          <a:p>
            <a:r>
              <a:rPr lang="en-US" sz="1200" b="1"/>
              <a:t>How will my passport arrive? </a:t>
            </a:r>
            <a:r>
              <a:rPr lang="en-US" sz="1200"/>
              <a:t>– USPS First class, normally with your passport arriving first and your citizenship documents coming later in a second mailing. If you renewed, your old passport will be mailed back as well.</a:t>
            </a:r>
          </a:p>
          <a:p>
            <a:r>
              <a:rPr lang="en-US" sz="1200" b="1"/>
              <a:t>Do I get the passport book or the card? </a:t>
            </a:r>
            <a:r>
              <a:rPr lang="en-US" sz="1200"/>
              <a:t>– For our purposes, get the book.</a:t>
            </a:r>
          </a:p>
          <a:p>
            <a:r>
              <a:rPr lang="en-US" sz="1200" b="1"/>
              <a:t>My passport was lost or stolen! Help! </a:t>
            </a:r>
            <a:r>
              <a:rPr lang="en-US" sz="1200"/>
              <a:t>– We won’t coddle you and say this isn’t a big deal, but there are steps to take for this situation. If this happens outside of the US, you must contact the nearest US embassy or consulate to have it replaced. In the US, you can report your passport lost or stolen </a:t>
            </a:r>
            <a:r>
              <a:rPr lang="en-US" sz="1200">
                <a:hlinkClick r:id="rId4"/>
              </a:rPr>
              <a:t>here</a:t>
            </a:r>
            <a:r>
              <a:rPr lang="en-US" sz="1200"/>
              <a:t> and then you will be prompted to complete the DS-11 and follow the instructions from there.</a:t>
            </a:r>
          </a:p>
          <a:p>
            <a:r>
              <a:rPr lang="en-US" sz="1200" b="1"/>
              <a:t>Should I keep my passport on me as ID while I’m abroad? </a:t>
            </a:r>
            <a:r>
              <a:rPr lang="en-US" sz="1200"/>
              <a:t>– Keep a photocopy of your passport with you while you’re abroad. As for the book itself, once you’re through customs and tucked away in your host university, hide it in your socks.</a:t>
            </a:r>
          </a:p>
        </p:txBody>
      </p:sp>
    </p:spTree>
    <p:extLst>
      <p:ext uri="{BB962C8B-B14F-4D97-AF65-F5344CB8AC3E}">
        <p14:creationId xmlns:p14="http://schemas.microsoft.com/office/powerpoint/2010/main" val="76668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1582</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Passports</vt:lpstr>
      <vt:lpstr>First, the Basics!</vt:lpstr>
      <vt:lpstr>Second, how to get your passport</vt:lpstr>
      <vt:lpstr>Okay, you’re at the facility; now what?</vt:lpstr>
      <vt:lpstr>PowerPoint Presentation</vt:lpstr>
      <vt:lpstr>And now, we wait</vt:lpstr>
      <vt:lpstr>So, you only need to renew….</vt:lpstr>
      <vt:lpstr>FAQ</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Passports</dc:title>
  <dc:creator>Kelly Coons</dc:creator>
  <cp:lastModifiedBy>Kelly Coons</cp:lastModifiedBy>
  <cp:revision>1</cp:revision>
  <dcterms:created xsi:type="dcterms:W3CDTF">2023-08-01T18:11:39Z</dcterms:created>
  <dcterms:modified xsi:type="dcterms:W3CDTF">2023-08-01T21:51:07Z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2023-08-01T21:51:07Z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e9cc000c-f56c-4880-99c7-e7909139bfc1</vt:lpwstr>
  </property>
  <property fmtid="{D5CDD505-2E9C-101B-9397-08002B2CF9AE}" pid="8" name="MSIP_Label_6da50fe2-ad8e-4b2e-b16c-4bb0954d6763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Loyola University Maryland Internal Use Only</vt:lpwstr>
  </property>
</Properties>
</file>