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7" r:id="rId1"/>
  </p:sldMasterIdLst>
  <p:sldIdLst>
    <p:sldId id="256" r:id="rId2"/>
    <p:sldId id="257" r:id="rId3"/>
    <p:sldId id="262" r:id="rId4"/>
    <p:sldId id="258" r:id="rId5"/>
    <p:sldId id="259" r:id="rId6"/>
    <p:sldId id="261" r:id="rId7"/>
    <p:sldId id="263" r:id="rId8"/>
    <p:sldId id="2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6"/>
    <p:restoredTop sz="94713"/>
  </p:normalViewPr>
  <p:slideViewPr>
    <p:cSldViewPr snapToGrid="0" snapToObjects="1">
      <p:cViewPr varScale="1">
        <p:scale>
          <a:sx n="110" d="100"/>
          <a:sy n="110" d="100"/>
        </p:scale>
        <p:origin x="60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635605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4736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87842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952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91379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624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42516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78639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3081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84787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641428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723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9949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046356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9490227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94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11/21/2018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8359264"/>
      </p:ext>
    </p:extLst>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loyola.edu/department/international-programs/locations/programs/montpellier"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s://www.pinterest.com/pin/230528074651178424/?lp=tru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univ-montp3.f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hlinkClick r:id="rId2"/>
              </a:rPr>
              <a:t>Loyola Exchange: Montpellier</a:t>
            </a:r>
            <a:endParaRPr lang="en-US" dirty="0"/>
          </a:p>
        </p:txBody>
      </p:sp>
    </p:spTree>
    <p:extLst>
      <p:ext uri="{BB962C8B-B14F-4D97-AF65-F5344CB8AC3E}">
        <p14:creationId xmlns:p14="http://schemas.microsoft.com/office/powerpoint/2010/main" val="785151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119791"/>
          </a:xfrm>
        </p:spPr>
        <p:txBody>
          <a:bodyPr/>
          <a:lstStyle/>
          <a:p>
            <a:r>
              <a:rPr lang="en-US" dirty="0" smtClean="0"/>
              <a:t>Montpellier</a:t>
            </a:r>
            <a:endParaRPr lang="en-US" dirty="0"/>
          </a:p>
        </p:txBody>
      </p:sp>
      <p:sp>
        <p:nvSpPr>
          <p:cNvPr id="3" name="Content Placeholder 2"/>
          <p:cNvSpPr>
            <a:spLocks noGrp="1"/>
          </p:cNvSpPr>
          <p:nvPr>
            <p:ph idx="1"/>
          </p:nvPr>
        </p:nvSpPr>
        <p:spPr>
          <a:xfrm>
            <a:off x="677334" y="2160589"/>
            <a:ext cx="7552266" cy="3880773"/>
          </a:xfrm>
        </p:spPr>
        <p:txBody>
          <a:bodyPr/>
          <a:lstStyle/>
          <a:p>
            <a:r>
              <a:rPr lang="en-US" dirty="0" smtClean="0"/>
              <a:t>Population: ~275,000 (8</a:t>
            </a:r>
            <a:r>
              <a:rPr lang="en-US" baseline="30000" dirty="0" smtClean="0"/>
              <a:t>th</a:t>
            </a:r>
            <a:r>
              <a:rPr lang="en-US" dirty="0" smtClean="0"/>
              <a:t> biggest city in France)</a:t>
            </a:r>
          </a:p>
          <a:p>
            <a:r>
              <a:rPr lang="en-US" dirty="0" smtClean="0"/>
              <a:t>Location: South of France</a:t>
            </a:r>
          </a:p>
          <a:p>
            <a:pPr lvl="1"/>
            <a:r>
              <a:rPr lang="en-US" dirty="0" smtClean="0"/>
              <a:t>10km from the Mediterranean Sea</a:t>
            </a:r>
          </a:p>
          <a:p>
            <a:r>
              <a:rPr lang="en-US" dirty="0" smtClean="0"/>
              <a:t>Region: Languedoc-Roussillon </a:t>
            </a:r>
            <a:endParaRPr lang="en-US" dirty="0"/>
          </a:p>
        </p:txBody>
      </p:sp>
      <p:pic>
        <p:nvPicPr>
          <p:cNvPr id="1030" name="Picture 6" descr="https://lh3.googleusercontent.com/Q1o_qBxcuoWJpWLglobf7WZwyRFMNCLzSUPuibGSiHmXumW6sQ7q9DHgkQsH5Cw0h8fZdqsrs0_tWUCZ9gveoZBKpUc2dkQLc5wafhfWoNeUAMCgqFFZ8bOw3KGqPNVq0-K8zxO6XSQkKqYh6hxvVuiuxKoG-lAskTlmr9l2C9JxJGK3i9-jviFauW4IwoiAfNiCuBIsYsIBPK1gyrC1sdqQNSszd1UY90vJGV-9oBme7xsUPhbQKS9-bJWOtbeHtwAMXKZySUPZ0FJow-6q5LL47DxJYHsGFmZ_RVjAUwgKbnf7SAhh-t9_Z9NepDFQPFUg4rBmb7zWmqoVuqvwmj__L_QRZO5-hNt0th2s_ei_FRgjplBC30pUJNzFTT7n1WOE9rAkZaNkc4eNReyG-7-O1vAEKucFfrr6Xd16VR0yctImuYvNLRHa5KuYx7TxYjRy3Kuo_2dZQxwPWrNBXKgJvERWZzy0W8awhkqjVJm9GRgSKOdZiIgDQhG9TfI7fWSi5118Vh9SAFDDZlsMi3X2fZPMUkmXKI13xHORCXDqQ8TwqcPHJ6POD_cSbGEpOnaW6u85HArc7pYN0nEb7DD4NXZpTBTeSPCAIzlYClw1C_W1QgtE0nSWSiJgPfJDMeVUKQIdtUpdJ8ejsS0EtWZu=w615-h820-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0594" y="344499"/>
            <a:ext cx="2172736" cy="289698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lh3.googleusercontent.com/c0qOYA3d1AoSLlLlICJuyx3f62etaKaP6T3oiWb55VAOaG0J0iKbjlCJeAni5l2nCcYkXMvIpl2eDWHjt0sczUQiHS1iLcZTaonjluS-vwxU5CSJpjfeDMcbhXiTN2FDVcRdiIcssWa2m6LPSdCx0WwAjYk7YVft1DD9pOTo7qggydfre09-PX8uiXG9IhBsiPlFWTss35qDlMhbOcMFCXD71kEmWX4ogVfWHeeWkPTd21m3nyNfo7-PJhApvzhhvShUgA0shOKCu0a3v04NHRUbLEHQVZ_PbiHpFgh-Bd45MdTDRB_WRpm3bEKCik_X_3cNW_e0b6O6GOw4Fslii8nHw7a2VGavkgSAAGy1LqKfc6-G0ZbJB-TT-tzkEyNMvGvzFsOthIQaGZg0cUlq2ZoPt3xQwSTGH-k9t-qv31TTfwr15qgpJQeLax7HS8BONJjG-i5xzmB9djYOM3rkzPqw00G2nv2NdGNEv9-5ujCQ99BOTkiIspPsRbCMpF4MMYeWLkbmhig3DuauDoxeUMMlvw4DaRg0d3ltNIJJ2e5ylngc2BwUlnNe5IU7hyhKVL5kuAALSldwTURH5bqW_dW0j0I6MZgjVwBfLai42tOYXcStM0pIULhrqEOba6cjgt3iD80Qnc3v-Yr6PmvViUq7=w1094-h820-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515875" y="3401461"/>
            <a:ext cx="3322824" cy="249059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247315" y="1057234"/>
            <a:ext cx="1982285" cy="2128628"/>
            <a:chOff x="6247315" y="1057234"/>
            <a:chExt cx="1982285" cy="2128628"/>
          </a:xfrm>
        </p:grpSpPr>
        <p:pic>
          <p:nvPicPr>
            <p:cNvPr id="6" name="Picture 4" descr="mage result for montpellier on map of franc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7315" y="1057234"/>
              <a:ext cx="1982285" cy="2128628"/>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7316001" y="2572006"/>
              <a:ext cx="399393" cy="2732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8" descr="https://lh3.googleusercontent.com/IwcJdWzz5AsJcESHSl4FgOKWa63qNIAUUGX6lL9VG8D9VdqHqay3EE4ua2DgEqpBPxf1-AzSP5k8TFwYn0uraGjrGYCKYoj2v27AMC_bKrwys-yL6EPD37nGq0g4op6GZnUVei-14XKdEZn4BR2pMFnP-XoGf2eTVKG0gSQkTlfayNfdXCLQgqUJn891TQtFxg0kuZ_s4gdO-PiC7AQhv1WBexqYb2ghbtyOkBAECiUC-VNO09v69sn8iJ27wZXv8nDT2U791hz47udHbbwpRq9CWKmnQWPxVcnoL2KLK6fSnZXDQPSlwH-0owo5cNO4W43wO7gOK8JtIrtYnrP5STlfAOCJzPZ920hlqBKRBxBnon2SkUWN9RACzlSsVtCLPdSTfdEp47F50YmAMzkJ3Xi3Y_yAzrPFYPhrf1nSJzrqF-ikPwYcnRKOoK3qiu6tXFrJLjSDARGdsEuHhFFjwkvogCkzeQ_deXTnD43YOPXAaNLXKxcgDNfa2lcxbp3OabYmSY7VcsEPJe6HEEidyBbyRU9IE3XOLC8-xSXtxmvtIbrPdVNdLjmKuRQNjrk7bFi94W-QBJD9PyB0zUOOUCG-hSxZjMoUS3KABoSYBtAXVufeecrIV4rzLDzgAotPxNa_CZh4k6t53wuymKhACev0=w615-h820-n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4561" y="3401461"/>
            <a:ext cx="2538837" cy="3385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162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6000"/>
            <a:lum/>
          </a:blip>
          <a:srcRect/>
          <a:stretch>
            <a:fillRect t="-53000" b="-6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1046921"/>
            <a:ext cx="8596668" cy="1020417"/>
          </a:xfrm>
        </p:spPr>
        <p:txBody>
          <a:bodyPr/>
          <a:lstStyle/>
          <a:p>
            <a:r>
              <a:rPr lang="en-US" dirty="0" smtClean="0"/>
              <a:t>Montpellier cont.</a:t>
            </a:r>
            <a:endParaRPr lang="en-US" dirty="0"/>
          </a:p>
        </p:txBody>
      </p:sp>
      <p:sp>
        <p:nvSpPr>
          <p:cNvPr id="3" name="Content Placeholder 2"/>
          <p:cNvSpPr>
            <a:spLocks noGrp="1"/>
          </p:cNvSpPr>
          <p:nvPr>
            <p:ph idx="1"/>
          </p:nvPr>
        </p:nvSpPr>
        <p:spPr>
          <a:xfrm>
            <a:off x="677334" y="2160589"/>
            <a:ext cx="9858144" cy="3880773"/>
          </a:xfrm>
        </p:spPr>
        <p:txBody>
          <a:bodyPr/>
          <a:lstStyle/>
          <a:p>
            <a:r>
              <a:rPr lang="en-US" dirty="0" smtClean="0">
                <a:solidFill>
                  <a:sysClr val="windowText" lastClr="000000"/>
                </a:solidFill>
              </a:rPr>
              <a:t>Downtown area of Montpellier, La Place de la </a:t>
            </a:r>
            <a:r>
              <a:rPr lang="en-US" dirty="0" err="1" smtClean="0">
                <a:solidFill>
                  <a:sysClr val="windowText" lastClr="000000"/>
                </a:solidFill>
              </a:rPr>
              <a:t>Comédie</a:t>
            </a:r>
            <a:r>
              <a:rPr lang="en-US" dirty="0" smtClean="0">
                <a:solidFill>
                  <a:sysClr val="windowText" lastClr="000000"/>
                </a:solidFill>
              </a:rPr>
              <a:t>, features cafés, shopping centers, markets, Mediterranean architecture, and nightlife options</a:t>
            </a:r>
          </a:p>
          <a:p>
            <a:r>
              <a:rPr lang="en-US" dirty="0" smtClean="0">
                <a:solidFill>
                  <a:sysClr val="windowText" lastClr="000000"/>
                </a:solidFill>
              </a:rPr>
              <a:t>Montpellier has multiple art and history museums that offer free or reduced admission to students</a:t>
            </a:r>
          </a:p>
          <a:p>
            <a:r>
              <a:rPr lang="en-US" dirty="0" smtClean="0">
                <a:solidFill>
                  <a:sysClr val="windowText" lastClr="000000"/>
                </a:solidFill>
              </a:rPr>
              <a:t>The city has multiple gardens and outdoor landscapes, including the </a:t>
            </a:r>
            <a:r>
              <a:rPr lang="en-US" dirty="0" err="1" smtClean="0">
                <a:solidFill>
                  <a:sysClr val="windowText" lastClr="000000"/>
                </a:solidFill>
              </a:rPr>
              <a:t>Esplenade</a:t>
            </a:r>
            <a:r>
              <a:rPr lang="en-US" dirty="0" smtClean="0">
                <a:solidFill>
                  <a:sysClr val="windowText" lastClr="000000"/>
                </a:solidFill>
              </a:rPr>
              <a:t> (large park just behind la Place de la </a:t>
            </a:r>
            <a:r>
              <a:rPr lang="en-US" dirty="0" err="1" smtClean="0">
                <a:solidFill>
                  <a:sysClr val="windowText" lastClr="000000"/>
                </a:solidFill>
              </a:rPr>
              <a:t>Comédie</a:t>
            </a:r>
            <a:r>
              <a:rPr lang="en-US" dirty="0" smtClean="0">
                <a:solidFill>
                  <a:sysClr val="windowText" lastClr="000000"/>
                </a:solidFill>
              </a:rPr>
              <a:t>) and a botanical garden that are free to the public</a:t>
            </a:r>
          </a:p>
          <a:p>
            <a:r>
              <a:rPr lang="en-US" dirty="0" smtClean="0">
                <a:solidFill>
                  <a:sysClr val="windowText" lastClr="000000"/>
                </a:solidFill>
              </a:rPr>
              <a:t>Montpellier boasts beautiful and historically rich structures, such as an Arc de </a:t>
            </a:r>
            <a:r>
              <a:rPr lang="en-US" dirty="0" err="1" smtClean="0">
                <a:solidFill>
                  <a:sysClr val="windowText" lastClr="000000"/>
                </a:solidFill>
              </a:rPr>
              <a:t>Triomphe</a:t>
            </a:r>
            <a:r>
              <a:rPr lang="en-US" dirty="0" smtClean="0">
                <a:solidFill>
                  <a:sysClr val="windowText" lastClr="000000"/>
                </a:solidFill>
              </a:rPr>
              <a:t>, multiple historic statues, churches and cathedrals, an opera house, and a Roman aqueduct </a:t>
            </a:r>
            <a:endParaRPr lang="en-US" dirty="0"/>
          </a:p>
        </p:txBody>
      </p:sp>
    </p:spTree>
    <p:extLst>
      <p:ext uri="{BB962C8B-B14F-4D97-AF65-F5344CB8AC3E}">
        <p14:creationId xmlns:p14="http://schemas.microsoft.com/office/powerpoint/2010/main" val="2057991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3.googleusercontent.com/Me3t97WU-HZFd2y3hIVZDPhOUUrdpOPTACPmvSkpahjsEHDOB9eDgBVtb_yhkspOOoU7sqa_umav2Hh6IfY9EtoPz3RxX67zWMv09JquIC3Vu5xNWowT8D2ZYitnJNdBGHUAXEF55SULEggrdw8EUbTX8nnA-BRRqDMgOJit3goJsmhmpoEs5Bz1H-SRZoglfUIKtla3_gBhmMZ3sUiUOs4oPe1DTpZ_G1IecuST_zUQdgZnCK_94grozN-GG4riU8W6eg5bmUNDTJeMMDDNO-kg6d1upgZEhJ8WZJXkZlN1iS1WEtOPdaATCF67dX_KyVgLgXRyA5wImGqhjtGSawkwL-gnNDrRFUzAbq-plB0NpzLHKsbdYo_bas1rDSblngA_gwB-otLTfKFKKhvjnVQFwRAmwz8aMoq1s6IHMchfSd3vdrlkmiwFH8PrZWUKphJcWoJhOxsUfV8-95rUtWQPBF5kGq4K_mk_7yD002vhLZs48dTN75-wxMil29N3owgzp9nqQAPo5k1FmFRP6MI_xxPQ6qRoZ8rSLRVZa5OXiBYzvCadeivC2whyQhKyB2TTKvYTD-8KGABRCQ3xZQ3LZYaq4QM4gwKcr_rctHnLpO4kbmMw3lzKUrkvMu6AMLMU3wDx_CxtiZtiX7WMJain=w579-h771-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5683" y="601450"/>
            <a:ext cx="2165131" cy="28880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Loyola Exchange</a:t>
            </a:r>
            <a:endParaRPr lang="en-US" dirty="0"/>
          </a:p>
        </p:txBody>
      </p:sp>
      <p:sp>
        <p:nvSpPr>
          <p:cNvPr id="3" name="Content Placeholder 2"/>
          <p:cNvSpPr>
            <a:spLocks noGrp="1"/>
          </p:cNvSpPr>
          <p:nvPr>
            <p:ph idx="1"/>
          </p:nvPr>
        </p:nvSpPr>
        <p:spPr>
          <a:xfrm>
            <a:off x="677334" y="2160589"/>
            <a:ext cx="6036907" cy="3880773"/>
          </a:xfrm>
        </p:spPr>
        <p:txBody>
          <a:bodyPr>
            <a:normAutofit fontScale="85000" lnSpcReduction="20000"/>
          </a:bodyPr>
          <a:lstStyle/>
          <a:p>
            <a:r>
              <a:rPr lang="en-US" sz="1900" dirty="0" smtClean="0"/>
              <a:t>Housing</a:t>
            </a:r>
          </a:p>
          <a:p>
            <a:pPr lvl="1"/>
            <a:r>
              <a:rPr lang="en-US" sz="1700" dirty="0" smtClean="0"/>
              <a:t>Home stay (with host family) </a:t>
            </a:r>
          </a:p>
          <a:p>
            <a:pPr lvl="2"/>
            <a:r>
              <a:rPr lang="en-US" sz="1500" dirty="0" smtClean="0"/>
              <a:t>Breakfast and dinner provided each day</a:t>
            </a:r>
          </a:p>
          <a:p>
            <a:pPr lvl="1"/>
            <a:r>
              <a:rPr lang="en-US" sz="1700" dirty="0" err="1" smtClean="0"/>
              <a:t>Cité</a:t>
            </a:r>
            <a:r>
              <a:rPr lang="en-US" sz="1700" dirty="0" smtClean="0"/>
              <a:t> </a:t>
            </a:r>
            <a:r>
              <a:rPr lang="en-US" sz="1700" dirty="0" err="1" smtClean="0"/>
              <a:t>universitaire</a:t>
            </a:r>
            <a:r>
              <a:rPr lang="en-US" sz="1700" dirty="0" smtClean="0"/>
              <a:t> (dorm-style living)</a:t>
            </a:r>
          </a:p>
          <a:p>
            <a:r>
              <a:rPr lang="en-US" sz="1900" dirty="0" smtClean="0"/>
              <a:t>Tuition/costs</a:t>
            </a:r>
          </a:p>
          <a:p>
            <a:pPr lvl="1"/>
            <a:r>
              <a:rPr lang="en-US" sz="1700" dirty="0" smtClean="0"/>
              <a:t>Tuition is paid to Loyola (financial aid/scholarships</a:t>
            </a:r>
          </a:p>
          <a:p>
            <a:pPr marL="457200" lvl="1" indent="0">
              <a:buNone/>
            </a:pPr>
            <a:r>
              <a:rPr lang="en-US" sz="1700" dirty="0" smtClean="0"/>
              <a:t>     </a:t>
            </a:r>
            <a:r>
              <a:rPr lang="en-US" sz="1700" dirty="0"/>
              <a:t>apply</a:t>
            </a:r>
            <a:r>
              <a:rPr lang="en-US" sz="1700" dirty="0" smtClean="0"/>
              <a:t>)</a:t>
            </a:r>
          </a:p>
          <a:p>
            <a:pPr lvl="1"/>
            <a:r>
              <a:rPr lang="en-US" sz="1700" dirty="0" smtClean="0"/>
              <a:t>Students do not pay room and board or for meal plans</a:t>
            </a:r>
          </a:p>
          <a:p>
            <a:pPr lvl="1"/>
            <a:r>
              <a:rPr lang="en-US" sz="1700" dirty="0" smtClean="0"/>
              <a:t>Housing costs paid directly to host family/institution</a:t>
            </a:r>
          </a:p>
          <a:p>
            <a:pPr lvl="1"/>
            <a:r>
              <a:rPr lang="en-US" sz="1700" dirty="0" smtClean="0"/>
              <a:t>Students pay their own airfare to Montpellier and their own travel costs in France</a:t>
            </a:r>
          </a:p>
          <a:p>
            <a:pPr lvl="1"/>
            <a:endParaRPr lang="en-US" dirty="0" smtClean="0"/>
          </a:p>
          <a:p>
            <a:pPr marL="457200" lvl="1" indent="0">
              <a:buNone/>
            </a:pPr>
            <a:r>
              <a:rPr lang="en-US" dirty="0" smtClean="0"/>
              <a:t>      </a:t>
            </a:r>
            <a:endParaRPr lang="en-US" dirty="0"/>
          </a:p>
        </p:txBody>
      </p:sp>
      <p:pic>
        <p:nvPicPr>
          <p:cNvPr id="6" name="Picture 2" descr="https://lh3.googleusercontent.com/79PqghWdUiNesnnUBv22UCU9rZPjXDByMy-_ZdoV5yycjC845cvbO75huH6kGAzhOZjIbtPkhVzTvLMJQaIWGt7FvSN7hk4Qo5NpxdqL4xjbe3AjT_l6LM5qEOL72W-LmCaHBXfLQrpCgEfqsq-Ej85Guux4NcZCOv8xHxKCPgxYqGdOtLHfnEXfL_hNy04239da3wRlTMXn7IimPytVoRVVf8k3WfZpxs5ptrqpCxjuJq1W99Mul4hoXDHjEJsU43koJLzO1b7b1TrV0-j2f4Yvadp4BOssx32FXkn6XuDWMRiztIiNWO8LJneihBrzmWX5NblrTyoqMKj0ka17z6oQhpL9URCmUHEiCetkFLAh2TbAqn3uOxTDs27VuyVXSXEegDl9KOvjdG0TT-9JQs2LUJHnv7-qKNB8EY7k9kTlH1qcFAtxO1h4UJ0nNp3z_EO-Hv3cfUFiGJjeAEV2-14H5i3CfBnR1KcWJxiMc_iq-8KNvHa6UyDI6Mqe2pj4s-cYVSbYsUzy5nP2kAmk39kOZ27MezHSewzUzRaEaAqRaOMmIydXrMgq2QMotQTgyb93aWeK7FMVMDGTB7czQsj-i01xJMEBWU3IFC2ykydFNtohP0rb1cBUiHpDS2XW28XYwK_EmbxIutlT_iHYaoD5=w615-h820-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241" y="3195891"/>
            <a:ext cx="2559761" cy="341301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lh3.googleusercontent.com/9qinSYGzgASeZYgMgyUlnt6fMSsQD-wDXpyEFmsE4iDUNAsrRovtHpZYzOY3EUDrY9vmo1CPA0Nk5vz8B4qEfAw4SEthQIEnJ0BLRN4JEDCGWlBh-wAGGubRBNSKPmWCY0PZe-rT1vs62heEsWs0pIB1upBZIvdE4nsN8Cns7hVVXJw4s_VAqqBQwadWzq0ULktTIPw-gA70hRPZmmTYGXRrHjcOPAkP8rwe8309vdpS3iWUHT8gYu9Wck3LmZTkq38VUdHXeeTWDeeuRBQCjTvzW24iKHCMVro5UA2Ad4mgz__mFQxo-VbxAM52iaG-zX6bv3ZFEEqbqx62QRhE-vFBY9kzYVB6hT3XJfHpBlMJ-J4T0AWkH_ry5uuVZ0YMBZLrQMErQ2SGWYmLHRVLwvZVgbwp7C6ah0DPw064ZqynuKw4woMV3UywB7InNUHuHJKuG9c2Fc8362WZo9hSY4iLA6JAnM_N24_x1vSDgBp6zPmZoZ89s_P0pJlW2AeABQJe6k9hhm9vfZsEtoKr3PgdJQGyFulW92PAfkpU_EITSXSFHFP4EkbZbnpyOwS3ozPt_lTc85ZEPg8lPiOGpa0TKoVe7yI4DUxBesGElYzGdUHYpb3Jiz27Jm48pB8AHQOeMP7LgePOYwPKpDngpeTQ=w1094-h820-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0998" y="256560"/>
            <a:ext cx="4367742" cy="3273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7" cy="1320800"/>
          </a:xfrm>
        </p:spPr>
        <p:txBody>
          <a:bodyPr/>
          <a:lstStyle/>
          <a:p>
            <a:r>
              <a:rPr lang="en-US" dirty="0" err="1" smtClean="0">
                <a:hlinkClick r:id="rId2"/>
              </a:rPr>
              <a:t>L’Université</a:t>
            </a:r>
            <a:r>
              <a:rPr lang="en-US" dirty="0" smtClean="0">
                <a:hlinkClick r:id="rId2"/>
              </a:rPr>
              <a:t> Paul </a:t>
            </a:r>
            <a:r>
              <a:rPr lang="en-US" dirty="0" err="1" smtClean="0">
                <a:hlinkClick r:id="rId2"/>
              </a:rPr>
              <a:t>Valérie</a:t>
            </a:r>
            <a:endParaRPr lang="en-US" dirty="0"/>
          </a:p>
        </p:txBody>
      </p:sp>
      <p:sp>
        <p:nvSpPr>
          <p:cNvPr id="3" name="Content Placeholder 2"/>
          <p:cNvSpPr>
            <a:spLocks noGrp="1"/>
          </p:cNvSpPr>
          <p:nvPr>
            <p:ph idx="1"/>
          </p:nvPr>
        </p:nvSpPr>
        <p:spPr>
          <a:xfrm>
            <a:off x="677334" y="1797979"/>
            <a:ext cx="8159738" cy="4243384"/>
          </a:xfrm>
        </p:spPr>
        <p:txBody>
          <a:bodyPr/>
          <a:lstStyle/>
          <a:p>
            <a:r>
              <a:rPr lang="en-US" dirty="0" smtClean="0"/>
              <a:t>University of arts, languages, social sciences, and human sciences</a:t>
            </a:r>
          </a:p>
          <a:p>
            <a:r>
              <a:rPr lang="en-US" dirty="0" smtClean="0"/>
              <a:t>RI Classes: Intended for English-speaking study-abroad students; taught in French</a:t>
            </a:r>
          </a:p>
          <a:p>
            <a:pPr lvl="1"/>
            <a:r>
              <a:rPr lang="en-US" dirty="0" smtClean="0"/>
              <a:t>Courses vary by semester</a:t>
            </a:r>
          </a:p>
          <a:p>
            <a:pPr lvl="1"/>
            <a:r>
              <a:rPr lang="en-US" dirty="0" smtClean="0"/>
              <a:t>Ex: Phonetics, Grammar and Methodology, French Civilization, Political Science, Practice of Writing, Cinema</a:t>
            </a:r>
          </a:p>
          <a:p>
            <a:r>
              <a:rPr lang="en-US" dirty="0" smtClean="0"/>
              <a:t>Integrated Classes: General university classes intended for French students at UPV (all classes except for English are taught in French) </a:t>
            </a:r>
          </a:p>
          <a:p>
            <a:pPr lvl="1"/>
            <a:r>
              <a:rPr lang="en-US" dirty="0" smtClean="0"/>
              <a:t>Art, history, economics, literature, sociology, political science</a:t>
            </a:r>
          </a:p>
          <a:p>
            <a:r>
              <a:rPr lang="en-US" dirty="0" smtClean="0"/>
              <a:t>Core course equivalencies: Upper-level History and English</a:t>
            </a:r>
          </a:p>
          <a:p>
            <a:r>
              <a:rPr lang="en-US" dirty="0" smtClean="0"/>
              <a:t>Fall semester: 3-week, 3-credit French immersion pre-fall course</a:t>
            </a:r>
            <a:endParaRPr lang="en-US" dirty="0"/>
          </a:p>
        </p:txBody>
      </p:sp>
      <p:pic>
        <p:nvPicPr>
          <p:cNvPr id="4098" name="Picture 2" descr="https://lh3.googleusercontent.com/eCUVtRYFOL5xZLqVb7a4lu2EL32UswLTwIExy1Pe1AD6B2yCxqM7F_92AJVX0Hz1kZeCdHp_vrm375RZhsytmYvRgtfohd6sl7R7EgDetkT3N0coJIv5Ghp3XcEFR0FMJAK3hiueXgZ7FYAHxcSx9YIMI5rXATaQjyVbIEVjGsZ9VPwFZGfWzkjoBL-k_V8IYKdEXr5jtyV8XgzNxjxFoNrZ6zUs8AVQROXHsSG2apysMGKat82m4JSf8XUt5eNtnnSden5JSW5XZFCvQ92HjlDvi1rkPKjdFYxpt5epgecQ_4C2R5TO4juXNNRhk0aHAPK8kVaLbenCtvadhp-QPrgjV9TZ-fnDrZdlpOohaCYQ5S-Hho-a8o1d8nw7StgXZqPhv9sGN4r3hZXZsONcm2mvXDdQwgwD3keUis-K3u9rb96KNaTf_O_MoNTijyX197kBDyyp1kwwhNtingJQfg4K5tG4fmSd1UrgrwcS3bWaY-y5dP7xFje38my6EGDRH3Xi3HLi2K5gJwqCsCRKkNrG-endr5fcwlChO5XyqBiPhRWSb2qb87MlAr8UvwxXddrLNj2hZaP7xtKuLNWFVEHPVWt_LUX3SacOf9xamAQyvXkQ6Bieo-fMbw5Gx7HLy5n99vI-u9XeaNTXuZhhXojP=w462-h820-no"/>
          <p:cNvPicPr>
            <a:picLocks noChangeAspect="1" noChangeArrowheads="1"/>
          </p:cNvPicPr>
          <p:nvPr/>
        </p:nvPicPr>
        <p:blipFill rotWithShape="1">
          <a:blip r:embed="rId3">
            <a:extLst>
              <a:ext uri="{28A0092B-C50C-407E-A947-70E740481C1C}">
                <a14:useLocalDpi xmlns:a14="http://schemas.microsoft.com/office/drawing/2010/main" val="0"/>
              </a:ext>
            </a:extLst>
          </a:blip>
          <a:srcRect l="468" t="-6394" r="-468" b="43991"/>
          <a:stretch/>
        </p:blipFill>
        <p:spPr bwMode="auto">
          <a:xfrm>
            <a:off x="8532272" y="3017179"/>
            <a:ext cx="2951345" cy="3369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207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s://lh3.googleusercontent.com/H7WeCHzte5des9-tTsTd2dbap6qy_S48GmBPvV_TMcszRqx3_HLuA8pL3HTKF-IyE4AEgvD_Ht040rz8B_dSx5SRZXA_ZrVEe999J_Gn8jVEgv0QLo10w62rXD9lv-rlPLtoCKj7vgZZZAzQy1lnxeVwVZ9XBPOlbbvj2b1dCDtnTsg77BAA2orkgcMNKTdeiLgm7BaQhNsGNbtBtqqIgHpDuhsEo2pTHtAznXdMyPZN1h9RqzL1AasrTGL-zz-lCRH5_InS_Ab016BUS0bvNLZlqPmz-86W7ROI3O5lteSQJ7lt59xy0fpiuYeLtK6cRVoSJ31HkgX1RRhyHzdGMY2WMwln1jaNQu0u2Xidj3Wyjqr6-ESckuuV74-E836bJtjDECI2YpU7HFxWBlG-jS43XhIPoUVl0agFScRjKjWlsYyHp6TOmFNC0zF6TeHIpP2OA80grmgok5ZC-l9onARelwCyEPBrYEA1d8b1AupW9AM39ICQI-SsGFMGRAJ7wT4UN9SCEPHdWt9Dc4Lr4cThIwusSqKnmliwXnXZ6OcOKcKePMK1gUQU0GwmkRzAKtTqpQZc5TyH6wwm9aECNE3j3jsK3D-yX4EtOAYpWBk0YPmePam81fKhhjyaN-e3Yn41GARCJHU3nFJ74h8_8wxc=w579-h771-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6915" y="4824248"/>
            <a:ext cx="1467856" cy="19579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3.googleusercontent.com/xj2n7wCNoWAS8jSzMCHPAREOPIrWbm2nZJBRQ9o7x3KJ6FlTp-DVuRpxos_ZRLOTLLTYqXODvibhIllVOSvyzxegQDBc-iiAchjHmDKtz5RNItv7T3C8UQNz_C6qGJPG7xeelIyiRpj8Kks38D4Dnfjcx3CqbbiEsk_2_8HXGNWR16NqgvN0q0x21W1jY5AL-DskV1ej_62ZCpS3kCNJ1y3s2xmev_l3r2ULWwpJA0Wk2f7ssfdKeHxjwrtjthq7_yw62oqTaqSiMZtLUSD7iW04lBK_F-_4-B4Y2lV_BOx4tK6jE13hNMRrKBHaP59CiSus3ilBgLGRXCmjX-DC5s4OgX8ioSpLfNN_dM58ef8cFHowUpxHBK8Y0zT1IC8bUq5E2WVvfAfzGn5yeR9BxaFaC0Vjyj54g7ws9lY_oQVEXOckGVHztAPEgROarW5zhYLAdYCfkICEiK5UalwC918yGbpZCVJRL7dLhAs9xmFHsPedaqIZ8JKHbEwnNjNOq7yRn_aU_Xr8K9u9DZB1S_PWhX0m0lugbWHPBGTZhlC9kVe-s_gsgeAcu3qsDZ_x5brKIAqiTIRoPamq1Fo1byjH4ju4taMEXDJEEx6lL_37phnyGO-Ho1Is5uS5JV7L6iCmIs8m7whupvSKpXJohJ2k=w579-h771-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1747" y="3216164"/>
            <a:ext cx="2017986" cy="26918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Travel</a:t>
            </a:r>
            <a:endParaRPr lang="en-US" dirty="0"/>
          </a:p>
        </p:txBody>
      </p:sp>
      <p:sp>
        <p:nvSpPr>
          <p:cNvPr id="3" name="Content Placeholder 2"/>
          <p:cNvSpPr>
            <a:spLocks noGrp="1"/>
          </p:cNvSpPr>
          <p:nvPr>
            <p:ph idx="1"/>
          </p:nvPr>
        </p:nvSpPr>
        <p:spPr>
          <a:xfrm>
            <a:off x="677334" y="2160589"/>
            <a:ext cx="8067273" cy="3880773"/>
          </a:xfrm>
        </p:spPr>
        <p:txBody>
          <a:bodyPr>
            <a:normAutofit/>
          </a:bodyPr>
          <a:lstStyle/>
          <a:p>
            <a:r>
              <a:rPr lang="en-US" dirty="0" smtClean="0"/>
              <a:t>Within Montpellier, the tram system allows for easy commute and travel</a:t>
            </a:r>
          </a:p>
          <a:p>
            <a:r>
              <a:rPr lang="en-US" dirty="0" smtClean="0"/>
              <a:t>A train stop at Place de la </a:t>
            </a:r>
            <a:r>
              <a:rPr lang="en-US" dirty="0" err="1" smtClean="0"/>
              <a:t>Comédie</a:t>
            </a:r>
            <a:r>
              <a:rPr lang="en-US" dirty="0" smtClean="0"/>
              <a:t> connects Montpellier to other French cities and cities in surrounding European countries</a:t>
            </a:r>
          </a:p>
          <a:p>
            <a:pPr lvl="1"/>
            <a:r>
              <a:rPr lang="en-US" dirty="0" smtClean="0"/>
              <a:t>Montpellier is also located just a few hours from other major French cities (Marseille (2h), Nice (5h), Toulouse (2h30), Lyon (2h), Paris (3h30)</a:t>
            </a:r>
          </a:p>
          <a:p>
            <a:pPr lvl="1"/>
            <a:r>
              <a:rPr lang="en-US" dirty="0" smtClean="0"/>
              <a:t>From Montpellier, it’s also possible to travel by train to surrounding European countries (Barcelona (3h), Monaco (6h))</a:t>
            </a:r>
          </a:p>
          <a:p>
            <a:r>
              <a:rPr lang="en-US" dirty="0" smtClean="0"/>
              <a:t>An airport in Montpellier offers flights to some locations within and outside of France</a:t>
            </a:r>
          </a:p>
          <a:p>
            <a:r>
              <a:rPr lang="en-US" dirty="0" smtClean="0"/>
              <a:t>Buses can also be effective, inexpensive ways of travelling around France or to surrounding countries</a:t>
            </a:r>
            <a:endParaRPr lang="en-US" dirty="0"/>
          </a:p>
        </p:txBody>
      </p:sp>
      <p:pic>
        <p:nvPicPr>
          <p:cNvPr id="1028" name="Picture 4" descr="https://lh3.googleusercontent.com/Ouay3sLKHNi2XaLNssriNmi8fUS19Xtv_l9JYJeTBx219xNDIIqpS4ZBwEX65TPwFvPquRjwYbdx2qt0DQH1WmMJ0Qaa66WTfmNlrMv9QirfumekNdu7xRo6Ds-TjWetMG_tgyGHbGk9dJ_Su4EIP62mfQfMrYXrAKI8jzZtJUrhKIS4rgeJ2awOvRm9SoTdLZ-mBNbUyQS6RgUl-9utX1j-AUE0UlRy3WFcoGmZ7OODQiTUTGZWdteLQGTHBJfZkjfVnoLFyCinXd_yZhWdRtDXz4mzs4GkWKVI0NLc93a3Adu6Zf53H-iZ-X2FnQ5Ix7PW022fmPJfLdDXaJM-wS2ZpzclJwS8ekW2a0CC3F-vrz-QrvPqlG8C5vqfa5RjI40cPVgGb4vtw0oqD9H6n_N2AeMQQ3VodhSpN16EyD-loKholH_SEAkwYv6CTKyltdf2EvLqTayGAtWfCkqfXgFSCLMcNr5vXVbi2Bu8-DUxV3Bys5ApvksIicfFxtogxAZD2eGF7V-OhbB3_xSkG_ZSs215dKc_qzHM-lzJ61MBV2r3t0WEhgSJbp8UPhOXO7kXOgXKV4T7Ptwcu6GjbHxFA62vjcVHMc0fyjasHZNeNJQHTWkMpohs-1gWo8sStgvKtuu0zrIQADdOrzRciJxi=w579-h771-no"/>
          <p:cNvPicPr>
            <a:picLocks noChangeAspect="1" noChangeArrowheads="1"/>
          </p:cNvPicPr>
          <p:nvPr/>
        </p:nvPicPr>
        <p:blipFill rotWithShape="1">
          <a:blip r:embed="rId4">
            <a:extLst>
              <a:ext uri="{28A0092B-C50C-407E-A947-70E740481C1C}">
                <a14:useLocalDpi xmlns:a14="http://schemas.microsoft.com/office/drawing/2010/main" val="0"/>
              </a:ext>
            </a:extLst>
          </a:blip>
          <a:srcRect t="7011" b="12696"/>
          <a:stretch/>
        </p:blipFill>
        <p:spPr bwMode="auto">
          <a:xfrm>
            <a:off x="8744607" y="98295"/>
            <a:ext cx="2427722" cy="26065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3.googleusercontent.com/YmhSw-OgCoS7fP8KXSpWFChT1D4WkqgVXNANfTmjoYpA1bAJxwVXeIqBpHn7S7OkAL8L1cMBM6hpNbwyigX57_5CpPGn7CUcoCLVSaxpfHtAPebh0x2V3rWX9j6RjkulSDmXMq3w5PzyffOVG4AQJo04IxNZV_kXd7eapqkn6nImVQgRusDlwVGFYrIA8C9Z4VifchyMkQJrunlb4smi0rQnWmYmbKga7wjJ1ECgEgq-RqeJFd00fkwfuLGD0xHeOmbroqqHkJGENLyOoaC4PpnGPZIatYViSa2xqZxf-D_GUxuBulJGq2VCTfFJdI3oakEV3bQUCFEojNfRVkbDmeeaytYxTr1y-h7_HFRYY_wsEhkrsV3bxek5nMW458OtOZ25PiUw3QF6g7JEfuigg_8UX2r2EY8n1BmEwrTiLGj6QQCvM9gQBMjQWPKmiPtOIasWibM373-oovXk1jnr04agp4nbT_kZ4u4nellYs8Pnn3PXHU-GuaEJ7m6zaWS-X3bHDEyiyv0zeGvKf5RLdsqH9X_M2gPruuPFhpw9er5wUfv1LcFqvmHmjuxhHC0hkqgJOPz9QS403gkdo2hEFz_mCHMrJcGzEswtgTZpqVRv_fI18NIoGOF6W1crSb6EwTOzdAmNWUploGjWeHeAiqN5=w579-h771-n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772" y="2079276"/>
            <a:ext cx="1593298" cy="2125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750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before you go</a:t>
            </a:r>
            <a:r>
              <a:rPr lang="mr-IN" dirty="0" smtClean="0"/>
              <a:t>…</a:t>
            </a:r>
            <a:endParaRPr lang="en-US" dirty="0"/>
          </a:p>
        </p:txBody>
      </p:sp>
      <p:sp>
        <p:nvSpPr>
          <p:cNvPr id="3" name="Content Placeholder 2"/>
          <p:cNvSpPr>
            <a:spLocks noGrp="1"/>
          </p:cNvSpPr>
          <p:nvPr>
            <p:ph idx="1"/>
          </p:nvPr>
        </p:nvSpPr>
        <p:spPr>
          <a:xfrm>
            <a:off x="677334" y="2160589"/>
            <a:ext cx="7447163" cy="3880773"/>
          </a:xfrm>
        </p:spPr>
        <p:txBody>
          <a:bodyPr/>
          <a:lstStyle/>
          <a:p>
            <a:r>
              <a:rPr lang="en-US" dirty="0"/>
              <a:t>C</a:t>
            </a:r>
            <a:r>
              <a:rPr lang="en-US" dirty="0" smtClean="0"/>
              <a:t>lasses (with the exception of English courses) are taught in French for American students (students can also take integrated courses with French native speakers if they wish).</a:t>
            </a:r>
          </a:p>
          <a:p>
            <a:r>
              <a:rPr lang="en-US" dirty="0" smtClean="0"/>
              <a:t>The exchange is intended for French majors and minors because of the many French credits earned during the exchange</a:t>
            </a:r>
          </a:p>
          <a:p>
            <a:pPr lvl="1"/>
            <a:r>
              <a:rPr lang="en-US" dirty="0" smtClean="0"/>
              <a:t>It is therefore recommended that students save electives to be used abroad</a:t>
            </a:r>
          </a:p>
          <a:p>
            <a:r>
              <a:rPr lang="en-US" dirty="0" smtClean="0"/>
              <a:t>The upper-level English and history cores can be taken at Montpellier</a:t>
            </a:r>
            <a:r>
              <a:rPr lang="en-US" dirty="0"/>
              <a:t>.</a:t>
            </a:r>
          </a:p>
        </p:txBody>
      </p:sp>
      <p:pic>
        <p:nvPicPr>
          <p:cNvPr id="3074" name="Picture 2" descr="https://lh3.googleusercontent.com/A6HNmxQIc-ljn1YeU__tce45X_oC5LHcf9rNbsp5mnHuwZd7tk_ikU9TSuJgdlNJDo141OmPibaUQ_rHMXl9yqnZ84QFjmjdL8mHqCabBPEGAhx0JsoyqN75uKqKnE7Ums_-DkmP_W8k4YN3a6mlxbwghRwdc6c4nVZ82N5AD6szXV8OQes5CpytahSoc_PqVwyk1h4PfHZpFm1cXSsEfwEkUaC_iVt7q3iLR89i2yJs1uuOfHF7o0YKGDq2CjVUlsUEhoDiYyM2jxtSjJiQlVfQP8DK0FnMJV0aHYBF1EVhv_rPSumvcdzBlb33a2qcgfnl0qNcaFJRjInqyxheNIOKzURe-_ZVvJ0LXmE_R9wIjFYJlNAqmvU_bZEpC0_UuFA4DLb4U7kQX30DAVvKN4n8AlBSAaCm4PqYYPb2m0UBq7qYx-yRveZVnR0PECzFwcfqsrUAyq9oS3MikWkh2Klvy6Y3lj660ka95cNcSjoSmBIAZgP5v2s9CtU9dsTahuMCgr4azh7Qtf_gXKn5e64QKOGt7Bsfy0jEJ7oiL25AvKkQN03A-fedQ4WzuZs13Zm3GsFdcmsg2Jxmq2T_iYxXsbDXkOOTtpMB5M2BfGHBorPysh8Dr3pETIjkJy7LqO2jJvPrTITnHLe-sNu2KUwO=w579-h771-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0688" y="3771354"/>
            <a:ext cx="2204002" cy="293994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lh3.googleusercontent.com/iM75e7AOwDGozVL-JFsxbBLm9yQVMU2BXIaK6U-RrGQHYGifs96MuDokxIcun_1n5ynqShcg_fd_CZ0XWjH8ZcJS-qa29Tq8u76xkPAO0ubGN32iAKQ7gZJv2-DonoBeWf2EIyl5JNcpYkFVqpAfsdFs1Z9_WO-nDZJ7BWkAEif6FR3f9R03q5BfmdSV33HELER5BfZaodm7p-pdxwT1w9YndKzXKL7Etpr6TSV2q3Kkmt24wZI4rcDMwih1mL7RlUizJtClVPfeBi2laAZYHTppKdv9RMaIhbbOLFCaXivAzAEd6HhPMaVapwKm8LsrRvGSVY7UfU4SQeVIRvf8hbiUyK2qwAChkeNtHPTiy7Gzhordbx5PoOeOOVMvxu4CLREQGnCal1zxAr_pvQoBiRveSLSvxPVf7k7gjeLKtPX_kimy1vte3aHmy6z3Sclmy89II1MbVKgW5zz-tX1RpHezZ0Cwbliz1aIZS4rlGBwc_gywME29P_MSKFqNxaAmmDHpCAAn85-iymv5hxC96V3d6NPWvSZG0POYT3Mb96OA2g9xCu0mrD0eW9XCIv-S-UIm3pXs4o5zGsf4B3kdUIarrLvAbHMZzybqEY5RWutAPfrxmdroyOlcgtRQjHCHid2AghAloryQihvaga-JmiS4=w579-h771-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4829" y="1621359"/>
            <a:ext cx="1975214" cy="263475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lh3.googleusercontent.com/_63tiVniX4v1IzLmiNu1sY2TDckca6dwtavsq5EJvXLWX93sCBWg6Q5d1yTjcxm19056W_yMjAO6k1Jne23GA5veS7bTNe4Xi06X2i_a89y9mW4l2DSmIXWt7PGrut6ldHSFVNGq6q2f25ZfV6T2nO5IZP-1Fuc3StaU3Bb6MrwjM6yAjHqSUkYmprciSblpbGN4stIC8qq3plYfyFjViPJk6WBKsPd_dwwoZAq5nGPXOnHRbX91f2Y8pidVNGN6Wq75jpft2BobevBg2Wrf19BmU0aUhwYOt6o1GJlEa-CXELf4WlM6A4j2IM4-mxr9n8AzPaGNyb9r-70RS3kKHxPpdzs7W8be0zh0KaQpC3rvQMHX62vruUwAl2AuzKus5yABpGYH5d4-RlNW0YD9jRL3t403ozp-LY00sotHsRyq6Y1VyNXUT4ACdpjBP-svl1gT9p5w7AnVmnQ1bFwWq0HREz7JnL4vs9RrhappEXrzIk3wXkNsYiFWaVyPZtfOgWWEZDPXp9VqIl8Rxj3wUy6X-h0Qnw1BuFCcIHMskC-IuKxgvaonwm4T77hszEl-WNh9IWmJ_8Ue72vf_CvT3tpIg5Jwj6SRYNt8wgmaegbmvzmEo4XXD_uqwNRXz-knvGtIZ8iDhS_yJ9K1WAE-3N9s=w434-h771-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7903" y="82237"/>
            <a:ext cx="1468111" cy="2614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844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9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722615"/>
            <a:ext cx="8596668" cy="1320800"/>
          </a:xfrm>
        </p:spPr>
        <p:txBody>
          <a:bodyPr/>
          <a:lstStyle/>
          <a:p>
            <a:r>
              <a:rPr lang="en-US" dirty="0" smtClean="0"/>
              <a:t>Why Montpellier? </a:t>
            </a:r>
            <a:endParaRPr lang="en-US" dirty="0"/>
          </a:p>
        </p:txBody>
      </p:sp>
      <p:sp>
        <p:nvSpPr>
          <p:cNvPr id="3" name="Content Placeholder 2"/>
          <p:cNvSpPr>
            <a:spLocks noGrp="1"/>
          </p:cNvSpPr>
          <p:nvPr>
            <p:ph idx="1"/>
          </p:nvPr>
        </p:nvSpPr>
        <p:spPr>
          <a:xfrm>
            <a:off x="677333" y="2202629"/>
            <a:ext cx="9473831" cy="3880773"/>
          </a:xfrm>
        </p:spPr>
        <p:txBody>
          <a:bodyPr>
            <a:normAutofit lnSpcReduction="10000"/>
          </a:bodyPr>
          <a:lstStyle/>
          <a:p>
            <a:r>
              <a:rPr lang="en-US" dirty="0" smtClean="0">
                <a:solidFill>
                  <a:sysClr val="windowText" lastClr="000000"/>
                </a:solidFill>
              </a:rPr>
              <a:t>Opportunity to improve French language skills</a:t>
            </a:r>
          </a:p>
          <a:p>
            <a:pPr lvl="1"/>
            <a:r>
              <a:rPr lang="en-US" dirty="0" smtClean="0">
                <a:solidFill>
                  <a:sysClr val="windowText" lastClr="000000"/>
                </a:solidFill>
              </a:rPr>
              <a:t>Research has shown that foreign language skills are highly valued both for the effects that they have on the language learner’s cognition and by potential employers</a:t>
            </a:r>
          </a:p>
          <a:p>
            <a:r>
              <a:rPr lang="en-US" dirty="0" smtClean="0">
                <a:solidFill>
                  <a:sysClr val="windowText" lastClr="000000"/>
                </a:solidFill>
              </a:rPr>
              <a:t>Size: Montpellier is one of the 10 largest cities in France, but has a manageable, small-town feel</a:t>
            </a:r>
            <a:endParaRPr lang="en-US" dirty="0" smtClean="0"/>
          </a:p>
          <a:p>
            <a:r>
              <a:rPr lang="en-US" dirty="0" smtClean="0">
                <a:solidFill>
                  <a:sysClr val="windowText" lastClr="000000"/>
                </a:solidFill>
              </a:rPr>
              <a:t>Location: Located just above the Mediterranean Sea, Montpellier has a strong Mediterranean feel in terms of architecture, climate, and atmosphere. </a:t>
            </a:r>
          </a:p>
          <a:p>
            <a:r>
              <a:rPr lang="en-US" dirty="0" smtClean="0">
                <a:solidFill>
                  <a:sysClr val="windowText" lastClr="000000"/>
                </a:solidFill>
              </a:rPr>
              <a:t>Personal growth: The Montpellier exchange allows for much freedom and choice on the student’s part of where to travel, what classes to take, etc. The full immersion component also requires students to embrace the French language and culture.</a:t>
            </a:r>
          </a:p>
          <a:p>
            <a:pPr lvl="1"/>
            <a:r>
              <a:rPr lang="en-US" dirty="0" smtClean="0">
                <a:solidFill>
                  <a:sysClr val="windowText" lastClr="000000"/>
                </a:solidFill>
              </a:rPr>
              <a:t>Students therefore come away from Montpellier with a greater worldview and a greater awareness of their personal capabilities. </a:t>
            </a:r>
            <a:endParaRPr lang="en-US" dirty="0">
              <a:solidFill>
                <a:sysClr val="windowText" lastClr="000000"/>
              </a:solidFill>
            </a:endParaRPr>
          </a:p>
        </p:txBody>
      </p:sp>
    </p:spTree>
    <p:extLst>
      <p:ext uri="{BB962C8B-B14F-4D97-AF65-F5344CB8AC3E}">
        <p14:creationId xmlns:p14="http://schemas.microsoft.com/office/powerpoint/2010/main" val="214481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703</TotalTime>
  <Words>647</Words>
  <Application>Microsoft Office PowerPoint</Application>
  <PresentationFormat>Widescreen</PresentationFormat>
  <Paragraphs>52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Mangal</vt:lpstr>
      <vt:lpstr>Trebuchet MS</vt:lpstr>
      <vt:lpstr>Wingdings 3</vt:lpstr>
      <vt:lpstr>Facet</vt:lpstr>
      <vt:lpstr>Loyola Exchange: Montpellier</vt:lpstr>
      <vt:lpstr>Montpellier</vt:lpstr>
      <vt:lpstr>Montpellier cont.</vt:lpstr>
      <vt:lpstr>Loyola Exchange</vt:lpstr>
      <vt:lpstr>L’Université Paul Valérie</vt:lpstr>
      <vt:lpstr>Travel</vt:lpstr>
      <vt:lpstr>Know before you go…</vt:lpstr>
      <vt:lpstr>Why Montpellier?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Loyola Exchange: Montpellier</dc:title>
  <dc:creator>Meghan Nichols</dc:creator>
  <cp:lastModifiedBy>Laura Palilla</cp:lastModifiedBy>
  <cp:revision>32</cp:revision>
  <dcterms:created xsi:type="dcterms:W3CDTF">2018-11-20T01:58:37Z</dcterms:created>
  <dcterms:modified xsi:type="dcterms:W3CDTF">2018-11-21T14:19:21Z</dcterms:modified>
</cp:coreProperties>
</file>