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authors.xml" ContentType="application/vnd.ms-powerpoint.authors+xml"/>
  <Override PartName="/ppt/slideLayouts/slideLayout4.xml" ContentType="application/vnd.openxmlformats-officedocument.presentationml.slideLayout+xml"/>
  <Override PartName="/docProps/custom.xml" ContentType="application/vnd.openxmlformats-officedocument.custom-properti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tableStyles.xml" ContentType="application/vnd.openxmlformats-officedocument.presentationml.tableStyles+xml"/>
  <Override PartName="/ppt/presProps.xml" ContentType="application/vnd.openxmlformats-officedocument.presentationml.presProps+xml"/>
  <Override PartName="/ppt/slideLayouts/slideLayout8.xml" ContentType="application/vnd.openxmlformats-officedocument.presentationml.slideLayout+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theme/theme2.xml" ContentType="application/vnd.openxmlformats-officedocument.theme+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FD8151-5CDC-5394-B39A-A83CB1822B5B}" name="Jessica Locke" initials="JL" userId="S::jelocke@loyola.edu::1ca6272b-b15f-49d5-a0d9-aaa29f3d308d" providerId="AD"/>
  <p188:author id="{C1724990-045C-277B-9450-A1190267AF79}" name="Jen Lowry" initials="JL" userId="S::jlowry@loyola.edu::d0a94763-2b4d-40ad-aae5-4e55298766a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88C55F-2D69-439C-B4FE-406A58D60A3D}" v="1" dt="2026-10-14T21:14:38.2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671" autoAdjust="0"/>
  </p:normalViewPr>
  <p:slideViewPr>
    <p:cSldViewPr snapToGrid="0">
      <p:cViewPr varScale="1">
        <p:scale>
          <a:sx n="75" d="100"/>
          <a:sy n="75" d="100"/>
        </p:scale>
        <p:origin x="1836" y="78"/>
      </p:cViewPr>
      <p:guideLst/>
    </p:cSldViewPr>
  </p:slideViewPr>
  <p:notesTextViewPr>
    <p:cViewPr>
      <p:scale>
        <a:sx n="1" d="1"/>
        <a:sy n="1" d="1"/>
      </p:scale>
      <p:origin x="0" y="-132"/>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13" Type="http://schemas.openxmlformats.org/officeDocument/2006/relationships/customXml" Target="../customXml/item3.xml"/><Relationship Id="rId3" Type="http://schemas.openxmlformats.org/officeDocument/2006/relationships/notesMaster" Target="notesMasters/notesMaster1.xml"/><Relationship Id="rId7" Type="http://schemas.openxmlformats.org/officeDocument/2006/relationships/tableStyles" Target="tableStyles.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1.xml"/><Relationship Id="rId5" Type="http://schemas.openxmlformats.org/officeDocument/2006/relationships/viewProps" Target="viewProps.xml"/><Relationship Id="rId10" Type="http://schemas.microsoft.com/office/2018/10/relationships/authors" Target="author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Winger" userId="ce129387-0c10-43e1-9ff8-164858d89957" providerId="ADAL" clId="{C5627CBB-DCBC-4BAD-8FA5-C67AAFDAA4BE}"/>
    <pc:docChg chg="undo custSel modSld modMainMaster">
      <pc:chgData name="Sarah Winger" userId="ce129387-0c10-43e1-9ff8-164858d89957" providerId="ADAL" clId="{C5627CBB-DCBC-4BAD-8FA5-C67AAFDAA4BE}" dt="2026-10-14T21:16:43.865" v="692" actId="113"/>
      <pc:docMkLst>
        <pc:docMk/>
      </pc:docMkLst>
      <pc:sldChg chg="addSp delSp modSp mod modNotesTx">
        <pc:chgData name="Sarah Winger" userId="ce129387-0c10-43e1-9ff8-164858d89957" providerId="ADAL" clId="{C5627CBB-DCBC-4BAD-8FA5-C67AAFDAA4BE}" dt="2026-10-14T21:16:43.865" v="692" actId="113"/>
        <pc:sldMkLst>
          <pc:docMk/>
          <pc:sldMk cId="3275815092" sldId="257"/>
        </pc:sldMkLst>
        <pc:spChg chg="del">
          <ac:chgData name="Sarah Winger" userId="ce129387-0c10-43e1-9ff8-164858d89957" providerId="ADAL" clId="{C5627CBB-DCBC-4BAD-8FA5-C67AAFDAA4BE}" dt="2026-10-14T21:00:23.422" v="7" actId="478"/>
          <ac:spMkLst>
            <pc:docMk/>
            <pc:sldMk cId="3275815092" sldId="257"/>
            <ac:spMk id="2" creationId="{8EE3E556-21E1-252B-2D3D-2D614EFFF64A}"/>
          </ac:spMkLst>
        </pc:spChg>
        <pc:spChg chg="mod">
          <ac:chgData name="Sarah Winger" userId="ce129387-0c10-43e1-9ff8-164858d89957" providerId="ADAL" clId="{C5627CBB-DCBC-4BAD-8FA5-C67AAFDAA4BE}" dt="2026-10-14T21:02:52.041" v="12" actId="1076"/>
          <ac:spMkLst>
            <pc:docMk/>
            <pc:sldMk cId="3275815092" sldId="257"/>
            <ac:spMk id="4" creationId="{DD51E455-24D0-AB11-78B1-9DF3503A0943}"/>
          </ac:spMkLst>
        </pc:spChg>
        <pc:spChg chg="mod">
          <ac:chgData name="Sarah Winger" userId="ce129387-0c10-43e1-9ff8-164858d89957" providerId="ADAL" clId="{C5627CBB-DCBC-4BAD-8FA5-C67AAFDAA4BE}" dt="2026-10-14T21:03:46.333" v="50" actId="20577"/>
          <ac:spMkLst>
            <pc:docMk/>
            <pc:sldMk cId="3275815092" sldId="257"/>
            <ac:spMk id="6" creationId="{4C3ABE58-B843-E972-2CB5-78DF48638079}"/>
          </ac:spMkLst>
        </pc:spChg>
        <pc:picChg chg="del">
          <ac:chgData name="Sarah Winger" userId="ce129387-0c10-43e1-9ff8-164858d89957" providerId="ADAL" clId="{C5627CBB-DCBC-4BAD-8FA5-C67AAFDAA4BE}" dt="2026-10-14T21:00:16.042" v="6" actId="478"/>
          <ac:picMkLst>
            <pc:docMk/>
            <pc:sldMk cId="3275815092" sldId="257"/>
            <ac:picMk id="5" creationId="{0D428DE0-FADF-EF66-DCA0-6B7B7C6FE312}"/>
          </ac:picMkLst>
        </pc:picChg>
        <pc:picChg chg="add mod ord">
          <ac:chgData name="Sarah Winger" userId="ce129387-0c10-43e1-9ff8-164858d89957" providerId="ADAL" clId="{C5627CBB-DCBC-4BAD-8FA5-C67AAFDAA4BE}" dt="2026-10-14T21:02:52.041" v="12" actId="1076"/>
          <ac:picMkLst>
            <pc:docMk/>
            <pc:sldMk cId="3275815092" sldId="257"/>
            <ac:picMk id="7" creationId="{A5F831B9-AE55-4982-AFAA-88606F47FCDE}"/>
          </ac:picMkLst>
        </pc:picChg>
      </pc:sldChg>
      <pc:sldMasterChg chg="delSp mod">
        <pc:chgData name="Sarah Winger" userId="ce129387-0c10-43e1-9ff8-164858d89957" providerId="ADAL" clId="{C5627CBB-DCBC-4BAD-8FA5-C67AAFDAA4BE}" dt="2026-10-14T21:01:15.827" v="8" actId="478"/>
        <pc:sldMasterMkLst>
          <pc:docMk/>
          <pc:sldMasterMk cId="2123081827" sldId="2147483648"/>
        </pc:sldMasterMkLst>
        <pc:spChg chg="del">
          <ac:chgData name="Sarah Winger" userId="ce129387-0c10-43e1-9ff8-164858d89957" providerId="ADAL" clId="{C5627CBB-DCBC-4BAD-8FA5-C67AAFDAA4BE}" dt="2026-10-14T21:01:15.827" v="8" actId="478"/>
          <ac:spMkLst>
            <pc:docMk/>
            <pc:sldMasterMk cId="2123081827" sldId="2147483648"/>
            <ac:spMk id="8" creationId="{7F42B1B3-9A98-B324-8FD3-2C7F4B981F67}"/>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5B626-7901-4B4F-B60A-BD8AF7DCA1E1}"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6E53B6-EB5D-4B67-847A-692C15E16FE7}" type="slidenum">
              <a:rPr lang="en-US" smtClean="0"/>
              <a:t>‹#›</a:t>
            </a:fld>
            <a:endParaRPr lang="en-US"/>
          </a:p>
        </p:txBody>
      </p:sp>
    </p:spTree>
    <p:extLst>
      <p:ext uri="{BB962C8B-B14F-4D97-AF65-F5344CB8AC3E}">
        <p14:creationId xmlns:p14="http://schemas.microsoft.com/office/powerpoint/2010/main" val="197775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Student-Course-Experiences-Instructions-2 (updated 10/14/2026 to update to new branding, add template instructions in notes, etc.)</a:t>
            </a:r>
          </a:p>
          <a:p>
            <a:endParaRPr lang="en-US" dirty="0"/>
          </a:p>
          <a:p>
            <a:r>
              <a:rPr lang="en-US" b="1" u="sng" dirty="0"/>
              <a:t>Template Instructions/Notes:</a:t>
            </a:r>
          </a:p>
          <a:p>
            <a:pPr marL="171450" indent="-171450">
              <a:buFont typeface="Arial" panose="020B0604020202020204" pitchFamily="34" charset="0"/>
              <a:buChar char="•"/>
            </a:pPr>
            <a:r>
              <a:rPr lang="en-US" dirty="0"/>
              <a:t>This PowerPoint slide can help you orient your students to the purpose of the survey as related to their learning in your course. </a:t>
            </a:r>
          </a:p>
          <a:p>
            <a:pPr marL="171450" indent="-171450">
              <a:buFont typeface="Arial" panose="020B0604020202020204" pitchFamily="34" charset="0"/>
              <a:buChar char="•"/>
            </a:pPr>
            <a:r>
              <a:rPr lang="en-US" dirty="0"/>
              <a:t>Update the course-specific sections of the slide (i.e., text in brackets - that is bold and in all caps). </a:t>
            </a:r>
          </a:p>
          <a:p>
            <a:pPr marL="171450" indent="-171450">
              <a:buFont typeface="Arial" panose="020B0604020202020204" pitchFamily="34" charset="0"/>
              <a:buChar char="•"/>
            </a:pPr>
            <a:r>
              <a:rPr lang="en-US" dirty="0"/>
              <a:t>Modality-specific administration notes:</a:t>
            </a:r>
          </a:p>
          <a:p>
            <a:pPr marL="628650" lvl="1" indent="-171450">
              <a:buFont typeface="Arial" panose="020B0604020202020204" pitchFamily="34" charset="0"/>
              <a:buChar char="•"/>
            </a:pPr>
            <a:r>
              <a:rPr lang="en-US" b="1" dirty="0"/>
              <a:t>In-person: </a:t>
            </a:r>
            <a:r>
              <a:rPr lang="en-US" dirty="0"/>
              <a:t>Display the slide with instructions during the time your students complete and submit the course survey. This information may help remind students how important it is to take the course feedback opportunity seriously and to provide thoughtful feedback about their learning experiences with you. Please step into the hall/mute yourself for the 10-15 minutes you have allotted so the students can complete the survey, before you continue with your class.  </a:t>
            </a:r>
          </a:p>
          <a:p>
            <a:pPr marL="628650" lvl="1" indent="-171450">
              <a:buFont typeface="Arial" panose="020B0604020202020204" pitchFamily="34" charset="0"/>
              <a:buChar char="•"/>
            </a:pPr>
            <a:r>
              <a:rPr lang="en-US" b="1" dirty="0"/>
              <a:t>Online synchronous: </a:t>
            </a:r>
            <a:r>
              <a:rPr lang="en-US" dirty="0"/>
              <a:t>Display the slide with instructions during the time your students complete and submit the course survey. This information may help remind students how important it is to take the course feedback opportunity seriously and to provide thoughtful feedback about their learning experiences with you. Please mute yourself for the 10-15 minutes you have allotted so the students can complete the survey, before you continue with your class. </a:t>
            </a:r>
          </a:p>
          <a:p>
            <a:pPr marL="628650" lvl="1" indent="-171450">
              <a:buFont typeface="Arial" panose="020B0604020202020204" pitchFamily="34" charset="0"/>
              <a:buChar char="•"/>
            </a:pPr>
            <a:r>
              <a:rPr lang="en-US" b="1" dirty="0"/>
              <a:t>Online asynchronous: </a:t>
            </a:r>
            <a:r>
              <a:rPr lang="en-US" dirty="0"/>
              <a:t>You may find the instructions to students on the PowerPoint slide useful in orienting their feedback around the learning aims of your course; you may post on your Moodle page or use as you deem appropriate. </a:t>
            </a:r>
          </a:p>
          <a:p>
            <a:pPr marL="171450" lvl="0" indent="-171450">
              <a:buFont typeface="Arial" panose="020B0604020202020204" pitchFamily="34" charset="0"/>
              <a:buChar char="•"/>
            </a:pPr>
            <a:r>
              <a:rPr lang="en-US" dirty="0"/>
              <a:t>Please ask your students to submit a screenshot of the student’s SmartEvals dashboard tile for your course that includes their name, your course’s title, and “Completed” under that. This provides a way for your students to confirm their completion of the survey with you.</a:t>
            </a:r>
          </a:p>
          <a:p>
            <a:endParaRPr lang="en-US" dirty="0"/>
          </a:p>
        </p:txBody>
      </p:sp>
      <p:sp>
        <p:nvSpPr>
          <p:cNvPr id="4" name="Slide Number Placeholder 3"/>
          <p:cNvSpPr>
            <a:spLocks noGrp="1"/>
          </p:cNvSpPr>
          <p:nvPr>
            <p:ph type="sldNum" sz="quarter" idx="5"/>
          </p:nvPr>
        </p:nvSpPr>
        <p:spPr/>
        <p:txBody>
          <a:bodyPr/>
          <a:lstStyle/>
          <a:p>
            <a:fld id="{2D6E53B6-EB5D-4B67-847A-692C15E16FE7}" type="slidenum">
              <a:rPr lang="en-US" smtClean="0"/>
              <a:t>1</a:t>
            </a:fld>
            <a:endParaRPr lang="en-US"/>
          </a:p>
        </p:txBody>
      </p:sp>
    </p:spTree>
    <p:extLst>
      <p:ext uri="{BB962C8B-B14F-4D97-AF65-F5344CB8AC3E}">
        <p14:creationId xmlns:p14="http://schemas.microsoft.com/office/powerpoint/2010/main" val="2885967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F637C-C67B-7331-3E70-8D166D3C61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8BD71B-1659-8471-328F-9EF7B52830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961FF9-4B3E-2CA9-A11F-D3CA24B133B6}"/>
              </a:ext>
            </a:extLst>
          </p:cNvPr>
          <p:cNvSpPr>
            <a:spLocks noGrp="1"/>
          </p:cNvSpPr>
          <p:nvPr>
            <p:ph type="dt" sz="half" idx="10"/>
          </p:nvPr>
        </p:nvSpPr>
        <p:spPr/>
        <p:txBody>
          <a:bodyPr/>
          <a:lstStyle/>
          <a:p>
            <a:fld id="{E769D577-8B2B-4949-B7CF-9DF81641CB67}" type="datetimeFigureOut">
              <a:rPr lang="en-US" smtClean="0"/>
              <a:t>10/14/2026</a:t>
            </a:fld>
            <a:endParaRPr lang="en-US"/>
          </a:p>
        </p:txBody>
      </p:sp>
      <p:sp>
        <p:nvSpPr>
          <p:cNvPr id="5" name="Footer Placeholder 4">
            <a:extLst>
              <a:ext uri="{FF2B5EF4-FFF2-40B4-BE49-F238E27FC236}">
                <a16:creationId xmlns:a16="http://schemas.microsoft.com/office/drawing/2014/main" id="{97FF19C1-ED3E-6C30-50E0-5340C8197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C94B62-A1FF-8DFF-C662-CC4B4A232910}"/>
              </a:ext>
            </a:extLst>
          </p:cNvPr>
          <p:cNvSpPr>
            <a:spLocks noGrp="1"/>
          </p:cNvSpPr>
          <p:nvPr>
            <p:ph type="sldNum" sz="quarter" idx="12"/>
          </p:nvPr>
        </p:nvSpPr>
        <p:spPr/>
        <p:txBody>
          <a:bodyPr/>
          <a:lstStyle/>
          <a:p>
            <a:fld id="{AE5AEF40-F82B-E540-8A1A-B863FDEAA95B}" type="slidenum">
              <a:rPr lang="en-US" smtClean="0"/>
              <a:t>‹#›</a:t>
            </a:fld>
            <a:endParaRPr lang="en-US"/>
          </a:p>
        </p:txBody>
      </p:sp>
    </p:spTree>
    <p:extLst>
      <p:ext uri="{BB962C8B-B14F-4D97-AF65-F5344CB8AC3E}">
        <p14:creationId xmlns:p14="http://schemas.microsoft.com/office/powerpoint/2010/main" val="1787467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19CF8-A7FE-0BA7-F761-94BBF2DC7D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B223B4-BA6C-1237-0C2B-0D6B739DE2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C2D95C-4990-8956-A355-AEA336A7D8CA}"/>
              </a:ext>
            </a:extLst>
          </p:cNvPr>
          <p:cNvSpPr>
            <a:spLocks noGrp="1"/>
          </p:cNvSpPr>
          <p:nvPr>
            <p:ph type="dt" sz="half" idx="10"/>
          </p:nvPr>
        </p:nvSpPr>
        <p:spPr/>
        <p:txBody>
          <a:bodyPr/>
          <a:lstStyle/>
          <a:p>
            <a:fld id="{E769D577-8B2B-4949-B7CF-9DF81641CB67}" type="datetimeFigureOut">
              <a:rPr lang="en-US" smtClean="0"/>
              <a:t>10/14/2026</a:t>
            </a:fld>
            <a:endParaRPr lang="en-US"/>
          </a:p>
        </p:txBody>
      </p:sp>
      <p:sp>
        <p:nvSpPr>
          <p:cNvPr id="5" name="Footer Placeholder 4">
            <a:extLst>
              <a:ext uri="{FF2B5EF4-FFF2-40B4-BE49-F238E27FC236}">
                <a16:creationId xmlns:a16="http://schemas.microsoft.com/office/drawing/2014/main" id="{BFD9483F-E066-BFDA-8957-A208F3CC68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F13D30-BD39-AB47-6CF8-C3D8AB4EB3F1}"/>
              </a:ext>
            </a:extLst>
          </p:cNvPr>
          <p:cNvSpPr>
            <a:spLocks noGrp="1"/>
          </p:cNvSpPr>
          <p:nvPr>
            <p:ph type="sldNum" sz="quarter" idx="12"/>
          </p:nvPr>
        </p:nvSpPr>
        <p:spPr/>
        <p:txBody>
          <a:bodyPr/>
          <a:lstStyle/>
          <a:p>
            <a:fld id="{AE5AEF40-F82B-E540-8A1A-B863FDEAA95B}" type="slidenum">
              <a:rPr lang="en-US" smtClean="0"/>
              <a:t>‹#›</a:t>
            </a:fld>
            <a:endParaRPr lang="en-US"/>
          </a:p>
        </p:txBody>
      </p:sp>
    </p:spTree>
    <p:extLst>
      <p:ext uri="{BB962C8B-B14F-4D97-AF65-F5344CB8AC3E}">
        <p14:creationId xmlns:p14="http://schemas.microsoft.com/office/powerpoint/2010/main" val="615783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1BF77-CCBE-8804-459F-81D97C5437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85806A-A311-412E-5A2E-BD3F6BB50D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822EB9-04B0-9780-2849-E044AD441802}"/>
              </a:ext>
            </a:extLst>
          </p:cNvPr>
          <p:cNvSpPr>
            <a:spLocks noGrp="1"/>
          </p:cNvSpPr>
          <p:nvPr>
            <p:ph type="dt" sz="half" idx="10"/>
          </p:nvPr>
        </p:nvSpPr>
        <p:spPr/>
        <p:txBody>
          <a:bodyPr/>
          <a:lstStyle/>
          <a:p>
            <a:fld id="{E769D577-8B2B-4949-B7CF-9DF81641CB67}" type="datetimeFigureOut">
              <a:rPr lang="en-US" smtClean="0"/>
              <a:t>10/14/2026</a:t>
            </a:fld>
            <a:endParaRPr lang="en-US"/>
          </a:p>
        </p:txBody>
      </p:sp>
      <p:sp>
        <p:nvSpPr>
          <p:cNvPr id="5" name="Footer Placeholder 4">
            <a:extLst>
              <a:ext uri="{FF2B5EF4-FFF2-40B4-BE49-F238E27FC236}">
                <a16:creationId xmlns:a16="http://schemas.microsoft.com/office/drawing/2014/main" id="{00237A6B-AC20-C826-BE8B-96C0079D32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1704D7-8ED7-16F9-DA18-6324AB3636CD}"/>
              </a:ext>
            </a:extLst>
          </p:cNvPr>
          <p:cNvSpPr>
            <a:spLocks noGrp="1"/>
          </p:cNvSpPr>
          <p:nvPr>
            <p:ph type="sldNum" sz="quarter" idx="12"/>
          </p:nvPr>
        </p:nvSpPr>
        <p:spPr/>
        <p:txBody>
          <a:bodyPr/>
          <a:lstStyle/>
          <a:p>
            <a:fld id="{AE5AEF40-F82B-E540-8A1A-B863FDEAA95B}" type="slidenum">
              <a:rPr lang="en-US" smtClean="0"/>
              <a:t>‹#›</a:t>
            </a:fld>
            <a:endParaRPr lang="en-US"/>
          </a:p>
        </p:txBody>
      </p:sp>
    </p:spTree>
    <p:extLst>
      <p:ext uri="{BB962C8B-B14F-4D97-AF65-F5344CB8AC3E}">
        <p14:creationId xmlns:p14="http://schemas.microsoft.com/office/powerpoint/2010/main" val="3631957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BA5C0-8952-538B-9D6F-A708BBD9B7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18960C-DAAB-18E4-529B-71AD0C8F29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15A502-30B6-DD68-08FC-0AC95C6FE1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B53159-66CA-A56F-B71E-9A7C8AADFE9C}"/>
              </a:ext>
            </a:extLst>
          </p:cNvPr>
          <p:cNvSpPr>
            <a:spLocks noGrp="1"/>
          </p:cNvSpPr>
          <p:nvPr>
            <p:ph type="dt" sz="half" idx="10"/>
          </p:nvPr>
        </p:nvSpPr>
        <p:spPr/>
        <p:txBody>
          <a:bodyPr/>
          <a:lstStyle/>
          <a:p>
            <a:fld id="{E769D577-8B2B-4949-B7CF-9DF81641CB67}" type="datetimeFigureOut">
              <a:rPr lang="en-US" smtClean="0"/>
              <a:t>10/14/2026</a:t>
            </a:fld>
            <a:endParaRPr lang="en-US"/>
          </a:p>
        </p:txBody>
      </p:sp>
      <p:sp>
        <p:nvSpPr>
          <p:cNvPr id="6" name="Footer Placeholder 5">
            <a:extLst>
              <a:ext uri="{FF2B5EF4-FFF2-40B4-BE49-F238E27FC236}">
                <a16:creationId xmlns:a16="http://schemas.microsoft.com/office/drawing/2014/main" id="{D17957C4-5AF3-2DE9-97C7-1F042E94E2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055AD4-BA24-9154-9535-C87818DD30EC}"/>
              </a:ext>
            </a:extLst>
          </p:cNvPr>
          <p:cNvSpPr>
            <a:spLocks noGrp="1"/>
          </p:cNvSpPr>
          <p:nvPr>
            <p:ph type="sldNum" sz="quarter" idx="12"/>
          </p:nvPr>
        </p:nvSpPr>
        <p:spPr/>
        <p:txBody>
          <a:bodyPr/>
          <a:lstStyle/>
          <a:p>
            <a:fld id="{AE5AEF40-F82B-E540-8A1A-B863FDEAA95B}" type="slidenum">
              <a:rPr lang="en-US" smtClean="0"/>
              <a:t>‹#›</a:t>
            </a:fld>
            <a:endParaRPr lang="en-US"/>
          </a:p>
        </p:txBody>
      </p:sp>
    </p:spTree>
    <p:extLst>
      <p:ext uri="{BB962C8B-B14F-4D97-AF65-F5344CB8AC3E}">
        <p14:creationId xmlns:p14="http://schemas.microsoft.com/office/powerpoint/2010/main" val="1975728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45AD9-07FC-F86B-A168-2C5F6EB6F7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B1B03A-A8F2-E7F4-7AD1-4E9012966D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ECA147-A7DD-EB98-F6D1-7ABCBAACD5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FE1F2B-8060-12AB-8957-A76D9FEABA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F026AF-D7CA-EE6F-1704-43FDE85773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D17722-77BB-EE32-921E-B572C60700C6}"/>
              </a:ext>
            </a:extLst>
          </p:cNvPr>
          <p:cNvSpPr>
            <a:spLocks noGrp="1"/>
          </p:cNvSpPr>
          <p:nvPr>
            <p:ph type="dt" sz="half" idx="10"/>
          </p:nvPr>
        </p:nvSpPr>
        <p:spPr/>
        <p:txBody>
          <a:bodyPr/>
          <a:lstStyle/>
          <a:p>
            <a:fld id="{E769D577-8B2B-4949-B7CF-9DF81641CB67}" type="datetimeFigureOut">
              <a:rPr lang="en-US" smtClean="0"/>
              <a:t>10/14/2026</a:t>
            </a:fld>
            <a:endParaRPr lang="en-US"/>
          </a:p>
        </p:txBody>
      </p:sp>
      <p:sp>
        <p:nvSpPr>
          <p:cNvPr id="8" name="Footer Placeholder 7">
            <a:extLst>
              <a:ext uri="{FF2B5EF4-FFF2-40B4-BE49-F238E27FC236}">
                <a16:creationId xmlns:a16="http://schemas.microsoft.com/office/drawing/2014/main" id="{E3D54408-AABB-F886-ACA4-0883A7C2BD1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A14DBF-575B-83D3-6BD3-65D78CFF657A}"/>
              </a:ext>
            </a:extLst>
          </p:cNvPr>
          <p:cNvSpPr>
            <a:spLocks noGrp="1"/>
          </p:cNvSpPr>
          <p:nvPr>
            <p:ph type="sldNum" sz="quarter" idx="12"/>
          </p:nvPr>
        </p:nvSpPr>
        <p:spPr/>
        <p:txBody>
          <a:bodyPr/>
          <a:lstStyle/>
          <a:p>
            <a:fld id="{AE5AEF40-F82B-E540-8A1A-B863FDEAA95B}" type="slidenum">
              <a:rPr lang="en-US" smtClean="0"/>
              <a:t>‹#›</a:t>
            </a:fld>
            <a:endParaRPr lang="en-US"/>
          </a:p>
        </p:txBody>
      </p:sp>
    </p:spTree>
    <p:extLst>
      <p:ext uri="{BB962C8B-B14F-4D97-AF65-F5344CB8AC3E}">
        <p14:creationId xmlns:p14="http://schemas.microsoft.com/office/powerpoint/2010/main" val="252018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78D1B-8CB0-E1A5-5000-5A03645199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0BD9E0-1FB1-4940-DBE4-A7FF87EDA464}"/>
              </a:ext>
            </a:extLst>
          </p:cNvPr>
          <p:cNvSpPr>
            <a:spLocks noGrp="1"/>
          </p:cNvSpPr>
          <p:nvPr>
            <p:ph type="dt" sz="half" idx="10"/>
          </p:nvPr>
        </p:nvSpPr>
        <p:spPr/>
        <p:txBody>
          <a:bodyPr/>
          <a:lstStyle/>
          <a:p>
            <a:fld id="{E769D577-8B2B-4949-B7CF-9DF81641CB67}" type="datetimeFigureOut">
              <a:rPr lang="en-US" smtClean="0"/>
              <a:t>10/14/2026</a:t>
            </a:fld>
            <a:endParaRPr lang="en-US"/>
          </a:p>
        </p:txBody>
      </p:sp>
      <p:sp>
        <p:nvSpPr>
          <p:cNvPr id="4" name="Footer Placeholder 3">
            <a:extLst>
              <a:ext uri="{FF2B5EF4-FFF2-40B4-BE49-F238E27FC236}">
                <a16:creationId xmlns:a16="http://schemas.microsoft.com/office/drawing/2014/main" id="{0FE56AD0-0799-915A-ECF6-DE63D1B87A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BD4A91-3B94-27F4-0DEE-8437D8F61D2E}"/>
              </a:ext>
            </a:extLst>
          </p:cNvPr>
          <p:cNvSpPr>
            <a:spLocks noGrp="1"/>
          </p:cNvSpPr>
          <p:nvPr>
            <p:ph type="sldNum" sz="quarter" idx="12"/>
          </p:nvPr>
        </p:nvSpPr>
        <p:spPr/>
        <p:txBody>
          <a:bodyPr/>
          <a:lstStyle/>
          <a:p>
            <a:fld id="{AE5AEF40-F82B-E540-8A1A-B863FDEAA95B}" type="slidenum">
              <a:rPr lang="en-US" smtClean="0"/>
              <a:t>‹#›</a:t>
            </a:fld>
            <a:endParaRPr lang="en-US"/>
          </a:p>
        </p:txBody>
      </p:sp>
    </p:spTree>
    <p:extLst>
      <p:ext uri="{BB962C8B-B14F-4D97-AF65-F5344CB8AC3E}">
        <p14:creationId xmlns:p14="http://schemas.microsoft.com/office/powerpoint/2010/main" val="1960088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96986C-5008-5DD3-F74B-AC349EB87921}"/>
              </a:ext>
            </a:extLst>
          </p:cNvPr>
          <p:cNvSpPr>
            <a:spLocks noGrp="1"/>
          </p:cNvSpPr>
          <p:nvPr>
            <p:ph type="dt" sz="half" idx="10"/>
          </p:nvPr>
        </p:nvSpPr>
        <p:spPr/>
        <p:txBody>
          <a:bodyPr/>
          <a:lstStyle/>
          <a:p>
            <a:fld id="{E769D577-8B2B-4949-B7CF-9DF81641CB67}" type="datetimeFigureOut">
              <a:rPr lang="en-US" smtClean="0"/>
              <a:t>10/14/2026</a:t>
            </a:fld>
            <a:endParaRPr lang="en-US"/>
          </a:p>
        </p:txBody>
      </p:sp>
      <p:sp>
        <p:nvSpPr>
          <p:cNvPr id="3" name="Footer Placeholder 2">
            <a:extLst>
              <a:ext uri="{FF2B5EF4-FFF2-40B4-BE49-F238E27FC236}">
                <a16:creationId xmlns:a16="http://schemas.microsoft.com/office/drawing/2014/main" id="{E2798641-D2E1-BF8D-0F96-6A76C727A1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B7899B-8797-1E3E-095D-B587434B5137}"/>
              </a:ext>
            </a:extLst>
          </p:cNvPr>
          <p:cNvSpPr>
            <a:spLocks noGrp="1"/>
          </p:cNvSpPr>
          <p:nvPr>
            <p:ph type="sldNum" sz="quarter" idx="12"/>
          </p:nvPr>
        </p:nvSpPr>
        <p:spPr/>
        <p:txBody>
          <a:bodyPr/>
          <a:lstStyle/>
          <a:p>
            <a:fld id="{AE5AEF40-F82B-E540-8A1A-B863FDEAA95B}" type="slidenum">
              <a:rPr lang="en-US" smtClean="0"/>
              <a:t>‹#›</a:t>
            </a:fld>
            <a:endParaRPr lang="en-US"/>
          </a:p>
        </p:txBody>
      </p:sp>
    </p:spTree>
    <p:extLst>
      <p:ext uri="{BB962C8B-B14F-4D97-AF65-F5344CB8AC3E}">
        <p14:creationId xmlns:p14="http://schemas.microsoft.com/office/powerpoint/2010/main" val="3420998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6CB6D-F5D2-6028-C8EF-D67C3D1EB2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751E0F-4173-C080-5E83-B0928E1919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409B5D-6F33-F09A-552B-CF2D7E49AD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4629FB-FCBA-A020-99A3-D9D1C6AA112D}"/>
              </a:ext>
            </a:extLst>
          </p:cNvPr>
          <p:cNvSpPr>
            <a:spLocks noGrp="1"/>
          </p:cNvSpPr>
          <p:nvPr>
            <p:ph type="dt" sz="half" idx="10"/>
          </p:nvPr>
        </p:nvSpPr>
        <p:spPr/>
        <p:txBody>
          <a:bodyPr/>
          <a:lstStyle/>
          <a:p>
            <a:fld id="{E769D577-8B2B-4949-B7CF-9DF81641CB67}" type="datetimeFigureOut">
              <a:rPr lang="en-US" smtClean="0"/>
              <a:t>10/14/2026</a:t>
            </a:fld>
            <a:endParaRPr lang="en-US"/>
          </a:p>
        </p:txBody>
      </p:sp>
      <p:sp>
        <p:nvSpPr>
          <p:cNvPr id="6" name="Footer Placeholder 5">
            <a:extLst>
              <a:ext uri="{FF2B5EF4-FFF2-40B4-BE49-F238E27FC236}">
                <a16:creationId xmlns:a16="http://schemas.microsoft.com/office/drawing/2014/main" id="{5004034D-E08B-5ED8-D1AD-8BAFE27BFD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0FE471-590D-43F2-508E-9663EB8468E4}"/>
              </a:ext>
            </a:extLst>
          </p:cNvPr>
          <p:cNvSpPr>
            <a:spLocks noGrp="1"/>
          </p:cNvSpPr>
          <p:nvPr>
            <p:ph type="sldNum" sz="quarter" idx="12"/>
          </p:nvPr>
        </p:nvSpPr>
        <p:spPr/>
        <p:txBody>
          <a:bodyPr/>
          <a:lstStyle/>
          <a:p>
            <a:fld id="{AE5AEF40-F82B-E540-8A1A-B863FDEAA95B}" type="slidenum">
              <a:rPr lang="en-US" smtClean="0"/>
              <a:t>‹#›</a:t>
            </a:fld>
            <a:endParaRPr lang="en-US"/>
          </a:p>
        </p:txBody>
      </p:sp>
    </p:spTree>
    <p:extLst>
      <p:ext uri="{BB962C8B-B14F-4D97-AF65-F5344CB8AC3E}">
        <p14:creationId xmlns:p14="http://schemas.microsoft.com/office/powerpoint/2010/main" val="532370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2A7E0-69FE-E18F-14F6-587B0F04A6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409C41-AF9B-0439-3902-5C265DF438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138159-5ADA-B4D2-532C-99B959CA7C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08C7C6-B351-49E1-6DB0-9259B05904CC}"/>
              </a:ext>
            </a:extLst>
          </p:cNvPr>
          <p:cNvSpPr>
            <a:spLocks noGrp="1"/>
          </p:cNvSpPr>
          <p:nvPr>
            <p:ph type="dt" sz="half" idx="10"/>
          </p:nvPr>
        </p:nvSpPr>
        <p:spPr/>
        <p:txBody>
          <a:bodyPr/>
          <a:lstStyle/>
          <a:p>
            <a:fld id="{E769D577-8B2B-4949-B7CF-9DF81641CB67}" type="datetimeFigureOut">
              <a:rPr lang="en-US" smtClean="0"/>
              <a:t>10/14/2026</a:t>
            </a:fld>
            <a:endParaRPr lang="en-US"/>
          </a:p>
        </p:txBody>
      </p:sp>
      <p:sp>
        <p:nvSpPr>
          <p:cNvPr id="6" name="Footer Placeholder 5">
            <a:extLst>
              <a:ext uri="{FF2B5EF4-FFF2-40B4-BE49-F238E27FC236}">
                <a16:creationId xmlns:a16="http://schemas.microsoft.com/office/drawing/2014/main" id="{2F161A70-078A-B425-931D-BC9078359C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DEC9CB-1F81-D276-0F7F-51D387FBFCC8}"/>
              </a:ext>
            </a:extLst>
          </p:cNvPr>
          <p:cNvSpPr>
            <a:spLocks noGrp="1"/>
          </p:cNvSpPr>
          <p:nvPr>
            <p:ph type="sldNum" sz="quarter" idx="12"/>
          </p:nvPr>
        </p:nvSpPr>
        <p:spPr/>
        <p:txBody>
          <a:bodyPr/>
          <a:lstStyle/>
          <a:p>
            <a:fld id="{AE5AEF40-F82B-E540-8A1A-B863FDEAA95B}" type="slidenum">
              <a:rPr lang="en-US" smtClean="0"/>
              <a:t>‹#›</a:t>
            </a:fld>
            <a:endParaRPr lang="en-US"/>
          </a:p>
        </p:txBody>
      </p:sp>
    </p:spTree>
    <p:extLst>
      <p:ext uri="{BB962C8B-B14F-4D97-AF65-F5344CB8AC3E}">
        <p14:creationId xmlns:p14="http://schemas.microsoft.com/office/powerpoint/2010/main" val="1577970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B54F3-ABA2-4367-619C-E457AC51F8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A1342C-3F78-F221-2C95-69B27FA0E2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984904-023D-6FC1-1B8F-B1EC00CEBB3D}"/>
              </a:ext>
            </a:extLst>
          </p:cNvPr>
          <p:cNvSpPr>
            <a:spLocks noGrp="1"/>
          </p:cNvSpPr>
          <p:nvPr>
            <p:ph type="dt" sz="half" idx="10"/>
          </p:nvPr>
        </p:nvSpPr>
        <p:spPr/>
        <p:txBody>
          <a:bodyPr/>
          <a:lstStyle/>
          <a:p>
            <a:fld id="{E769D577-8B2B-4949-B7CF-9DF81641CB67}" type="datetimeFigureOut">
              <a:rPr lang="en-US" smtClean="0"/>
              <a:t>10/14/2026</a:t>
            </a:fld>
            <a:endParaRPr lang="en-US"/>
          </a:p>
        </p:txBody>
      </p:sp>
      <p:sp>
        <p:nvSpPr>
          <p:cNvPr id="5" name="Footer Placeholder 4">
            <a:extLst>
              <a:ext uri="{FF2B5EF4-FFF2-40B4-BE49-F238E27FC236}">
                <a16:creationId xmlns:a16="http://schemas.microsoft.com/office/drawing/2014/main" id="{51CEC524-C334-AC4E-2017-BEBC43C7A3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3D06DE-98C1-8447-B621-CCE90E20A469}"/>
              </a:ext>
            </a:extLst>
          </p:cNvPr>
          <p:cNvSpPr>
            <a:spLocks noGrp="1"/>
          </p:cNvSpPr>
          <p:nvPr>
            <p:ph type="sldNum" sz="quarter" idx="12"/>
          </p:nvPr>
        </p:nvSpPr>
        <p:spPr/>
        <p:txBody>
          <a:bodyPr/>
          <a:lstStyle/>
          <a:p>
            <a:fld id="{AE5AEF40-F82B-E540-8A1A-B863FDEAA95B}" type="slidenum">
              <a:rPr lang="en-US" smtClean="0"/>
              <a:t>‹#›</a:t>
            </a:fld>
            <a:endParaRPr lang="en-US"/>
          </a:p>
        </p:txBody>
      </p:sp>
    </p:spTree>
    <p:extLst>
      <p:ext uri="{BB962C8B-B14F-4D97-AF65-F5344CB8AC3E}">
        <p14:creationId xmlns:p14="http://schemas.microsoft.com/office/powerpoint/2010/main" val="4053199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0A790F-0D28-657E-54BB-B4F8EEA795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08D4E0-2D99-14BA-C594-32B47C9E6D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E8B4CD-6559-A992-22DD-C72AB40A4C76}"/>
              </a:ext>
            </a:extLst>
          </p:cNvPr>
          <p:cNvSpPr>
            <a:spLocks noGrp="1"/>
          </p:cNvSpPr>
          <p:nvPr>
            <p:ph type="dt" sz="half" idx="10"/>
          </p:nvPr>
        </p:nvSpPr>
        <p:spPr/>
        <p:txBody>
          <a:bodyPr/>
          <a:lstStyle/>
          <a:p>
            <a:fld id="{E769D577-8B2B-4949-B7CF-9DF81641CB67}" type="datetimeFigureOut">
              <a:rPr lang="en-US" smtClean="0"/>
              <a:t>10/14/2026</a:t>
            </a:fld>
            <a:endParaRPr lang="en-US"/>
          </a:p>
        </p:txBody>
      </p:sp>
      <p:sp>
        <p:nvSpPr>
          <p:cNvPr id="5" name="Footer Placeholder 4">
            <a:extLst>
              <a:ext uri="{FF2B5EF4-FFF2-40B4-BE49-F238E27FC236}">
                <a16:creationId xmlns:a16="http://schemas.microsoft.com/office/drawing/2014/main" id="{F1F35D7C-B15C-473E-D95E-3D9DE45D3F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1BF57A-D776-2DF9-C46F-80FA2B4EE6BB}"/>
              </a:ext>
            </a:extLst>
          </p:cNvPr>
          <p:cNvSpPr>
            <a:spLocks noGrp="1"/>
          </p:cNvSpPr>
          <p:nvPr>
            <p:ph type="sldNum" sz="quarter" idx="12"/>
          </p:nvPr>
        </p:nvSpPr>
        <p:spPr/>
        <p:txBody>
          <a:bodyPr/>
          <a:lstStyle/>
          <a:p>
            <a:fld id="{AE5AEF40-F82B-E540-8A1A-B863FDEAA95B}" type="slidenum">
              <a:rPr lang="en-US" smtClean="0"/>
              <a:t>‹#›</a:t>
            </a:fld>
            <a:endParaRPr lang="en-US"/>
          </a:p>
        </p:txBody>
      </p:sp>
    </p:spTree>
    <p:extLst>
      <p:ext uri="{BB962C8B-B14F-4D97-AF65-F5344CB8AC3E}">
        <p14:creationId xmlns:p14="http://schemas.microsoft.com/office/powerpoint/2010/main" val="3415049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58F9F9-A863-9A8D-157C-400917496A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11EEEC-A96B-E95A-110D-C08F102EBB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FB61A-46D9-4679-1E92-E6DA51FFC9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69D577-8B2B-4949-B7CF-9DF81641CB67}" type="datetimeFigureOut">
              <a:rPr lang="en-US" smtClean="0"/>
              <a:t>10/14/2026</a:t>
            </a:fld>
            <a:endParaRPr lang="en-US"/>
          </a:p>
        </p:txBody>
      </p:sp>
      <p:sp>
        <p:nvSpPr>
          <p:cNvPr id="5" name="Footer Placeholder 4">
            <a:extLst>
              <a:ext uri="{FF2B5EF4-FFF2-40B4-BE49-F238E27FC236}">
                <a16:creationId xmlns:a16="http://schemas.microsoft.com/office/drawing/2014/main" id="{C8740021-D5CE-D0C8-29C3-4F3D6EB7C3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4B92D8-61E2-C791-CEBC-C3A135418A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5AEF40-F82B-E540-8A1A-B863FDEAA95B}" type="slidenum">
              <a:rPr lang="en-US" smtClean="0"/>
              <a:t>‹#›</a:t>
            </a:fld>
            <a:endParaRPr lang="en-US"/>
          </a:p>
        </p:txBody>
      </p:sp>
    </p:spTree>
    <p:extLst>
      <p:ext uri="{BB962C8B-B14F-4D97-AF65-F5344CB8AC3E}">
        <p14:creationId xmlns:p14="http://schemas.microsoft.com/office/powerpoint/2010/main" val="2123081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5F831B9-AE55-4982-AFAA-88606F47FCDE}"/>
              </a:ext>
            </a:extLst>
          </p:cNvPr>
          <p:cNvPicPr>
            <a:picLocks noChangeAspect="1"/>
          </p:cNvPicPr>
          <p:nvPr/>
        </p:nvPicPr>
        <p:blipFill>
          <a:blip r:embed="rId3"/>
          <a:stretch>
            <a:fillRect/>
          </a:stretch>
        </p:blipFill>
        <p:spPr>
          <a:xfrm>
            <a:off x="327102" y="457200"/>
            <a:ext cx="4206240" cy="2936555"/>
          </a:xfrm>
          <a:prstGeom prst="rect">
            <a:avLst/>
          </a:prstGeom>
        </p:spPr>
      </p:pic>
      <p:sp>
        <p:nvSpPr>
          <p:cNvPr id="4" name="Text Placeholder 3">
            <a:extLst>
              <a:ext uri="{FF2B5EF4-FFF2-40B4-BE49-F238E27FC236}">
                <a16:creationId xmlns:a16="http://schemas.microsoft.com/office/drawing/2014/main" id="{DD51E455-24D0-AB11-78B1-9DF3503A0943}"/>
              </a:ext>
            </a:extLst>
          </p:cNvPr>
          <p:cNvSpPr>
            <a:spLocks noGrp="1"/>
          </p:cNvSpPr>
          <p:nvPr>
            <p:ph type="body" sz="half" idx="2"/>
          </p:nvPr>
        </p:nvSpPr>
        <p:spPr>
          <a:xfrm>
            <a:off x="465595" y="3429000"/>
            <a:ext cx="3932237" cy="2439988"/>
          </a:xfrm>
        </p:spPr>
        <p:txBody>
          <a:bodyPr vert="horz" lIns="91440" tIns="45720" rIns="91440" bIns="45720" rtlCol="0" anchor="t">
            <a:normAutofit/>
          </a:bodyPr>
          <a:lstStyle/>
          <a:p>
            <a:endParaRPr lang="en-US" sz="3600" b="1" dirty="0">
              <a:latin typeface="Garamond" panose="02020404030301010803" pitchFamily="18" charset="0"/>
            </a:endParaRPr>
          </a:p>
          <a:p>
            <a:pPr algn="ctr"/>
            <a:r>
              <a:rPr lang="en-US" sz="3600" b="1" dirty="0">
                <a:latin typeface="Garamond"/>
              </a:rPr>
              <a:t>Student Course Evaluation Survey</a:t>
            </a:r>
          </a:p>
        </p:txBody>
      </p:sp>
      <p:sp>
        <p:nvSpPr>
          <p:cNvPr id="6" name="Content Placeholder 4">
            <a:extLst>
              <a:ext uri="{FF2B5EF4-FFF2-40B4-BE49-F238E27FC236}">
                <a16:creationId xmlns:a16="http://schemas.microsoft.com/office/drawing/2014/main" id="{4C3ABE58-B843-E972-2CB5-78DF48638079}"/>
              </a:ext>
            </a:extLst>
          </p:cNvPr>
          <p:cNvSpPr>
            <a:spLocks noGrp="1"/>
          </p:cNvSpPr>
          <p:nvPr>
            <p:ph idx="1"/>
          </p:nvPr>
        </p:nvSpPr>
        <p:spPr>
          <a:xfrm>
            <a:off x="4886325" y="0"/>
            <a:ext cx="6978573" cy="6857999"/>
          </a:xfrm>
        </p:spPr>
        <p:txBody>
          <a:bodyPr anchor="ctr">
            <a:normAutofit/>
          </a:bodyPr>
          <a:lstStyle/>
          <a:p>
            <a:r>
              <a:rPr lang="en-US" sz="1800" b="0" i="0" dirty="0">
                <a:effectLst/>
                <a:latin typeface="Garamond"/>
              </a:rPr>
              <a:t>I hope you have</a:t>
            </a:r>
            <a:r>
              <a:rPr lang="en-US" sz="1800" dirty="0">
                <a:latin typeface="Garamond"/>
              </a:rPr>
              <a:t> benefitted from</a:t>
            </a:r>
            <a:r>
              <a:rPr lang="en-US" sz="1800" b="0" i="0" dirty="0">
                <a:effectLst/>
                <a:latin typeface="Garamond"/>
              </a:rPr>
              <a:t> our semester together in [</a:t>
            </a:r>
            <a:r>
              <a:rPr lang="en-US" sz="1800" b="1" i="0" dirty="0">
                <a:effectLst/>
                <a:latin typeface="Garamond"/>
              </a:rPr>
              <a:t>INSERT COURSE TITLE</a:t>
            </a:r>
            <a:r>
              <a:rPr lang="en-US" sz="1800" b="0" i="0" dirty="0">
                <a:effectLst/>
                <a:latin typeface="Garamond"/>
              </a:rPr>
              <a:t>]. Your feedback is important and helps me adjust the course for your colleagues who will take this course in the future. </a:t>
            </a:r>
            <a:br>
              <a:rPr lang="en-US" sz="1800" b="0" i="0" dirty="0">
                <a:effectLst/>
                <a:latin typeface="Garamond" panose="02020404030301010803" pitchFamily="18" charset="0"/>
              </a:rPr>
            </a:br>
            <a:endParaRPr lang="en-US" sz="1800" b="0" i="0" dirty="0">
              <a:effectLst/>
              <a:latin typeface="Garamond" panose="02020404030301010803" pitchFamily="18" charset="0"/>
            </a:endParaRPr>
          </a:p>
          <a:p>
            <a:r>
              <a:rPr lang="en-US" sz="1800" b="0" i="0" dirty="0">
                <a:effectLst/>
                <a:latin typeface="Garamond"/>
              </a:rPr>
              <a:t>Please reflect on the </a:t>
            </a:r>
            <a:r>
              <a:rPr lang="en-US" sz="1800" b="1" i="0" dirty="0">
                <a:effectLst/>
                <a:latin typeface="Garamond"/>
              </a:rPr>
              <a:t>learning objectives </a:t>
            </a:r>
            <a:r>
              <a:rPr lang="en-US" sz="1800" b="0" i="0" dirty="0">
                <a:effectLst/>
                <a:latin typeface="Garamond"/>
              </a:rPr>
              <a:t>for our course in the context of: </a:t>
            </a:r>
          </a:p>
          <a:p>
            <a:pPr lvl="1"/>
            <a:r>
              <a:rPr lang="en-US" sz="1600" b="0" i="0" dirty="0">
                <a:effectLst/>
                <a:latin typeface="Garamond"/>
              </a:rPr>
              <a:t>What you found </a:t>
            </a:r>
            <a:r>
              <a:rPr lang="en-US" sz="1600" b="1" i="0" dirty="0">
                <a:effectLst/>
                <a:latin typeface="Garamond"/>
              </a:rPr>
              <a:t>most helpful</a:t>
            </a:r>
            <a:r>
              <a:rPr lang="en-US" sz="1600" b="0" i="0" dirty="0">
                <a:effectLst/>
                <a:latin typeface="Garamond"/>
              </a:rPr>
              <a:t> (what you suggest continues), </a:t>
            </a:r>
          </a:p>
          <a:p>
            <a:pPr lvl="1"/>
            <a:r>
              <a:rPr lang="en-US" sz="1600" dirty="0">
                <a:latin typeface="Garamond"/>
              </a:rPr>
              <a:t>W</a:t>
            </a:r>
            <a:r>
              <a:rPr lang="en-US" sz="1600" b="0" i="0" dirty="0">
                <a:effectLst/>
                <a:latin typeface="Garamond"/>
              </a:rPr>
              <a:t>hat was </a:t>
            </a:r>
            <a:r>
              <a:rPr lang="en-US" sz="1600" b="1" i="0" dirty="0">
                <a:effectLst/>
                <a:latin typeface="Garamond"/>
              </a:rPr>
              <a:t>less helpful </a:t>
            </a:r>
            <a:r>
              <a:rPr lang="en-US" sz="1600" b="0" i="0" dirty="0">
                <a:effectLst/>
                <a:latin typeface="Garamond"/>
              </a:rPr>
              <a:t>(what might be changed for the better), and </a:t>
            </a:r>
          </a:p>
          <a:p>
            <a:pPr lvl="1"/>
            <a:r>
              <a:rPr lang="en-US" sz="1600" dirty="0">
                <a:latin typeface="Garamond"/>
              </a:rPr>
              <a:t>A</a:t>
            </a:r>
            <a:r>
              <a:rPr lang="en-US" sz="1600" b="0" i="0" dirty="0">
                <a:effectLst/>
                <a:latin typeface="Garamond"/>
              </a:rPr>
              <a:t>ny other suggestions you may have. </a:t>
            </a:r>
          </a:p>
          <a:p>
            <a:pPr lvl="1"/>
            <a:r>
              <a:rPr lang="en-US" sz="1600" b="1" i="0" dirty="0">
                <a:effectLst/>
                <a:latin typeface="Garamond"/>
              </a:rPr>
              <a:t>Concrete examples</a:t>
            </a:r>
            <a:r>
              <a:rPr lang="en-US" sz="1600" b="0" i="0" dirty="0">
                <a:effectLst/>
                <a:latin typeface="Garamond"/>
              </a:rPr>
              <a:t> are especially valuable about what you suggest continue or be adjusted for the future, and ways I can support student learning moving forward. </a:t>
            </a:r>
            <a:br>
              <a:rPr lang="en-US" sz="1400" b="0" i="0" dirty="0">
                <a:effectLst/>
                <a:latin typeface="Garamond" panose="02020404030301010803" pitchFamily="18" charset="0"/>
              </a:rPr>
            </a:br>
            <a:endParaRPr lang="en-US" sz="1400" b="0" i="0" dirty="0">
              <a:effectLst/>
              <a:latin typeface="Garamond" panose="02020404030301010803" pitchFamily="18" charset="0"/>
            </a:endParaRPr>
          </a:p>
          <a:p>
            <a:r>
              <a:rPr lang="en-US" sz="1800" b="0" i="0" dirty="0">
                <a:effectLst/>
                <a:latin typeface="Garamond"/>
              </a:rPr>
              <a:t>The course objectives included:</a:t>
            </a:r>
          </a:p>
          <a:p>
            <a:pPr marL="0" indent="0">
              <a:buNone/>
            </a:pPr>
            <a:r>
              <a:rPr lang="en-US" sz="1800" b="0" i="0" dirty="0">
                <a:effectLst/>
                <a:latin typeface="Garamond"/>
              </a:rPr>
              <a:t>[</a:t>
            </a:r>
            <a:r>
              <a:rPr lang="en-US" sz="1800" b="1" i="0" dirty="0">
                <a:effectLst/>
                <a:latin typeface="Garamond"/>
              </a:rPr>
              <a:t>INSERT COURSE INFORMATION HERE</a:t>
            </a:r>
            <a:r>
              <a:rPr lang="en-US" sz="1800" b="0" i="0" dirty="0">
                <a:effectLst/>
                <a:latin typeface="Garamond"/>
              </a:rPr>
              <a:t>]</a:t>
            </a:r>
          </a:p>
          <a:p>
            <a:r>
              <a:rPr lang="en-US" sz="1800" b="0" i="0" dirty="0">
                <a:effectLst/>
                <a:latin typeface="Garamond"/>
              </a:rPr>
              <a:t>When you are ready to begin, </a:t>
            </a:r>
            <a:r>
              <a:rPr lang="en-US" sz="1800" dirty="0">
                <a:latin typeface="Garamond"/>
              </a:rPr>
              <a:t>click the link in the email sent to you and select our course</a:t>
            </a:r>
            <a:r>
              <a:rPr lang="en-US" sz="1800" b="0" i="0" dirty="0">
                <a:effectLst/>
                <a:latin typeface="Garamond"/>
              </a:rPr>
              <a:t>, and </a:t>
            </a:r>
            <a:r>
              <a:rPr lang="en-US" sz="1800" b="1" i="0" dirty="0">
                <a:effectLst/>
                <a:latin typeface="Garamond"/>
              </a:rPr>
              <a:t>thank you for taking the time to share feedback with me about your course experiences</a:t>
            </a:r>
            <a:r>
              <a:rPr lang="en-US" sz="1800" b="1" dirty="0">
                <a:latin typeface="Garamond"/>
              </a:rPr>
              <a:t>.</a:t>
            </a:r>
            <a:endParaRPr lang="en-US" sz="1900" b="1" i="0" dirty="0">
              <a:effectLst/>
              <a:latin typeface="Garamond"/>
            </a:endParaRPr>
          </a:p>
        </p:txBody>
      </p:sp>
    </p:spTree>
    <p:extLst>
      <p:ext uri="{BB962C8B-B14F-4D97-AF65-F5344CB8AC3E}">
        <p14:creationId xmlns:p14="http://schemas.microsoft.com/office/powerpoint/2010/main" val="3275815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E8D821EA564A4B897BF1621F1E53BE" ma:contentTypeVersion="19" ma:contentTypeDescription="Create a new document." ma:contentTypeScope="" ma:versionID="687ce01b770973e6ab17fc94f4273cf9">
  <xsd:schema xmlns:xsd="http://www.w3.org/2001/XMLSchema" xmlns:xs="http://www.w3.org/2001/XMLSchema" xmlns:p="http://schemas.microsoft.com/office/2006/metadata/properties" xmlns:ns2="990ca323-cc88-4cbe-b4c6-a78048fa19d0" xmlns:ns3="c22bcaf9-bec3-4a9d-be2b-87bf6bb2126e" targetNamespace="http://schemas.microsoft.com/office/2006/metadata/properties" ma:root="true" ma:fieldsID="d64558016b01ebdd86de265f61c3d74f" ns2:_="" ns3:_="">
    <xsd:import namespace="990ca323-cc88-4cbe-b4c6-a78048fa19d0"/>
    <xsd:import namespace="c22bcaf9-bec3-4a9d-be2b-87bf6bb2126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LengthInSeconds" minOccurs="0"/>
                <xsd:element ref="ns2:Note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0ca323-cc88-4cbe-b4c6-a78048fa19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570c208-9045-4890-9406-2594c6b9c86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Notes" ma:index="24" nillable="true" ma:displayName="Notes" ma:format="Dropdown" ma:internalName="Notes">
      <xsd:simpleType>
        <xsd:restriction base="dms:Text">
          <xsd:maxLength value="255"/>
        </xsd:restriction>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2bcaf9-bec3-4a9d-be2b-87bf6bb2126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ec1dd63-33ab-4c65-b774-f7dcaf807eea}" ma:internalName="TaxCatchAll" ma:showField="CatchAllData" ma:web="c22bcaf9-bec3-4a9d-be2b-87bf6bb2126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s xmlns="990ca323-cc88-4cbe-b4c6-a78048fa19d0" xsi:nil="true"/>
    <TaxCatchAll xmlns="c22bcaf9-bec3-4a9d-be2b-87bf6bb2126e" xsi:nil="true"/>
    <lcf76f155ced4ddcb4097134ff3c332f xmlns="990ca323-cc88-4cbe-b4c6-a78048fa19d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308C167-A93C-4E6D-AF83-BCA98AEF3C5C}"/>
</file>

<file path=customXml/itemProps2.xml><?xml version="1.0" encoding="utf-8"?>
<ds:datastoreItem xmlns:ds="http://schemas.openxmlformats.org/officeDocument/2006/customXml" ds:itemID="{4D1E2CAA-817C-4D37-9023-2E0210E597C3}"/>
</file>

<file path=customXml/itemProps3.xml><?xml version="1.0" encoding="utf-8"?>
<ds:datastoreItem xmlns:ds="http://schemas.openxmlformats.org/officeDocument/2006/customXml" ds:itemID="{F52073A4-0068-46EC-88EA-1E0B2A0C2B0B}"/>
</file>

<file path=docProps/app.xml><?xml version="1.0" encoding="utf-8"?>
<Properties xmlns="http://schemas.openxmlformats.org/officeDocument/2006/extended-properties" xmlns:vt="http://schemas.openxmlformats.org/officeDocument/2006/docPropsVTypes">
  <TotalTime>20</TotalTime>
  <Words>484</Words>
  <Application>Microsoft Office PowerPoint</Application>
  <PresentationFormat>Widescreen</PresentationFormat>
  <Paragraphs>22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Arial</vt:lpstr>
      <vt:lpstr>Calibri</vt:lpstr>
      <vt:lpstr>Calibri Light</vt:lpstr>
      <vt:lpstr>Garamond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COURSE EXPERIENCES SURVEY</dc:title>
  <dc:creator>Jen Lowry</dc:creator>
  <cp:lastModifiedBy>Sarah Winger</cp:lastModifiedBy>
  <cp:revision>15</cp:revision>
  <dcterms:created xsi:type="dcterms:W3CDTF">2024-10-20T16:38:52Z</dcterms:created>
  <dcterms:modified xsi:type="dcterms:W3CDTF">2026-10-14T21:16:49Z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da50fe2-ad8e-4b2e-b16c-4bb0954d6763_Enabled">
    <vt:lpwstr>true</vt:lpwstr>
  </property>
  <property fmtid="{D5CDD505-2E9C-101B-9397-08002B2CF9AE}" pid="3" name="MSIP_Label_6da50fe2-ad8e-4b2e-b16c-4bb0954d6763_SetDate">
    <vt:lpwstr>2024-10-20T16:45:36Z</vt:lpwstr>
  </property>
  <property fmtid="{D5CDD505-2E9C-101B-9397-08002B2CF9AE}" pid="4" name="MSIP_Label_6da50fe2-ad8e-4b2e-b16c-4bb0954d6763_Method">
    <vt:lpwstr>Privileged</vt:lpwstr>
  </property>
  <property fmtid="{D5CDD505-2E9C-101B-9397-08002B2CF9AE}" pid="5" name="MSIP_Label_6da50fe2-ad8e-4b2e-b16c-4bb0954d6763_Name">
    <vt:lpwstr>Internal</vt:lpwstr>
  </property>
  <property fmtid="{D5CDD505-2E9C-101B-9397-08002B2CF9AE}" pid="6" name="MSIP_Label_6da50fe2-ad8e-4b2e-b16c-4bb0954d6763_SiteId">
    <vt:lpwstr>30ae0a8f-3cdf-44fd-af34-278bf639b85d</vt:lpwstr>
  </property>
  <property fmtid="{D5CDD505-2E9C-101B-9397-08002B2CF9AE}" pid="7" name="MSIP_Label_6da50fe2-ad8e-4b2e-b16c-4bb0954d6763_ActionId">
    <vt:lpwstr>4a1d8fcf-969e-497e-9a70-7728285a59ce</vt:lpwstr>
  </property>
  <property fmtid="{D5CDD505-2E9C-101B-9397-08002B2CF9AE}" pid="8" name="MSIP_Label_6da50fe2-ad8e-4b2e-b16c-4bb0954d6763_ContentBits">
    <vt:lpwstr>2</vt:lpwstr>
  </property>
  <property fmtid="{D5CDD505-2E9C-101B-9397-08002B2CF9AE}" pid="9" name="ClassificationContentMarkingFooterLocations">
    <vt:lpwstr>Office Theme:8</vt:lpwstr>
  </property>
  <property fmtid="{D5CDD505-2E9C-101B-9397-08002B2CF9AE}" pid="10" name="ClassificationContentMarkingFooterText">
    <vt:lpwstr>Loyola University Maryland Internal Use Only</vt:lpwstr>
  </property>
  <property fmtid="{D5CDD505-2E9C-101B-9397-08002B2CF9AE}" pid="11" name="ContentTypeId">
    <vt:lpwstr>0x0101000BE8D821EA564A4B897BF1621F1E53BE</vt:lpwstr>
  </property>
  <property fmtid="{D5CDD505-2E9C-101B-9397-08002B2CF9AE}" pid="12" name="MediaServiceImageTags">
    <vt:lpwstr/>
  </property>
</Properties>
</file>