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sldIdLst>
    <p:sldId id="259" r:id="rId5"/>
    <p:sldId id="256" r:id="rId6"/>
    <p:sldId id="265" r:id="rId7"/>
    <p:sldId id="258" r:id="rId8"/>
    <p:sldId id="262" r:id="rId9"/>
    <p:sldId id="272" r:id="rId10"/>
    <p:sldId id="274" r:id="rId11"/>
    <p:sldId id="275" r:id="rId12"/>
    <p:sldId id="263" r:id="rId13"/>
    <p:sldId id="266" r:id="rId14"/>
    <p:sldId id="280" r:id="rId15"/>
    <p:sldId id="271" r:id="rId16"/>
    <p:sldId id="269" r:id="rId17"/>
    <p:sldId id="276" r:id="rId18"/>
    <p:sldId id="279" r:id="rId19"/>
    <p:sldId id="277" r:id="rId20"/>
  </p:sldIdLst>
  <p:sldSz cx="20104100" cy="11309350"/>
  <p:notesSz cx="20104100" cy="11309350"/>
  <p:embeddedFontLst>
    <p:embeddedFont>
      <p:font typeface="Arial Black" panose="020B0A04020102020204" pitchFamily="34" charset="0"/>
      <p:bold r:id="rId22"/>
    </p:embeddedFont>
    <p:embeddedFont>
      <p:font typeface="Arial Narrow"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3953" rtl="0" eaLnBrk="1" latinLnBrk="0" hangingPunct="1">
      <a:defRPr sz="1800" kern="1200">
        <a:solidFill>
          <a:schemeClr val="tx1"/>
        </a:solidFill>
        <a:latin typeface="+mn-lt"/>
        <a:ea typeface="+mn-ea"/>
        <a:cs typeface="+mn-cs"/>
      </a:defRPr>
    </a:lvl1pPr>
    <a:lvl2pPr marL="456977" algn="l" defTabSz="913953" rtl="0" eaLnBrk="1" latinLnBrk="0" hangingPunct="1">
      <a:defRPr sz="1800" kern="1200">
        <a:solidFill>
          <a:schemeClr val="tx1"/>
        </a:solidFill>
        <a:latin typeface="+mn-lt"/>
        <a:ea typeface="+mn-ea"/>
        <a:cs typeface="+mn-cs"/>
      </a:defRPr>
    </a:lvl2pPr>
    <a:lvl3pPr marL="913953" algn="l" defTabSz="913953" rtl="0" eaLnBrk="1" latinLnBrk="0" hangingPunct="1">
      <a:defRPr sz="1800" kern="1200">
        <a:solidFill>
          <a:schemeClr val="tx1"/>
        </a:solidFill>
        <a:latin typeface="+mn-lt"/>
        <a:ea typeface="+mn-ea"/>
        <a:cs typeface="+mn-cs"/>
      </a:defRPr>
    </a:lvl3pPr>
    <a:lvl4pPr marL="1370930" algn="l" defTabSz="913953" rtl="0" eaLnBrk="1" latinLnBrk="0" hangingPunct="1">
      <a:defRPr sz="1800" kern="1200">
        <a:solidFill>
          <a:schemeClr val="tx1"/>
        </a:solidFill>
        <a:latin typeface="+mn-lt"/>
        <a:ea typeface="+mn-ea"/>
        <a:cs typeface="+mn-cs"/>
      </a:defRPr>
    </a:lvl4pPr>
    <a:lvl5pPr marL="1827908" algn="l" defTabSz="913953" rtl="0" eaLnBrk="1" latinLnBrk="0" hangingPunct="1">
      <a:defRPr sz="1800" kern="1200">
        <a:solidFill>
          <a:schemeClr val="tx1"/>
        </a:solidFill>
        <a:latin typeface="+mn-lt"/>
        <a:ea typeface="+mn-ea"/>
        <a:cs typeface="+mn-cs"/>
      </a:defRPr>
    </a:lvl5pPr>
    <a:lvl6pPr marL="2284885" algn="l" defTabSz="913953" rtl="0" eaLnBrk="1" latinLnBrk="0" hangingPunct="1">
      <a:defRPr sz="1800" kern="1200">
        <a:solidFill>
          <a:schemeClr val="tx1"/>
        </a:solidFill>
        <a:latin typeface="+mn-lt"/>
        <a:ea typeface="+mn-ea"/>
        <a:cs typeface="+mn-cs"/>
      </a:defRPr>
    </a:lvl6pPr>
    <a:lvl7pPr marL="2741861" algn="l" defTabSz="913953" rtl="0" eaLnBrk="1" latinLnBrk="0" hangingPunct="1">
      <a:defRPr sz="1800" kern="1200">
        <a:solidFill>
          <a:schemeClr val="tx1"/>
        </a:solidFill>
        <a:latin typeface="+mn-lt"/>
        <a:ea typeface="+mn-ea"/>
        <a:cs typeface="+mn-cs"/>
      </a:defRPr>
    </a:lvl7pPr>
    <a:lvl8pPr marL="3198838" algn="l" defTabSz="913953" rtl="0" eaLnBrk="1" latinLnBrk="0" hangingPunct="1">
      <a:defRPr sz="1800" kern="1200">
        <a:solidFill>
          <a:schemeClr val="tx1"/>
        </a:solidFill>
        <a:latin typeface="+mn-lt"/>
        <a:ea typeface="+mn-ea"/>
        <a:cs typeface="+mn-cs"/>
      </a:defRPr>
    </a:lvl8pPr>
    <a:lvl9pPr marL="3655815" algn="l" defTabSz="9139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90" userDrawn="1">
          <p15:clr>
            <a:srgbClr val="A4A3A4"/>
          </p15:clr>
        </p15:guide>
        <p15:guide id="2" pos="215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Anne Stano" initials="MAS" lastIdx="4" clrIdx="0">
    <p:extLst>
      <p:ext uri="{19B8F6BF-5375-455C-9EA6-DF929625EA0E}">
        <p15:presenceInfo xmlns:p15="http://schemas.microsoft.com/office/powerpoint/2012/main" userId="S::mastano@loyola.edu::7f059c65-5ff3-44fc-adfd-52e5119d7a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4E30"/>
    <a:srgbClr val="00B3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878E7-BEC0-41FE-85BD-DD55374331BD}" v="58" dt="2023-06-14T19:25:08.549"/>
    <p1510:client id="{D8C1F83B-AC3E-DAD5-5CB7-C04E5966A4AE}" v="3" dt="2023-06-20T22:34:44.87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90"/>
        <p:guide pos="2159"/>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Beth Brandenburg" userId="S::mbrandenburg@loyola.edu::198e6057-94ac-4be3-ad00-cf64e08fcbb0" providerId="AD" clId="Web-{D8C1F83B-AC3E-DAD5-5CB7-C04E5966A4AE}"/>
    <pc:docChg chg="modSld">
      <pc:chgData name="Mary Beth Brandenburg" userId="S::mbrandenburg@loyola.edu::198e6057-94ac-4be3-ad00-cf64e08fcbb0" providerId="AD" clId="Web-{D8C1F83B-AC3E-DAD5-5CB7-C04E5966A4AE}" dt="2023-06-20T22:34:42.440" v="1" actId="20577"/>
      <pc:docMkLst>
        <pc:docMk/>
      </pc:docMkLst>
      <pc:sldChg chg="modSp">
        <pc:chgData name="Mary Beth Brandenburg" userId="S::mbrandenburg@loyola.edu::198e6057-94ac-4be3-ad00-cf64e08fcbb0" providerId="AD" clId="Web-{D8C1F83B-AC3E-DAD5-5CB7-C04E5966A4AE}" dt="2023-06-20T22:34:42.440" v="1" actId="20577"/>
        <pc:sldMkLst>
          <pc:docMk/>
          <pc:sldMk cId="2562741896" sldId="263"/>
        </pc:sldMkLst>
        <pc:spChg chg="mod">
          <ac:chgData name="Mary Beth Brandenburg" userId="S::mbrandenburg@loyola.edu::198e6057-94ac-4be3-ad00-cf64e08fcbb0" providerId="AD" clId="Web-{D8C1F83B-AC3E-DAD5-5CB7-C04E5966A4AE}" dt="2023-06-20T22:34:42.440" v="1" actId="20577"/>
          <ac:spMkLst>
            <pc:docMk/>
            <pc:sldMk cId="2562741896" sldId="263"/>
            <ac:spMk id="2" creationId="{667A7D96-B1C6-45E8-BF13-B1F899C970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b="0" i="0">
                <a:latin typeface="Arial Narrow" panose="020B0604020202020204" pitchFamily="34" charset="0"/>
              </a:defRPr>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b="0" i="0">
                <a:latin typeface="Arial Narrow" panose="020B0604020202020204" pitchFamily="34" charset="0"/>
              </a:defRPr>
            </a:lvl1pPr>
          </a:lstStyle>
          <a:p>
            <a:fld id="{C19EAEC3-E136-0E4F-B565-676875AF28FE}" type="datetimeFigureOut">
              <a:rPr lang="en-US" smtClean="0"/>
              <a:pPr/>
              <a:t>6/20/2023</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b="0" i="0">
                <a:latin typeface="Arial Narrow" panose="020B0604020202020204" pitchFamily="34" charset="0"/>
              </a:defRPr>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b="0" i="0">
                <a:latin typeface="Arial Narrow" panose="020B0604020202020204" pitchFamily="34" charset="0"/>
              </a:defRPr>
            </a:lvl1pPr>
          </a:lstStyle>
          <a:p>
            <a:fld id="{19682FF6-6164-6042-96B5-3F81A442BF8F}" type="slidenum">
              <a:rPr lang="en-US" smtClean="0"/>
              <a:pPr/>
              <a:t>‹#›</a:t>
            </a:fld>
            <a:endParaRPr lang="en-US"/>
          </a:p>
        </p:txBody>
      </p:sp>
    </p:spTree>
    <p:extLst>
      <p:ext uri="{BB962C8B-B14F-4D97-AF65-F5344CB8AC3E}">
        <p14:creationId xmlns:p14="http://schemas.microsoft.com/office/powerpoint/2010/main" val="3994536974"/>
      </p:ext>
    </p:extLst>
  </p:cSld>
  <p:clrMap bg1="lt1" tx1="dk1" bg2="lt2" tx2="dk2" accent1="accent1" accent2="accent2" accent3="accent3" accent4="accent4" accent5="accent5" accent6="accent6" hlink="hlink" folHlink="folHlink"/>
  <p:notesStyle>
    <a:lvl1pPr marL="0" algn="l" defTabSz="913953" rtl="0" eaLnBrk="1" latinLnBrk="0" hangingPunct="1">
      <a:defRPr sz="1199" b="0" i="0" kern="1200">
        <a:solidFill>
          <a:schemeClr val="tx1"/>
        </a:solidFill>
        <a:latin typeface="Arial Narrow" panose="020B0604020202020204" pitchFamily="34" charset="0"/>
        <a:ea typeface="+mn-ea"/>
        <a:cs typeface="+mn-cs"/>
      </a:defRPr>
    </a:lvl1pPr>
    <a:lvl2pPr marL="456977" algn="l" defTabSz="913953" rtl="0" eaLnBrk="1" latinLnBrk="0" hangingPunct="1">
      <a:defRPr sz="1199" b="0" i="0" kern="1200">
        <a:solidFill>
          <a:schemeClr val="tx1"/>
        </a:solidFill>
        <a:latin typeface="Arial Narrow" panose="020B0604020202020204" pitchFamily="34" charset="0"/>
        <a:ea typeface="+mn-ea"/>
        <a:cs typeface="+mn-cs"/>
      </a:defRPr>
    </a:lvl2pPr>
    <a:lvl3pPr marL="913953" algn="l" defTabSz="913953" rtl="0" eaLnBrk="1" latinLnBrk="0" hangingPunct="1">
      <a:defRPr sz="1199" b="0" i="0" kern="1200">
        <a:solidFill>
          <a:schemeClr val="tx1"/>
        </a:solidFill>
        <a:latin typeface="Arial Narrow" panose="020B0604020202020204" pitchFamily="34" charset="0"/>
        <a:ea typeface="+mn-ea"/>
        <a:cs typeface="+mn-cs"/>
      </a:defRPr>
    </a:lvl3pPr>
    <a:lvl4pPr marL="1370930" algn="l" defTabSz="913953" rtl="0" eaLnBrk="1" latinLnBrk="0" hangingPunct="1">
      <a:defRPr sz="1199" b="0" i="0" kern="1200">
        <a:solidFill>
          <a:schemeClr val="tx1"/>
        </a:solidFill>
        <a:latin typeface="Arial Narrow" panose="020B0604020202020204" pitchFamily="34" charset="0"/>
        <a:ea typeface="+mn-ea"/>
        <a:cs typeface="+mn-cs"/>
      </a:defRPr>
    </a:lvl4pPr>
    <a:lvl5pPr marL="1827908" algn="l" defTabSz="913953" rtl="0" eaLnBrk="1" latinLnBrk="0" hangingPunct="1">
      <a:defRPr sz="1199" b="0" i="0" kern="1200">
        <a:solidFill>
          <a:schemeClr val="tx1"/>
        </a:solidFill>
        <a:latin typeface="Arial Narrow" panose="020B0604020202020204" pitchFamily="34" charset="0"/>
        <a:ea typeface="+mn-ea"/>
        <a:cs typeface="+mn-cs"/>
      </a:defRPr>
    </a:lvl5pPr>
    <a:lvl6pPr marL="2284885" algn="l" defTabSz="913953" rtl="0" eaLnBrk="1" latinLnBrk="0" hangingPunct="1">
      <a:defRPr sz="1199" kern="1200">
        <a:solidFill>
          <a:schemeClr val="tx1"/>
        </a:solidFill>
        <a:latin typeface="+mn-lt"/>
        <a:ea typeface="+mn-ea"/>
        <a:cs typeface="+mn-cs"/>
      </a:defRPr>
    </a:lvl6pPr>
    <a:lvl7pPr marL="2741861" algn="l" defTabSz="913953" rtl="0" eaLnBrk="1" latinLnBrk="0" hangingPunct="1">
      <a:defRPr sz="1199" kern="1200">
        <a:solidFill>
          <a:schemeClr val="tx1"/>
        </a:solidFill>
        <a:latin typeface="+mn-lt"/>
        <a:ea typeface="+mn-ea"/>
        <a:cs typeface="+mn-cs"/>
      </a:defRPr>
    </a:lvl7pPr>
    <a:lvl8pPr marL="3198838" algn="l" defTabSz="913953" rtl="0" eaLnBrk="1" latinLnBrk="0" hangingPunct="1">
      <a:defRPr sz="1199" kern="1200">
        <a:solidFill>
          <a:schemeClr val="tx1"/>
        </a:solidFill>
        <a:latin typeface="+mn-lt"/>
        <a:ea typeface="+mn-ea"/>
        <a:cs typeface="+mn-cs"/>
      </a:defRPr>
    </a:lvl8pPr>
    <a:lvl9pPr marL="3655815" algn="l" defTabSz="913953" rtl="0" eaLnBrk="1" latinLnBrk="0"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1150" y="1414463"/>
            <a:ext cx="6781800" cy="38163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682FF6-6164-6042-96B5-3F81A442BF8F}" type="slidenum">
              <a:rPr lang="en-US" smtClean="0"/>
              <a:t>1</a:t>
            </a:fld>
            <a:endParaRPr lang="en-US"/>
          </a:p>
        </p:txBody>
      </p:sp>
    </p:spTree>
    <p:extLst>
      <p:ext uri="{BB962C8B-B14F-4D97-AF65-F5344CB8AC3E}">
        <p14:creationId xmlns:p14="http://schemas.microsoft.com/office/powerpoint/2010/main" val="100747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1150" y="1414463"/>
            <a:ext cx="6781800" cy="38163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682FF6-6164-6042-96B5-3F81A442BF8F}" type="slidenum">
              <a:rPr lang="en-US" smtClean="0"/>
              <a:t>4</a:t>
            </a:fld>
            <a:endParaRPr lang="en-US"/>
          </a:p>
        </p:txBody>
      </p:sp>
    </p:spTree>
    <p:extLst>
      <p:ext uri="{BB962C8B-B14F-4D97-AF65-F5344CB8AC3E}">
        <p14:creationId xmlns:p14="http://schemas.microsoft.com/office/powerpoint/2010/main" val="949989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Due to the Bipartisan Student Loan Certainty Act of 2013, Direct Loans interest rates will be tied to the financial market. Under the new interest rate structure, rates will be determined each June for new loans and will be fixed for the life of the loan. The rates are calculated using a 10-year Treasury Note Index plus an add-on amount for each loan program and include interest rate caps. </a:t>
            </a:r>
          </a:p>
        </p:txBody>
      </p:sp>
      <p:sp>
        <p:nvSpPr>
          <p:cNvPr id="4" name="Slide Number Placeholder 3"/>
          <p:cNvSpPr>
            <a:spLocks noGrp="1"/>
          </p:cNvSpPr>
          <p:nvPr>
            <p:ph type="sldNum" sz="quarter" idx="10"/>
          </p:nvPr>
        </p:nvSpPr>
        <p:spPr/>
        <p:txBody>
          <a:bodyPr/>
          <a:lstStyle/>
          <a:p>
            <a:pPr>
              <a:defRPr/>
            </a:pPr>
            <a:fld id="{EAC09641-97A5-4F41-B05E-F08B9F8822FE}" type="slidenum">
              <a:rPr lang="en-US" smtClean="0"/>
              <a:pPr>
                <a:defRPr/>
              </a:pPr>
              <a:t>7</a:t>
            </a:fld>
            <a:endParaRPr lang="en-US"/>
          </a:p>
        </p:txBody>
      </p:sp>
    </p:spTree>
    <p:extLst>
      <p:ext uri="{BB962C8B-B14F-4D97-AF65-F5344CB8AC3E}">
        <p14:creationId xmlns:p14="http://schemas.microsoft.com/office/powerpoint/2010/main" val="1509569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682FF6-6164-6042-96B5-3F81A442BF8F}" type="slidenum">
              <a:rPr lang="en-US" smtClean="0"/>
              <a:pPr/>
              <a:t>11</a:t>
            </a:fld>
            <a:endParaRPr lang="en-US"/>
          </a:p>
        </p:txBody>
      </p:sp>
    </p:spTree>
    <p:extLst>
      <p:ext uri="{BB962C8B-B14F-4D97-AF65-F5344CB8AC3E}">
        <p14:creationId xmlns:p14="http://schemas.microsoft.com/office/powerpoint/2010/main" val="952320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682FF6-6164-6042-96B5-3F81A442BF8F}" type="slidenum">
              <a:rPr lang="en-US" smtClean="0"/>
              <a:pPr/>
              <a:t>12</a:t>
            </a:fld>
            <a:endParaRPr lang="en-US"/>
          </a:p>
        </p:txBody>
      </p:sp>
    </p:spTree>
    <p:extLst>
      <p:ext uri="{BB962C8B-B14F-4D97-AF65-F5344CB8AC3E}">
        <p14:creationId xmlns:p14="http://schemas.microsoft.com/office/powerpoint/2010/main" val="698060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682FF6-6164-6042-96B5-3F81A442BF8F}" type="slidenum">
              <a:rPr lang="en-US" smtClean="0"/>
              <a:pPr/>
              <a:t>13</a:t>
            </a:fld>
            <a:endParaRPr lang="en-US"/>
          </a:p>
        </p:txBody>
      </p:sp>
    </p:spTree>
    <p:extLst>
      <p:ext uri="{BB962C8B-B14F-4D97-AF65-F5344CB8AC3E}">
        <p14:creationId xmlns:p14="http://schemas.microsoft.com/office/powerpoint/2010/main" val="342386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CB3DC8C-D4DA-C046-8093-C93044DDF703}"/>
              </a:ext>
            </a:extLst>
          </p:cNvPr>
          <p:cNvSpPr>
            <a:spLocks noGrp="1"/>
          </p:cNvSpPr>
          <p:nvPr>
            <p:ph type="subTitle" idx="1"/>
          </p:nvPr>
        </p:nvSpPr>
        <p:spPr>
          <a:xfrm>
            <a:off x="1005205" y="4289437"/>
            <a:ext cx="18093690" cy="4506723"/>
          </a:xfrm>
          <a:prstGeom prst="rect">
            <a:avLst/>
          </a:prstGeom>
        </p:spPr>
        <p:txBody>
          <a:bodyPr/>
          <a:lstStyle>
            <a:lvl1pPr marL="0" indent="0" algn="l">
              <a:buNone/>
              <a:defRPr sz="3958" b="0" i="0">
                <a:latin typeface="Arial Narrow" panose="020B0604020202020204" pitchFamily="34" charset="0"/>
              </a:defRPr>
            </a:lvl1pPr>
            <a:lvl2pPr marL="753969" indent="0" algn="ctr">
              <a:buNone/>
              <a:defRPr sz="3298"/>
            </a:lvl2pPr>
            <a:lvl3pPr marL="1507937" indent="0" algn="ctr">
              <a:buNone/>
              <a:defRPr sz="2968"/>
            </a:lvl3pPr>
            <a:lvl4pPr marL="2261906" indent="0" algn="ctr">
              <a:buNone/>
              <a:defRPr sz="2639"/>
            </a:lvl4pPr>
            <a:lvl5pPr marL="3015874" indent="0" algn="ctr">
              <a:buNone/>
              <a:defRPr sz="2639"/>
            </a:lvl5pPr>
            <a:lvl6pPr marL="3769843" indent="0" algn="ctr">
              <a:buNone/>
              <a:defRPr sz="2639"/>
            </a:lvl6pPr>
            <a:lvl7pPr marL="4523811" indent="0" algn="ctr">
              <a:buNone/>
              <a:defRPr sz="2639"/>
            </a:lvl7pPr>
            <a:lvl8pPr marL="5277780" indent="0" algn="ctr">
              <a:buNone/>
              <a:defRPr sz="2639"/>
            </a:lvl8pPr>
            <a:lvl9pPr marL="6031748" indent="0" algn="ctr">
              <a:buNone/>
              <a:defRPr sz="2639"/>
            </a:lvl9pPr>
          </a:lstStyle>
          <a:p>
            <a:r>
              <a:rPr lang="en-US"/>
              <a:t>Click to edit Master subtitle style</a:t>
            </a:r>
          </a:p>
        </p:txBody>
      </p:sp>
      <p:sp>
        <p:nvSpPr>
          <p:cNvPr id="5" name="Title 1">
            <a:extLst>
              <a:ext uri="{FF2B5EF4-FFF2-40B4-BE49-F238E27FC236}">
                <a16:creationId xmlns:a16="http://schemas.microsoft.com/office/drawing/2014/main" id="{9D6EAFF9-D256-914B-B720-9AB77B5D3470}"/>
              </a:ext>
            </a:extLst>
          </p:cNvPr>
          <p:cNvSpPr>
            <a:spLocks noGrp="1"/>
          </p:cNvSpPr>
          <p:nvPr>
            <p:ph type="ctrTitle"/>
          </p:nvPr>
        </p:nvSpPr>
        <p:spPr>
          <a:xfrm>
            <a:off x="1005205" y="1507913"/>
            <a:ext cx="18093690" cy="2429416"/>
          </a:xfrm>
          <a:prstGeom prst="rect">
            <a:avLst/>
          </a:prstGeom>
        </p:spPr>
        <p:txBody>
          <a:bodyPr anchor="b"/>
          <a:lstStyle>
            <a:lvl1pPr algn="l">
              <a:lnSpc>
                <a:spcPct val="80000"/>
              </a:lnSpc>
              <a:defRPr sz="6600" b="1" i="0" cap="all" baseline="0">
                <a:solidFill>
                  <a:srgbClr val="00B385"/>
                </a:solidFill>
                <a:latin typeface="Arial Black" panose="020B0604020202020204" pitchFamily="34" charset="0"/>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BA0DEE8-C1B9-174E-B489-FB4ED4378D0F}"/>
              </a:ext>
            </a:extLst>
          </p:cNvPr>
          <p:cNvSpPr>
            <a:spLocks noGrp="1"/>
          </p:cNvSpPr>
          <p:nvPr>
            <p:ph type="ctrTitle"/>
          </p:nvPr>
        </p:nvSpPr>
        <p:spPr>
          <a:xfrm>
            <a:off x="1005205" y="1507913"/>
            <a:ext cx="18093690" cy="2429416"/>
          </a:xfrm>
          <a:prstGeom prst="rect">
            <a:avLst/>
          </a:prstGeom>
        </p:spPr>
        <p:txBody>
          <a:bodyPr anchor="b"/>
          <a:lstStyle>
            <a:lvl1pPr algn="l">
              <a:lnSpc>
                <a:spcPct val="80000"/>
              </a:lnSpc>
              <a:defRPr sz="9895"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46751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208E1-99F7-BA4D-B8BD-F5D7F1C1E06A}"/>
              </a:ext>
            </a:extLst>
          </p:cNvPr>
          <p:cNvSpPr>
            <a:spLocks noGrp="1"/>
          </p:cNvSpPr>
          <p:nvPr>
            <p:ph idx="1"/>
          </p:nvPr>
        </p:nvSpPr>
        <p:spPr>
          <a:xfrm>
            <a:off x="8711777" y="1628338"/>
            <a:ext cx="10013658" cy="7544802"/>
          </a:xfrm>
          <a:prstGeom prst="rect">
            <a:avLst/>
          </a:prstGeom>
        </p:spPr>
        <p:txBody>
          <a:bodyPr/>
          <a:lstStyle>
            <a:lvl1pPr>
              <a:defRPr sz="5277" b="0" i="0">
                <a:latin typeface="Arial Narrow" panose="020B0604020202020204" pitchFamily="34" charset="0"/>
              </a:defRPr>
            </a:lvl1pPr>
            <a:lvl2pPr>
              <a:defRPr sz="4617" b="0" i="0">
                <a:latin typeface="Arial Narrow" panose="020B0604020202020204" pitchFamily="34" charset="0"/>
              </a:defRPr>
            </a:lvl2pPr>
            <a:lvl3pPr>
              <a:defRPr sz="3958" b="0" i="0">
                <a:latin typeface="Arial Narrow" panose="020B0604020202020204" pitchFamily="34" charset="0"/>
              </a:defRPr>
            </a:lvl3pPr>
            <a:lvl4pPr>
              <a:defRPr sz="3298" b="0" i="0">
                <a:latin typeface="Arial Narrow" panose="020B0604020202020204" pitchFamily="34" charset="0"/>
              </a:defRPr>
            </a:lvl4pPr>
            <a:lvl5pPr>
              <a:defRPr sz="3298" b="0" i="0">
                <a:latin typeface="Arial Narrow" panose="020B0604020202020204" pitchFamily="34" charset="0"/>
              </a:defRPr>
            </a:lvl5pPr>
            <a:lvl6pPr>
              <a:defRPr sz="3298"/>
            </a:lvl6pPr>
            <a:lvl7pPr>
              <a:defRPr sz="3298"/>
            </a:lvl7pPr>
            <a:lvl8pPr>
              <a:defRPr sz="3298"/>
            </a:lvl8pPr>
            <a:lvl9pPr>
              <a:defRPr sz="32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861AA0-89AF-3142-957F-E1D12BB512F8}"/>
              </a:ext>
            </a:extLst>
          </p:cNvPr>
          <p:cNvSpPr>
            <a:spLocks noGrp="1"/>
          </p:cNvSpPr>
          <p:nvPr>
            <p:ph type="body" sz="half" idx="2"/>
          </p:nvPr>
        </p:nvSpPr>
        <p:spPr>
          <a:xfrm>
            <a:off x="1385649" y="4523740"/>
            <a:ext cx="6778153" cy="4649399"/>
          </a:xfrm>
          <a:prstGeom prst="rect">
            <a:avLst/>
          </a:prstGeom>
        </p:spPr>
        <p:txBody>
          <a:bodyPr/>
          <a:lstStyle>
            <a:lvl1pPr marL="0" indent="0">
              <a:buNone/>
              <a:defRPr sz="2639" b="0" i="0">
                <a:latin typeface="Arial Narrow" panose="020B0604020202020204" pitchFamily="34" charset="0"/>
              </a:defRPr>
            </a:lvl1pPr>
            <a:lvl2pPr marL="753969" indent="0">
              <a:buNone/>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a:t>Click to edit Master text styles</a:t>
            </a:r>
          </a:p>
        </p:txBody>
      </p:sp>
      <p:sp>
        <p:nvSpPr>
          <p:cNvPr id="8" name="Title 1">
            <a:extLst>
              <a:ext uri="{FF2B5EF4-FFF2-40B4-BE49-F238E27FC236}">
                <a16:creationId xmlns:a16="http://schemas.microsoft.com/office/drawing/2014/main" id="{1D33E749-31CB-D04F-A6B6-75E745F84106}"/>
              </a:ext>
            </a:extLst>
          </p:cNvPr>
          <p:cNvSpPr>
            <a:spLocks noGrp="1"/>
          </p:cNvSpPr>
          <p:nvPr>
            <p:ph type="ctrTitle"/>
          </p:nvPr>
        </p:nvSpPr>
        <p:spPr>
          <a:xfrm>
            <a:off x="1378667" y="1682005"/>
            <a:ext cx="6785136" cy="2604816"/>
          </a:xfrm>
          <a:prstGeom prst="rect">
            <a:avLst/>
          </a:prstGeom>
        </p:spPr>
        <p:txBody>
          <a:bodyPr anchor="b"/>
          <a:lstStyle>
            <a:lvl1pPr algn="l">
              <a:lnSpc>
                <a:spcPct val="80000"/>
              </a:lnSpc>
              <a:defRPr sz="5937"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609911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A18C12A-9C6B-6249-80CE-D951895B7815}"/>
              </a:ext>
            </a:extLst>
          </p:cNvPr>
          <p:cNvSpPr>
            <a:spLocks noGrp="1"/>
          </p:cNvSpPr>
          <p:nvPr>
            <p:ph type="pic" idx="1"/>
          </p:nvPr>
        </p:nvSpPr>
        <p:spPr>
          <a:xfrm>
            <a:off x="8547734" y="1507913"/>
            <a:ext cx="10177701" cy="7790886"/>
          </a:xfrm>
          <a:prstGeom prst="rect">
            <a:avLst/>
          </a:prstGeom>
        </p:spPr>
        <p:txBody>
          <a:bodyPr/>
          <a:lstStyle>
            <a:lvl1pPr marL="0" indent="0">
              <a:buNone/>
              <a:defRPr sz="5277" b="0" i="0">
                <a:latin typeface="Arial Narrow" panose="020B0604020202020204" pitchFamily="34" charset="0"/>
              </a:defRPr>
            </a:lvl1pPr>
            <a:lvl2pPr marL="753969" indent="0">
              <a:buNone/>
              <a:defRPr sz="4617"/>
            </a:lvl2pPr>
            <a:lvl3pPr marL="1507937" indent="0">
              <a:buNone/>
              <a:defRPr sz="3958"/>
            </a:lvl3pPr>
            <a:lvl4pPr marL="2261906" indent="0">
              <a:buNone/>
              <a:defRPr sz="3298"/>
            </a:lvl4pPr>
            <a:lvl5pPr marL="3015874" indent="0">
              <a:buNone/>
              <a:defRPr sz="3298"/>
            </a:lvl5pPr>
            <a:lvl6pPr marL="3769843" indent="0">
              <a:buNone/>
              <a:defRPr sz="3298"/>
            </a:lvl6pPr>
            <a:lvl7pPr marL="4523811" indent="0">
              <a:buNone/>
              <a:defRPr sz="3298"/>
            </a:lvl7pPr>
            <a:lvl8pPr marL="5277780" indent="0">
              <a:buNone/>
              <a:defRPr sz="3298"/>
            </a:lvl8pPr>
            <a:lvl9pPr marL="6031748" indent="0">
              <a:buNone/>
              <a:defRPr sz="3298"/>
            </a:lvl9pPr>
          </a:lstStyle>
          <a:p>
            <a:endParaRPr lang="en-US"/>
          </a:p>
        </p:txBody>
      </p:sp>
      <p:sp>
        <p:nvSpPr>
          <p:cNvPr id="4" name="Text Placeholder 3">
            <a:extLst>
              <a:ext uri="{FF2B5EF4-FFF2-40B4-BE49-F238E27FC236}">
                <a16:creationId xmlns:a16="http://schemas.microsoft.com/office/drawing/2014/main" id="{54C3562A-036A-A643-990F-C9CAAA4036ED}"/>
              </a:ext>
            </a:extLst>
          </p:cNvPr>
          <p:cNvSpPr>
            <a:spLocks noGrp="1"/>
          </p:cNvSpPr>
          <p:nvPr>
            <p:ph type="body" sz="half" idx="2"/>
          </p:nvPr>
        </p:nvSpPr>
        <p:spPr>
          <a:xfrm>
            <a:off x="1385649" y="4398081"/>
            <a:ext cx="6778153" cy="4900718"/>
          </a:xfrm>
          <a:prstGeom prst="rect">
            <a:avLst/>
          </a:prstGeom>
        </p:spPr>
        <p:txBody>
          <a:bodyPr/>
          <a:lstStyle>
            <a:lvl1pPr marL="0" indent="0">
              <a:buNone/>
              <a:defRPr sz="2639" b="0" i="0">
                <a:latin typeface="Arial Narrow" panose="020B0604020202020204" pitchFamily="34" charset="0"/>
              </a:defRPr>
            </a:lvl1pPr>
            <a:lvl2pPr marL="753969" indent="0">
              <a:buNone/>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a:t>Click to edit Master text styles</a:t>
            </a:r>
          </a:p>
        </p:txBody>
      </p:sp>
      <p:sp>
        <p:nvSpPr>
          <p:cNvPr id="8" name="Title 1">
            <a:extLst>
              <a:ext uri="{FF2B5EF4-FFF2-40B4-BE49-F238E27FC236}">
                <a16:creationId xmlns:a16="http://schemas.microsoft.com/office/drawing/2014/main" id="{DF2464CB-A2A1-9A46-8B5E-E1A74FD477B8}"/>
              </a:ext>
            </a:extLst>
          </p:cNvPr>
          <p:cNvSpPr>
            <a:spLocks noGrp="1"/>
          </p:cNvSpPr>
          <p:nvPr>
            <p:ph type="ctrTitle"/>
          </p:nvPr>
        </p:nvSpPr>
        <p:spPr>
          <a:xfrm>
            <a:off x="1378667" y="1507914"/>
            <a:ext cx="6785136" cy="2604816"/>
          </a:xfrm>
          <a:prstGeom prst="rect">
            <a:avLst/>
          </a:prstGeom>
        </p:spPr>
        <p:txBody>
          <a:bodyPr anchor="b"/>
          <a:lstStyle>
            <a:lvl1pPr algn="l">
              <a:lnSpc>
                <a:spcPct val="80000"/>
              </a:lnSpc>
              <a:defRPr sz="5937"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0974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3" name="bk object 18">
            <a:extLst>
              <a:ext uri="{FF2B5EF4-FFF2-40B4-BE49-F238E27FC236}">
                <a16:creationId xmlns:a16="http://schemas.microsoft.com/office/drawing/2014/main" id="{F73DAB51-A3B5-D945-B8FB-B2850574C68A}"/>
              </a:ext>
            </a:extLst>
          </p:cNvPr>
          <p:cNvSpPr/>
          <p:nvPr userDrawn="1"/>
        </p:nvSpPr>
        <p:spPr>
          <a:xfrm>
            <a:off x="0" y="2"/>
            <a:ext cx="20104100" cy="11319362"/>
          </a:xfrm>
          <a:custGeom>
            <a:avLst/>
            <a:gdLst/>
            <a:ahLst/>
            <a:cxnLst/>
            <a:rect l="l" t="t" r="r" b="b"/>
            <a:pathLst>
              <a:path w="20104100" h="1602104">
                <a:moveTo>
                  <a:pt x="0" y="1602045"/>
                </a:moveTo>
                <a:lnTo>
                  <a:pt x="20104099" y="1602045"/>
                </a:lnTo>
                <a:lnTo>
                  <a:pt x="20104099" y="0"/>
                </a:lnTo>
                <a:lnTo>
                  <a:pt x="0" y="0"/>
                </a:lnTo>
                <a:lnTo>
                  <a:pt x="0" y="1602045"/>
                </a:lnTo>
                <a:close/>
              </a:path>
            </a:pathLst>
          </a:custGeom>
          <a:solidFill>
            <a:srgbClr val="00B385"/>
          </a:solidFill>
        </p:spPr>
        <p:txBody>
          <a:bodyPr wrap="square" lIns="0" tIns="0" rIns="0" bIns="0" rtlCol="0"/>
          <a:lstStyle/>
          <a:p>
            <a:endParaRPr sz="917" b="0" i="0">
              <a:latin typeface="Arial Narrow" panose="020B0604020202020204" pitchFamily="34" charset="0"/>
            </a:endParaRPr>
          </a:p>
        </p:txBody>
      </p:sp>
      <p:pic>
        <p:nvPicPr>
          <p:cNvPr id="4" name="Picture 3">
            <a:extLst>
              <a:ext uri="{FF2B5EF4-FFF2-40B4-BE49-F238E27FC236}">
                <a16:creationId xmlns:a16="http://schemas.microsoft.com/office/drawing/2014/main" id="{DE0CC111-6C66-0546-A075-AA89E7AD17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3815" b="71005"/>
          <a:stretch/>
        </p:blipFill>
        <p:spPr>
          <a:xfrm>
            <a:off x="3575052" y="4195592"/>
            <a:ext cx="12115801" cy="3457960"/>
          </a:xfrm>
          <a:prstGeom prst="rect">
            <a:avLst/>
          </a:prstGeom>
        </p:spPr>
      </p:pic>
      <p:sp>
        <p:nvSpPr>
          <p:cNvPr id="5" name="Rectangle 4">
            <a:extLst>
              <a:ext uri="{FF2B5EF4-FFF2-40B4-BE49-F238E27FC236}">
                <a16:creationId xmlns:a16="http://schemas.microsoft.com/office/drawing/2014/main" id="{BD91F8B7-A1B2-CD48-ACD9-4D57076C75EF}"/>
              </a:ext>
            </a:extLst>
          </p:cNvPr>
          <p:cNvSpPr/>
          <p:nvPr userDrawn="1"/>
        </p:nvSpPr>
        <p:spPr>
          <a:xfrm>
            <a:off x="5784849" y="9058171"/>
            <a:ext cx="13349254" cy="1421928"/>
          </a:xfrm>
          <a:prstGeom prst="rect">
            <a:avLst/>
          </a:prstGeom>
        </p:spPr>
        <p:txBody>
          <a:bodyPr wrap="square">
            <a:spAutoFit/>
          </a:bodyPr>
          <a:lstStyle/>
          <a:p>
            <a:pPr algn="r">
              <a:lnSpc>
                <a:spcPct val="80000"/>
              </a:lnSpc>
            </a:pPr>
            <a:r>
              <a:rPr lang="en-US" sz="5400" b="0" i="0">
                <a:solidFill>
                  <a:srgbClr val="FFFFFF"/>
                </a:solidFill>
                <a:latin typeface="Arial Narrow" panose="020B0604020202020204" pitchFamily="34" charset="0"/>
                <a:cs typeface="Arial" panose="020B0604020202020204" pitchFamily="34" charset="0"/>
              </a:rPr>
              <a:t>MORE THAN READY. </a:t>
            </a:r>
          </a:p>
          <a:p>
            <a:pPr algn="r">
              <a:lnSpc>
                <a:spcPct val="80000"/>
              </a:lnSpc>
            </a:pPr>
            <a:r>
              <a:rPr lang="en-US" sz="5400" b="0" i="0">
                <a:solidFill>
                  <a:srgbClr val="FFFFFF"/>
                </a:solidFill>
                <a:latin typeface="Arial Narrow" panose="020B0604020202020204" pitchFamily="34" charset="0"/>
                <a:cs typeface="Arial" panose="020B0604020202020204" pitchFamily="34" charset="0"/>
              </a:rPr>
              <a:t>LOYOLA READY.</a:t>
            </a:r>
            <a:endParaRPr lang="en-US" sz="5400" b="0" i="0">
              <a:solidFill>
                <a:srgbClr val="FFFFFF"/>
              </a:solidFill>
              <a:latin typeface="Arial Narrow" panose="020B0604020202020204" pitchFamily="34" charset="0"/>
            </a:endParaRPr>
          </a:p>
        </p:txBody>
      </p:sp>
      <p:pic>
        <p:nvPicPr>
          <p:cNvPr id="6" name="Picture 5">
            <a:extLst>
              <a:ext uri="{FF2B5EF4-FFF2-40B4-BE49-F238E27FC236}">
                <a16:creationId xmlns:a16="http://schemas.microsoft.com/office/drawing/2014/main" id="{8989E8D1-2D6B-BA46-A86C-81030616321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519" t="25537" r="5167" b="62458"/>
          <a:stretch/>
        </p:blipFill>
        <p:spPr>
          <a:xfrm>
            <a:off x="13328652" y="8121758"/>
            <a:ext cx="6047599" cy="1114318"/>
          </a:xfrm>
          <a:prstGeom prst="rect">
            <a:avLst/>
          </a:prstGeom>
        </p:spPr>
      </p:pic>
      <p:pic>
        <p:nvPicPr>
          <p:cNvPr id="7" name="Picture 6">
            <a:extLst>
              <a:ext uri="{FF2B5EF4-FFF2-40B4-BE49-F238E27FC236}">
                <a16:creationId xmlns:a16="http://schemas.microsoft.com/office/drawing/2014/main" id="{A87A4F86-E662-334E-A5EA-E19085256D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1" y="0"/>
            <a:ext cx="20092818" cy="11309350"/>
          </a:xfrm>
          <a:prstGeom prst="rect">
            <a:avLst/>
          </a:prstGeom>
        </p:spPr>
      </p:pic>
    </p:spTree>
    <p:extLst>
      <p:ext uri="{BB962C8B-B14F-4D97-AF65-F5344CB8AC3E}">
        <p14:creationId xmlns:p14="http://schemas.microsoft.com/office/powerpoint/2010/main" val="10621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CB3DC8C-D4DA-C046-8093-C93044DDF703}"/>
              </a:ext>
            </a:extLst>
          </p:cNvPr>
          <p:cNvSpPr>
            <a:spLocks noGrp="1"/>
          </p:cNvSpPr>
          <p:nvPr>
            <p:ph type="subTitle" idx="1" hasCustomPrompt="1"/>
          </p:nvPr>
        </p:nvSpPr>
        <p:spPr>
          <a:xfrm>
            <a:off x="1005205" y="1768475"/>
            <a:ext cx="18093690" cy="7027685"/>
          </a:xfrm>
          <a:prstGeom prst="rect">
            <a:avLst/>
          </a:prstGeom>
        </p:spPr>
        <p:txBody>
          <a:bodyPr/>
          <a:lstStyle>
            <a:lvl1pPr marL="0" indent="0" algn="l">
              <a:buNone/>
              <a:defRPr sz="3958" b="0" i="0">
                <a:latin typeface="Arial Narrow" panose="020B0604020202020204" pitchFamily="34" charset="0"/>
              </a:defRPr>
            </a:lvl1pPr>
            <a:lvl2pPr marL="753969" indent="0" algn="ctr">
              <a:buNone/>
              <a:defRPr sz="3298"/>
            </a:lvl2pPr>
            <a:lvl3pPr marL="1507937" indent="0" algn="ctr">
              <a:buNone/>
              <a:defRPr sz="2968"/>
            </a:lvl3pPr>
            <a:lvl4pPr marL="2261906" indent="0" algn="ctr">
              <a:buNone/>
              <a:defRPr sz="2639"/>
            </a:lvl4pPr>
            <a:lvl5pPr marL="3015874" indent="0" algn="ctr">
              <a:buNone/>
              <a:defRPr sz="2639"/>
            </a:lvl5pPr>
            <a:lvl6pPr marL="3769843" indent="0" algn="ctr">
              <a:buNone/>
              <a:defRPr sz="2639"/>
            </a:lvl6pPr>
            <a:lvl7pPr marL="4523811" indent="0" algn="ctr">
              <a:buNone/>
              <a:defRPr sz="2639"/>
            </a:lvl7pPr>
            <a:lvl8pPr marL="5277780" indent="0" algn="ctr">
              <a:buNone/>
              <a:defRPr sz="2639"/>
            </a:lvl8pPr>
            <a:lvl9pPr marL="6031748" indent="0" algn="ctr">
              <a:buNone/>
              <a:defRPr sz="2639"/>
            </a:lvl9pPr>
          </a:lstStyle>
          <a:p>
            <a:r>
              <a:rPr lang="en-US"/>
              <a:t>Click to edit Master content style</a:t>
            </a:r>
          </a:p>
        </p:txBody>
      </p:sp>
    </p:spTree>
    <p:extLst>
      <p:ext uri="{BB962C8B-B14F-4D97-AF65-F5344CB8AC3E}">
        <p14:creationId xmlns:p14="http://schemas.microsoft.com/office/powerpoint/2010/main" val="1601849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7B18B3B-4E64-4744-90A7-A413193C549E}"/>
              </a:ext>
            </a:extLst>
          </p:cNvPr>
          <p:cNvSpPr>
            <a:spLocks noGrp="1"/>
          </p:cNvSpPr>
          <p:nvPr>
            <p:ph type="subTitle" idx="1"/>
          </p:nvPr>
        </p:nvSpPr>
        <p:spPr>
          <a:xfrm>
            <a:off x="1005205" y="4289437"/>
            <a:ext cx="18093690" cy="4506723"/>
          </a:xfrm>
          <a:prstGeom prst="rect">
            <a:avLst/>
          </a:prstGeom>
        </p:spPr>
        <p:txBody>
          <a:bodyPr/>
          <a:lstStyle>
            <a:lvl1pPr marL="0" indent="0" algn="ctr">
              <a:buNone/>
              <a:defRPr sz="3958" b="0" i="0">
                <a:latin typeface="Arial Narrow" panose="020B0604020202020204" pitchFamily="34" charset="0"/>
              </a:defRPr>
            </a:lvl1pPr>
            <a:lvl2pPr marL="753969" indent="0" algn="ctr">
              <a:buNone/>
              <a:defRPr sz="3298"/>
            </a:lvl2pPr>
            <a:lvl3pPr marL="1507937" indent="0" algn="ctr">
              <a:buNone/>
              <a:defRPr sz="2968"/>
            </a:lvl3pPr>
            <a:lvl4pPr marL="2261906" indent="0" algn="ctr">
              <a:buNone/>
              <a:defRPr sz="2639"/>
            </a:lvl4pPr>
            <a:lvl5pPr marL="3015874" indent="0" algn="ctr">
              <a:buNone/>
              <a:defRPr sz="2639"/>
            </a:lvl5pPr>
            <a:lvl6pPr marL="3769843" indent="0" algn="ctr">
              <a:buNone/>
              <a:defRPr sz="2639"/>
            </a:lvl6pPr>
            <a:lvl7pPr marL="4523811" indent="0" algn="ctr">
              <a:buNone/>
              <a:defRPr sz="2639"/>
            </a:lvl7pPr>
            <a:lvl8pPr marL="5277780" indent="0" algn="ctr">
              <a:buNone/>
              <a:defRPr sz="2639"/>
            </a:lvl8pPr>
            <a:lvl9pPr marL="6031748" indent="0" algn="ctr">
              <a:buNone/>
              <a:defRPr sz="2639"/>
            </a:lvl9pPr>
          </a:lstStyle>
          <a:p>
            <a:r>
              <a:rPr lang="en-US"/>
              <a:t>Click to edit Master subtitle style</a:t>
            </a:r>
          </a:p>
        </p:txBody>
      </p:sp>
      <p:sp>
        <p:nvSpPr>
          <p:cNvPr id="8" name="Title 1">
            <a:extLst>
              <a:ext uri="{FF2B5EF4-FFF2-40B4-BE49-F238E27FC236}">
                <a16:creationId xmlns:a16="http://schemas.microsoft.com/office/drawing/2014/main" id="{D6F5E783-05D5-E34F-8CF7-6D02DD2108E2}"/>
              </a:ext>
            </a:extLst>
          </p:cNvPr>
          <p:cNvSpPr>
            <a:spLocks noGrp="1"/>
          </p:cNvSpPr>
          <p:nvPr>
            <p:ph type="ctrTitle"/>
          </p:nvPr>
        </p:nvSpPr>
        <p:spPr>
          <a:xfrm>
            <a:off x="1005205" y="1507913"/>
            <a:ext cx="18093690" cy="2429416"/>
          </a:xfrm>
          <a:prstGeom prst="rect">
            <a:avLst/>
          </a:prstGeom>
        </p:spPr>
        <p:txBody>
          <a:bodyPr anchor="b"/>
          <a:lstStyle>
            <a:lvl1pPr algn="ctr">
              <a:lnSpc>
                <a:spcPct val="80000"/>
              </a:lnSpc>
              <a:defRPr sz="9895"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5422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B38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7C828E-18AA-BA48-B971-A10188902FDC}"/>
              </a:ext>
            </a:extLst>
          </p:cNvPr>
          <p:cNvSpPr/>
          <p:nvPr userDrawn="1"/>
        </p:nvSpPr>
        <p:spPr>
          <a:xfrm>
            <a:off x="0" y="0"/>
            <a:ext cx="20104100" cy="9921875"/>
          </a:xfrm>
          <a:prstGeom prst="rect">
            <a:avLst/>
          </a:prstGeom>
          <a:solidFill>
            <a:srgbClr val="00B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91" tIns="75396" rIns="150791" bIns="75396" numCol="1" spcCol="0" rtlCol="0" fromWordArt="0" anchor="ctr" anchorCtr="0" forceAA="0" compatLnSpc="1">
            <a:prstTxWarp prst="textNoShape">
              <a:avLst/>
            </a:prstTxWarp>
            <a:noAutofit/>
          </a:bodyPr>
          <a:lstStyle/>
          <a:p>
            <a:pPr algn="ctr"/>
            <a:endParaRPr lang="en-US" sz="2968" b="0" i="0" cap="none" spc="0">
              <a:ln w="22225">
                <a:solidFill>
                  <a:schemeClr val="accent2"/>
                </a:solidFill>
                <a:prstDash val="solid"/>
              </a:ln>
              <a:solidFill>
                <a:schemeClr val="accent2">
                  <a:lumMod val="40000"/>
                  <a:lumOff val="60000"/>
                </a:schemeClr>
              </a:solidFill>
              <a:effectLst/>
              <a:latin typeface="Arial Narrow" panose="020B0604020202020204" pitchFamily="34" charset="0"/>
            </a:endParaRPr>
          </a:p>
        </p:txBody>
      </p:sp>
      <p:sp>
        <p:nvSpPr>
          <p:cNvPr id="7" name="Subtitle 2">
            <a:extLst>
              <a:ext uri="{FF2B5EF4-FFF2-40B4-BE49-F238E27FC236}">
                <a16:creationId xmlns:a16="http://schemas.microsoft.com/office/drawing/2014/main" id="{5E3015C6-10E8-7549-9DE4-A083B51819DE}"/>
              </a:ext>
            </a:extLst>
          </p:cNvPr>
          <p:cNvSpPr>
            <a:spLocks noGrp="1"/>
          </p:cNvSpPr>
          <p:nvPr>
            <p:ph type="subTitle" idx="1"/>
          </p:nvPr>
        </p:nvSpPr>
        <p:spPr>
          <a:xfrm>
            <a:off x="1005205" y="4289437"/>
            <a:ext cx="18093690" cy="4506723"/>
          </a:xfrm>
          <a:prstGeom prst="rect">
            <a:avLst/>
          </a:prstGeom>
        </p:spPr>
        <p:txBody>
          <a:bodyPr/>
          <a:lstStyle>
            <a:lvl1pPr marL="0" indent="0" algn="l">
              <a:buNone/>
              <a:defRPr sz="3958" b="0" i="0">
                <a:solidFill>
                  <a:schemeClr val="bg1"/>
                </a:solidFill>
                <a:latin typeface="Arial Narrow" panose="020B0604020202020204" pitchFamily="34" charset="0"/>
              </a:defRPr>
            </a:lvl1pPr>
            <a:lvl2pPr marL="753969" indent="0" algn="ctr">
              <a:buNone/>
              <a:defRPr sz="3298"/>
            </a:lvl2pPr>
            <a:lvl3pPr marL="1507937" indent="0" algn="ctr">
              <a:buNone/>
              <a:defRPr sz="2968"/>
            </a:lvl3pPr>
            <a:lvl4pPr marL="2261906" indent="0" algn="ctr">
              <a:buNone/>
              <a:defRPr sz="2639"/>
            </a:lvl4pPr>
            <a:lvl5pPr marL="3015874" indent="0" algn="ctr">
              <a:buNone/>
              <a:defRPr sz="2639"/>
            </a:lvl5pPr>
            <a:lvl6pPr marL="3769843" indent="0" algn="ctr">
              <a:buNone/>
              <a:defRPr sz="2639"/>
            </a:lvl6pPr>
            <a:lvl7pPr marL="4523811" indent="0" algn="ctr">
              <a:buNone/>
              <a:defRPr sz="2639"/>
            </a:lvl7pPr>
            <a:lvl8pPr marL="5277780" indent="0" algn="ctr">
              <a:buNone/>
              <a:defRPr sz="2639"/>
            </a:lvl8pPr>
            <a:lvl9pPr marL="6031748" indent="0" algn="ctr">
              <a:buNone/>
              <a:defRPr sz="2639"/>
            </a:lvl9pPr>
          </a:lstStyle>
          <a:p>
            <a:r>
              <a:rPr lang="en-US"/>
              <a:t>Click to edit Master subtitle style</a:t>
            </a:r>
          </a:p>
        </p:txBody>
      </p:sp>
      <p:sp>
        <p:nvSpPr>
          <p:cNvPr id="9" name="Title 1">
            <a:extLst>
              <a:ext uri="{FF2B5EF4-FFF2-40B4-BE49-F238E27FC236}">
                <a16:creationId xmlns:a16="http://schemas.microsoft.com/office/drawing/2014/main" id="{54BE5F86-EE96-6A47-9F81-B9B3E769B422}"/>
              </a:ext>
            </a:extLst>
          </p:cNvPr>
          <p:cNvSpPr>
            <a:spLocks noGrp="1"/>
          </p:cNvSpPr>
          <p:nvPr>
            <p:ph type="ctrTitle"/>
          </p:nvPr>
        </p:nvSpPr>
        <p:spPr>
          <a:xfrm>
            <a:off x="1005205" y="1507913"/>
            <a:ext cx="18093690" cy="2429416"/>
          </a:xfrm>
          <a:prstGeom prst="rect">
            <a:avLst/>
          </a:prstGeom>
        </p:spPr>
        <p:txBody>
          <a:bodyPr anchor="b"/>
          <a:lstStyle>
            <a:lvl1pPr algn="l">
              <a:lnSpc>
                <a:spcPct val="80000"/>
              </a:lnSpc>
              <a:defRPr sz="9895" b="1" i="0" cap="all" baseline="0">
                <a:solidFill>
                  <a:schemeClr val="bg1"/>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606470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5E3015C6-10E8-7549-9DE4-A083B51819DE}"/>
              </a:ext>
            </a:extLst>
          </p:cNvPr>
          <p:cNvSpPr>
            <a:spLocks noGrp="1"/>
          </p:cNvSpPr>
          <p:nvPr>
            <p:ph type="subTitle" idx="1"/>
          </p:nvPr>
        </p:nvSpPr>
        <p:spPr>
          <a:xfrm>
            <a:off x="1005205" y="4289437"/>
            <a:ext cx="18093690" cy="4506723"/>
          </a:xfrm>
          <a:prstGeom prst="rect">
            <a:avLst/>
          </a:prstGeom>
        </p:spPr>
        <p:txBody>
          <a:bodyPr/>
          <a:lstStyle>
            <a:lvl1pPr marL="0" indent="0" algn="l">
              <a:buNone/>
              <a:defRPr sz="3958" b="0" i="0">
                <a:latin typeface="Arial Narrow" panose="020B0604020202020204" pitchFamily="34" charset="0"/>
              </a:defRPr>
            </a:lvl1pPr>
            <a:lvl2pPr marL="753969" indent="0" algn="ctr">
              <a:buNone/>
              <a:defRPr sz="3298"/>
            </a:lvl2pPr>
            <a:lvl3pPr marL="1507937" indent="0" algn="ctr">
              <a:buNone/>
              <a:defRPr sz="2968"/>
            </a:lvl3pPr>
            <a:lvl4pPr marL="2261906" indent="0" algn="ctr">
              <a:buNone/>
              <a:defRPr sz="2639"/>
            </a:lvl4pPr>
            <a:lvl5pPr marL="3015874" indent="0" algn="ctr">
              <a:buNone/>
              <a:defRPr sz="2639"/>
            </a:lvl5pPr>
            <a:lvl6pPr marL="3769843" indent="0" algn="ctr">
              <a:buNone/>
              <a:defRPr sz="2639"/>
            </a:lvl6pPr>
            <a:lvl7pPr marL="4523811" indent="0" algn="ctr">
              <a:buNone/>
              <a:defRPr sz="2639"/>
            </a:lvl7pPr>
            <a:lvl8pPr marL="5277780" indent="0" algn="ctr">
              <a:buNone/>
              <a:defRPr sz="2639"/>
            </a:lvl8pPr>
            <a:lvl9pPr marL="6031748" indent="0" algn="ctr">
              <a:buNone/>
              <a:defRPr sz="2639"/>
            </a:lvl9pPr>
          </a:lstStyle>
          <a:p>
            <a:r>
              <a:rPr lang="en-US"/>
              <a:t>Click to edit Master subtitle style</a:t>
            </a:r>
          </a:p>
        </p:txBody>
      </p:sp>
      <p:sp>
        <p:nvSpPr>
          <p:cNvPr id="9" name="Title 1">
            <a:extLst>
              <a:ext uri="{FF2B5EF4-FFF2-40B4-BE49-F238E27FC236}">
                <a16:creationId xmlns:a16="http://schemas.microsoft.com/office/drawing/2014/main" id="{54BE5F86-EE96-6A47-9F81-B9B3E769B422}"/>
              </a:ext>
            </a:extLst>
          </p:cNvPr>
          <p:cNvSpPr>
            <a:spLocks noGrp="1"/>
          </p:cNvSpPr>
          <p:nvPr>
            <p:ph type="ctrTitle"/>
          </p:nvPr>
        </p:nvSpPr>
        <p:spPr>
          <a:xfrm>
            <a:off x="1005205" y="1507913"/>
            <a:ext cx="18093690" cy="2429416"/>
          </a:xfrm>
          <a:prstGeom prst="rect">
            <a:avLst/>
          </a:prstGeom>
        </p:spPr>
        <p:txBody>
          <a:bodyPr anchor="b"/>
          <a:lstStyle>
            <a:lvl1pPr algn="l">
              <a:lnSpc>
                <a:spcPct val="80000"/>
              </a:lnSpc>
              <a:defRPr sz="9895"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120047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7B18B3B-4E64-4744-90A7-A413193C549E}"/>
              </a:ext>
            </a:extLst>
          </p:cNvPr>
          <p:cNvSpPr>
            <a:spLocks noGrp="1"/>
          </p:cNvSpPr>
          <p:nvPr>
            <p:ph type="subTitle" idx="1"/>
          </p:nvPr>
        </p:nvSpPr>
        <p:spPr>
          <a:xfrm>
            <a:off x="1005205" y="4289437"/>
            <a:ext cx="18093690" cy="4506723"/>
          </a:xfrm>
          <a:prstGeom prst="rect">
            <a:avLst/>
          </a:prstGeom>
        </p:spPr>
        <p:txBody>
          <a:bodyPr/>
          <a:lstStyle>
            <a:lvl1pPr marL="0" indent="0" algn="l">
              <a:buNone/>
              <a:defRPr sz="3958" b="0" i="0">
                <a:latin typeface="Arial Narrow" panose="020B0604020202020204" pitchFamily="34" charset="0"/>
              </a:defRPr>
            </a:lvl1pPr>
            <a:lvl2pPr marL="753969" indent="0" algn="ctr">
              <a:buNone/>
              <a:defRPr sz="3298"/>
            </a:lvl2pPr>
            <a:lvl3pPr marL="1507937" indent="0" algn="ctr">
              <a:buNone/>
              <a:defRPr sz="2968"/>
            </a:lvl3pPr>
            <a:lvl4pPr marL="2261906" indent="0" algn="ctr">
              <a:buNone/>
              <a:defRPr sz="2639"/>
            </a:lvl4pPr>
            <a:lvl5pPr marL="3015874" indent="0" algn="ctr">
              <a:buNone/>
              <a:defRPr sz="2639"/>
            </a:lvl5pPr>
            <a:lvl6pPr marL="3769843" indent="0" algn="ctr">
              <a:buNone/>
              <a:defRPr sz="2639"/>
            </a:lvl6pPr>
            <a:lvl7pPr marL="4523811" indent="0" algn="ctr">
              <a:buNone/>
              <a:defRPr sz="2639"/>
            </a:lvl7pPr>
            <a:lvl8pPr marL="5277780" indent="0" algn="ctr">
              <a:buNone/>
              <a:defRPr sz="2639"/>
            </a:lvl8pPr>
            <a:lvl9pPr marL="6031748" indent="0" algn="ctr">
              <a:buNone/>
              <a:defRPr sz="2639"/>
            </a:lvl9pPr>
          </a:lstStyle>
          <a:p>
            <a:r>
              <a:rPr lang="en-US"/>
              <a:t>Click to edit Master subtitle style</a:t>
            </a:r>
          </a:p>
        </p:txBody>
      </p:sp>
      <p:sp>
        <p:nvSpPr>
          <p:cNvPr id="8" name="Title 1">
            <a:extLst>
              <a:ext uri="{FF2B5EF4-FFF2-40B4-BE49-F238E27FC236}">
                <a16:creationId xmlns:a16="http://schemas.microsoft.com/office/drawing/2014/main" id="{D6F5E783-05D5-E34F-8CF7-6D02DD2108E2}"/>
              </a:ext>
            </a:extLst>
          </p:cNvPr>
          <p:cNvSpPr>
            <a:spLocks noGrp="1"/>
          </p:cNvSpPr>
          <p:nvPr>
            <p:ph type="ctrTitle"/>
          </p:nvPr>
        </p:nvSpPr>
        <p:spPr>
          <a:xfrm>
            <a:off x="1005205" y="1507913"/>
            <a:ext cx="18093690" cy="2429416"/>
          </a:xfrm>
          <a:prstGeom prst="rect">
            <a:avLst/>
          </a:prstGeom>
        </p:spPr>
        <p:txBody>
          <a:bodyPr anchor="b"/>
          <a:lstStyle>
            <a:lvl1pPr algn="l">
              <a:lnSpc>
                <a:spcPct val="80000"/>
              </a:lnSpc>
              <a:defRPr sz="9895"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03526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73475-ABFA-7148-8BBA-E58FEE85C6DB}"/>
              </a:ext>
            </a:extLst>
          </p:cNvPr>
          <p:cNvSpPr>
            <a:spLocks noGrp="1"/>
          </p:cNvSpPr>
          <p:nvPr>
            <p:ph idx="1"/>
          </p:nvPr>
        </p:nvSpPr>
        <p:spPr>
          <a:xfrm>
            <a:off x="1005205" y="4272421"/>
            <a:ext cx="18596293" cy="4775059"/>
          </a:xfrm>
          <a:prstGeom prst="rect">
            <a:avLst/>
          </a:prstGeom>
        </p:spPr>
        <p:txBody>
          <a:bodyPr/>
          <a:lstStyle>
            <a:lvl1pPr>
              <a:defRPr b="0" i="0">
                <a:latin typeface="Arial Narrow" panose="020B0604020202020204" pitchFamily="34" charset="0"/>
              </a:defRPr>
            </a:lvl1pPr>
            <a:lvl2pPr>
              <a:defRPr b="0" i="0">
                <a:latin typeface="Arial Narrow" panose="020B0604020202020204" pitchFamily="34" charset="0"/>
              </a:defRPr>
            </a:lvl2pPr>
            <a:lvl3pPr>
              <a:defRPr b="0" i="0">
                <a:latin typeface="Arial Narrow" panose="020B0604020202020204" pitchFamily="34" charset="0"/>
              </a:defRPr>
            </a:lvl3pPr>
            <a:lvl4pPr>
              <a:defRPr b="0" i="0">
                <a:latin typeface="Arial Narrow" panose="020B0604020202020204" pitchFamily="34" charset="0"/>
              </a:defRPr>
            </a:lvl4pPr>
            <a:lvl5pPr>
              <a:defRPr b="0" i="0">
                <a:latin typeface="Arial Narrow"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86DEC63D-3BDA-4C45-AB50-D0BB65395C03}"/>
              </a:ext>
            </a:extLst>
          </p:cNvPr>
          <p:cNvSpPr>
            <a:spLocks noGrp="1"/>
          </p:cNvSpPr>
          <p:nvPr>
            <p:ph type="ctrTitle"/>
          </p:nvPr>
        </p:nvSpPr>
        <p:spPr>
          <a:xfrm>
            <a:off x="1005205" y="1507913"/>
            <a:ext cx="18596293" cy="2429416"/>
          </a:xfrm>
          <a:prstGeom prst="rect">
            <a:avLst/>
          </a:prstGeom>
        </p:spPr>
        <p:txBody>
          <a:bodyPr anchor="b"/>
          <a:lstStyle>
            <a:lvl1pPr algn="ctr">
              <a:lnSpc>
                <a:spcPct val="80000"/>
              </a:lnSpc>
              <a:defRPr sz="9895"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26684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D42D89-351A-8041-BB39-149D6EDB37A4}"/>
              </a:ext>
            </a:extLst>
          </p:cNvPr>
          <p:cNvSpPr>
            <a:spLocks noGrp="1"/>
          </p:cNvSpPr>
          <p:nvPr>
            <p:ph sz="half" idx="1"/>
          </p:nvPr>
        </p:nvSpPr>
        <p:spPr>
          <a:xfrm>
            <a:off x="1005205" y="4167942"/>
            <a:ext cx="8209174" cy="5130857"/>
          </a:xfrm>
          <a:prstGeom prst="rect">
            <a:avLst/>
          </a:prstGeom>
        </p:spPr>
        <p:txBody>
          <a:bodyPr/>
          <a:lstStyle>
            <a:lvl1pPr>
              <a:defRPr b="0" i="0">
                <a:latin typeface="Arial Narrow" panose="020B0604020202020204" pitchFamily="34" charset="0"/>
              </a:defRPr>
            </a:lvl1pPr>
            <a:lvl2pPr>
              <a:defRPr b="0" i="0">
                <a:latin typeface="Arial Narrow" panose="020B0604020202020204" pitchFamily="34" charset="0"/>
              </a:defRPr>
            </a:lvl2pPr>
            <a:lvl3pPr>
              <a:defRPr b="0" i="0">
                <a:latin typeface="Arial Narrow" panose="020B0604020202020204" pitchFamily="34" charset="0"/>
              </a:defRPr>
            </a:lvl3pPr>
            <a:lvl4pPr>
              <a:defRPr b="0" i="0">
                <a:latin typeface="Arial Narrow" panose="020B0604020202020204" pitchFamily="34" charset="0"/>
              </a:defRPr>
            </a:lvl4pPr>
            <a:lvl5pPr>
              <a:defRPr b="0" i="0">
                <a:latin typeface="Arial Narrow"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F9D521-BCCA-0D4A-808A-75B138A7302B}"/>
              </a:ext>
            </a:extLst>
          </p:cNvPr>
          <p:cNvSpPr>
            <a:spLocks noGrp="1"/>
          </p:cNvSpPr>
          <p:nvPr>
            <p:ph sz="half" idx="2"/>
          </p:nvPr>
        </p:nvSpPr>
        <p:spPr>
          <a:xfrm>
            <a:off x="9716982" y="4167942"/>
            <a:ext cx="9884516" cy="5130857"/>
          </a:xfrm>
          <a:prstGeom prst="rect">
            <a:avLst/>
          </a:prstGeom>
        </p:spPr>
        <p:txBody>
          <a:bodyPr/>
          <a:lstStyle>
            <a:lvl1pPr>
              <a:defRPr b="0" i="0">
                <a:latin typeface="Arial Narrow" panose="020B0604020202020204" pitchFamily="34" charset="0"/>
              </a:defRPr>
            </a:lvl1pPr>
            <a:lvl2pPr>
              <a:defRPr b="0" i="0">
                <a:latin typeface="Arial Narrow" panose="020B0604020202020204" pitchFamily="34" charset="0"/>
              </a:defRPr>
            </a:lvl2pPr>
            <a:lvl3pPr>
              <a:defRPr b="0" i="0">
                <a:latin typeface="Arial Narrow" panose="020B0604020202020204" pitchFamily="34" charset="0"/>
              </a:defRPr>
            </a:lvl3pPr>
            <a:lvl4pPr>
              <a:defRPr b="0" i="0">
                <a:latin typeface="Arial Narrow" panose="020B0604020202020204" pitchFamily="34" charset="0"/>
              </a:defRPr>
            </a:lvl4pPr>
            <a:lvl5pPr>
              <a:defRPr b="0" i="0">
                <a:latin typeface="Arial Narrow"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53E03B57-17ED-9546-9C9C-B82B9B8BA128}"/>
              </a:ext>
            </a:extLst>
          </p:cNvPr>
          <p:cNvSpPr>
            <a:spLocks noGrp="1"/>
          </p:cNvSpPr>
          <p:nvPr>
            <p:ph type="ctrTitle"/>
          </p:nvPr>
        </p:nvSpPr>
        <p:spPr>
          <a:xfrm>
            <a:off x="1005205" y="1507913"/>
            <a:ext cx="18093690" cy="2429416"/>
          </a:xfrm>
          <a:prstGeom prst="rect">
            <a:avLst/>
          </a:prstGeom>
        </p:spPr>
        <p:txBody>
          <a:bodyPr anchor="b"/>
          <a:lstStyle>
            <a:lvl1pPr algn="l">
              <a:lnSpc>
                <a:spcPct val="80000"/>
              </a:lnSpc>
              <a:defRPr sz="9895"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48325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F6C734-6601-C94F-8E9E-C52BCAEA5A6A}"/>
              </a:ext>
            </a:extLst>
          </p:cNvPr>
          <p:cNvSpPr>
            <a:spLocks noGrp="1"/>
          </p:cNvSpPr>
          <p:nvPr>
            <p:ph type="body" idx="1"/>
          </p:nvPr>
        </p:nvSpPr>
        <p:spPr>
          <a:xfrm>
            <a:off x="1005206" y="4295984"/>
            <a:ext cx="8786510" cy="1107371"/>
          </a:xfrm>
          <a:prstGeom prst="rect">
            <a:avLst/>
          </a:prstGeom>
        </p:spPr>
        <p:txBody>
          <a:bodyPr anchor="b"/>
          <a:lstStyle>
            <a:lvl1pPr marL="0" indent="0">
              <a:buNone/>
              <a:defRPr sz="3958" b="0" i="0">
                <a:latin typeface="Arial Narrow" panose="020B0604020202020204" pitchFamily="34" charset="0"/>
              </a:defRPr>
            </a:lvl1pPr>
            <a:lvl2pPr marL="753969" indent="0">
              <a:buNone/>
              <a:defRPr sz="3298" b="1"/>
            </a:lvl2pPr>
            <a:lvl3pPr marL="1507937" indent="0">
              <a:buNone/>
              <a:defRPr sz="2968" b="1"/>
            </a:lvl3pPr>
            <a:lvl4pPr marL="2261906" indent="0">
              <a:buNone/>
              <a:defRPr sz="2639" b="1"/>
            </a:lvl4pPr>
            <a:lvl5pPr marL="3015874" indent="0">
              <a:buNone/>
              <a:defRPr sz="2639" b="1"/>
            </a:lvl5pPr>
            <a:lvl6pPr marL="3769843" indent="0">
              <a:buNone/>
              <a:defRPr sz="2639" b="1"/>
            </a:lvl6pPr>
            <a:lvl7pPr marL="4523811" indent="0">
              <a:buNone/>
              <a:defRPr sz="2639" b="1"/>
            </a:lvl7pPr>
            <a:lvl8pPr marL="5277780" indent="0">
              <a:buNone/>
              <a:defRPr sz="2639" b="1"/>
            </a:lvl8pPr>
            <a:lvl9pPr marL="6031748" indent="0">
              <a:buNone/>
              <a:defRPr sz="2639" b="1"/>
            </a:lvl9pPr>
          </a:lstStyle>
          <a:p>
            <a:pPr lvl="0"/>
            <a:r>
              <a:rPr lang="en-US"/>
              <a:t>Click to edit Master text styles</a:t>
            </a:r>
          </a:p>
        </p:txBody>
      </p:sp>
      <p:sp>
        <p:nvSpPr>
          <p:cNvPr id="4" name="Content Placeholder 3">
            <a:extLst>
              <a:ext uri="{FF2B5EF4-FFF2-40B4-BE49-F238E27FC236}">
                <a16:creationId xmlns:a16="http://schemas.microsoft.com/office/drawing/2014/main" id="{11A98EA7-5B92-9849-B2EA-D25C8220F736}"/>
              </a:ext>
            </a:extLst>
          </p:cNvPr>
          <p:cNvSpPr>
            <a:spLocks noGrp="1"/>
          </p:cNvSpPr>
          <p:nvPr>
            <p:ph sz="half" idx="2"/>
          </p:nvPr>
        </p:nvSpPr>
        <p:spPr>
          <a:xfrm>
            <a:off x="1005206" y="5654677"/>
            <a:ext cx="8786510" cy="3644124"/>
          </a:xfrm>
          <a:prstGeom prst="rect">
            <a:avLst/>
          </a:prstGeom>
        </p:spPr>
        <p:txBody>
          <a:bodyPr/>
          <a:lstStyle>
            <a:lvl1pPr>
              <a:defRPr b="0" i="0">
                <a:latin typeface="Arial Narrow" panose="020B0604020202020204" pitchFamily="34" charset="0"/>
              </a:defRPr>
            </a:lvl1pPr>
            <a:lvl2pPr>
              <a:defRPr b="0" i="0">
                <a:latin typeface="Arial Narrow" panose="020B0604020202020204" pitchFamily="34" charset="0"/>
              </a:defRPr>
            </a:lvl2pPr>
            <a:lvl3pPr>
              <a:defRPr b="0" i="0">
                <a:latin typeface="Arial Narrow" panose="020B0604020202020204" pitchFamily="34" charset="0"/>
              </a:defRPr>
            </a:lvl3pPr>
            <a:lvl4pPr>
              <a:defRPr b="0" i="0">
                <a:latin typeface="Arial Narrow" panose="020B0604020202020204" pitchFamily="34" charset="0"/>
              </a:defRPr>
            </a:lvl4pPr>
            <a:lvl5pPr>
              <a:defRPr b="0" i="0">
                <a:latin typeface="Arial Narrow"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3D4F93EC-72AF-634D-B3BF-B8F71B5E5B72}"/>
              </a:ext>
            </a:extLst>
          </p:cNvPr>
          <p:cNvSpPr>
            <a:spLocks noGrp="1"/>
          </p:cNvSpPr>
          <p:nvPr>
            <p:ph type="body" idx="10"/>
          </p:nvPr>
        </p:nvSpPr>
        <p:spPr>
          <a:xfrm>
            <a:off x="10052051" y="4295984"/>
            <a:ext cx="8786510" cy="1107371"/>
          </a:xfrm>
          <a:prstGeom prst="rect">
            <a:avLst/>
          </a:prstGeom>
        </p:spPr>
        <p:txBody>
          <a:bodyPr anchor="b"/>
          <a:lstStyle>
            <a:lvl1pPr marL="0" indent="0">
              <a:buNone/>
              <a:defRPr sz="3958" b="0" i="0">
                <a:latin typeface="Arial Narrow" panose="020B0604020202020204" pitchFamily="34" charset="0"/>
              </a:defRPr>
            </a:lvl1pPr>
            <a:lvl2pPr marL="753969" indent="0">
              <a:buNone/>
              <a:defRPr sz="3298" b="1"/>
            </a:lvl2pPr>
            <a:lvl3pPr marL="1507937" indent="0">
              <a:buNone/>
              <a:defRPr sz="2968" b="1"/>
            </a:lvl3pPr>
            <a:lvl4pPr marL="2261906" indent="0">
              <a:buNone/>
              <a:defRPr sz="2639" b="1"/>
            </a:lvl4pPr>
            <a:lvl5pPr marL="3015874" indent="0">
              <a:buNone/>
              <a:defRPr sz="2639" b="1"/>
            </a:lvl5pPr>
            <a:lvl6pPr marL="3769843" indent="0">
              <a:buNone/>
              <a:defRPr sz="2639" b="1"/>
            </a:lvl6pPr>
            <a:lvl7pPr marL="4523811" indent="0">
              <a:buNone/>
              <a:defRPr sz="2639" b="1"/>
            </a:lvl7pPr>
            <a:lvl8pPr marL="5277780" indent="0">
              <a:buNone/>
              <a:defRPr sz="2639" b="1"/>
            </a:lvl8pPr>
            <a:lvl9pPr marL="6031748" indent="0">
              <a:buNone/>
              <a:defRPr sz="2639" b="1"/>
            </a:lvl9pPr>
          </a:lstStyle>
          <a:p>
            <a:pPr lvl="0"/>
            <a:r>
              <a:rPr lang="en-US"/>
              <a:t>Click to edit Master text styles</a:t>
            </a:r>
          </a:p>
        </p:txBody>
      </p:sp>
      <p:sp>
        <p:nvSpPr>
          <p:cNvPr id="12" name="Content Placeholder 3">
            <a:extLst>
              <a:ext uri="{FF2B5EF4-FFF2-40B4-BE49-F238E27FC236}">
                <a16:creationId xmlns:a16="http://schemas.microsoft.com/office/drawing/2014/main" id="{0D658454-1AA1-E14D-B120-9C15DD01D3D6}"/>
              </a:ext>
            </a:extLst>
          </p:cNvPr>
          <p:cNvSpPr>
            <a:spLocks noGrp="1"/>
          </p:cNvSpPr>
          <p:nvPr>
            <p:ph sz="half" idx="11"/>
          </p:nvPr>
        </p:nvSpPr>
        <p:spPr>
          <a:xfrm>
            <a:off x="10052051" y="5654677"/>
            <a:ext cx="8786510" cy="3644124"/>
          </a:xfrm>
          <a:prstGeom prst="rect">
            <a:avLst/>
          </a:prstGeom>
        </p:spPr>
        <p:txBody>
          <a:bodyPr/>
          <a:lstStyle>
            <a:lvl1pPr>
              <a:defRPr b="0" i="0">
                <a:latin typeface="Arial Narrow" panose="020B0604020202020204" pitchFamily="34" charset="0"/>
              </a:defRPr>
            </a:lvl1pPr>
            <a:lvl2pPr>
              <a:defRPr b="0" i="0">
                <a:latin typeface="Arial Narrow" panose="020B0604020202020204" pitchFamily="34" charset="0"/>
              </a:defRPr>
            </a:lvl2pPr>
            <a:lvl3pPr>
              <a:defRPr b="0" i="0">
                <a:latin typeface="Arial Narrow" panose="020B0604020202020204" pitchFamily="34" charset="0"/>
              </a:defRPr>
            </a:lvl3pPr>
            <a:lvl4pPr>
              <a:defRPr b="0" i="0">
                <a:latin typeface="Arial Narrow" panose="020B0604020202020204" pitchFamily="34" charset="0"/>
              </a:defRPr>
            </a:lvl4pPr>
            <a:lvl5pPr>
              <a:defRPr b="0" i="0">
                <a:latin typeface="Arial Narrow"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33A330ED-03E4-B443-A251-44AEB5FDFB1C}"/>
              </a:ext>
            </a:extLst>
          </p:cNvPr>
          <p:cNvSpPr>
            <a:spLocks noGrp="1"/>
          </p:cNvSpPr>
          <p:nvPr>
            <p:ph type="ctrTitle"/>
          </p:nvPr>
        </p:nvSpPr>
        <p:spPr>
          <a:xfrm>
            <a:off x="1005205" y="1507913"/>
            <a:ext cx="18093690" cy="2429416"/>
          </a:xfrm>
          <a:prstGeom prst="rect">
            <a:avLst/>
          </a:prstGeom>
        </p:spPr>
        <p:txBody>
          <a:bodyPr anchor="b"/>
          <a:lstStyle>
            <a:lvl1pPr algn="l">
              <a:lnSpc>
                <a:spcPct val="80000"/>
              </a:lnSpc>
              <a:defRPr sz="9895"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287597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DAE487-B666-7D4E-AA31-4C7D5CC437C1}"/>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85827"/>
          <a:stretch/>
        </p:blipFill>
        <p:spPr>
          <a:xfrm>
            <a:off x="5645" y="9706509"/>
            <a:ext cx="20092819" cy="1602841"/>
          </a:xfrm>
          <a:prstGeom prst="rect">
            <a:avLst/>
          </a:prstGeom>
        </p:spPr>
      </p:pic>
      <p:pic>
        <p:nvPicPr>
          <p:cNvPr id="11" name="Picture 10">
            <a:extLst>
              <a:ext uri="{FF2B5EF4-FFF2-40B4-BE49-F238E27FC236}">
                <a16:creationId xmlns:a16="http://schemas.microsoft.com/office/drawing/2014/main" id="{5D4181A7-5C8E-BD4F-9C6D-3763E210103C}"/>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10322" t="62317" r="12879" b="34193"/>
          <a:stretch/>
        </p:blipFill>
        <p:spPr>
          <a:xfrm>
            <a:off x="11033469" y="15875"/>
            <a:ext cx="9070632" cy="533400"/>
          </a:xfrm>
          <a:prstGeom prst="rect">
            <a:avLst/>
          </a:prstGeom>
        </p:spPr>
      </p:pic>
      <p:sp>
        <p:nvSpPr>
          <p:cNvPr id="3" name="TextBox 2">
            <a:extLst>
              <a:ext uri="{FF2B5EF4-FFF2-40B4-BE49-F238E27FC236}">
                <a16:creationId xmlns:a16="http://schemas.microsoft.com/office/drawing/2014/main" id="{CB13AFDE-78E4-6919-CF74-81B253F33097}"/>
              </a:ext>
            </a:extLst>
          </p:cNvPr>
          <p:cNvSpPr txBox="1"/>
          <p:nvPr>
            <p:extLst>
              <p:ext uri="{1162E1C5-73C7-4A58-AE30-91384D911F3F}">
                <p184:classification xmlns:p184="http://schemas.microsoft.com/office/powerpoint/2018/4/main" val="ftr"/>
              </p:ext>
            </p:extLst>
          </p:nvPr>
        </p:nvSpPr>
        <p:spPr>
          <a:xfrm>
            <a:off x="8890762" y="11093450"/>
            <a:ext cx="23510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Loyola University Maryland Internal Use Only</a:t>
            </a:r>
          </a:p>
        </p:txBody>
      </p:sp>
    </p:spTree>
  </p:cSld>
  <p:clrMap bg1="lt1" tx1="dk1" bg2="lt2" tx2="dk2" accent1="accent1" accent2="accent2" accent3="accent3" accent4="accent4" accent5="accent5" accent6="accent6" hlink="hlink" folHlink="folHlink"/>
  <p:sldLayoutIdLst>
    <p:sldLayoutId id="2147483662" r:id="rId1"/>
    <p:sldLayoutId id="2147483674" r:id="rId2"/>
    <p:sldLayoutId id="2147483672" r:id="rId3"/>
    <p:sldLayoutId id="2147483673" r:id="rId4"/>
    <p:sldLayoutId id="2147483665" r:id="rId5"/>
    <p:sldLayoutId id="2147483663" r:id="rId6"/>
    <p:sldLayoutId id="2147483664" r:id="rId7"/>
    <p:sldLayoutId id="2147483666" r:id="rId8"/>
    <p:sldLayoutId id="2147483667" r:id="rId9"/>
    <p:sldLayoutId id="2147483668" r:id="rId10"/>
    <p:sldLayoutId id="2147483670" r:id="rId11"/>
    <p:sldLayoutId id="2147483671" r:id="rId12"/>
    <p:sldLayoutId id="2147483675" r:id="rId13"/>
  </p:sldLayoutIdLst>
  <p:txStyles>
    <p:titleStyle>
      <a:lvl1pPr>
        <a:defRPr>
          <a:latin typeface="+mj-lt"/>
          <a:ea typeface="+mj-ea"/>
          <a:cs typeface="+mj-cs"/>
        </a:defRPr>
      </a:lvl1pPr>
    </p:titleStyle>
    <p:bodyStyle>
      <a:lvl1pPr marL="0">
        <a:defRPr>
          <a:latin typeface="+mn-lt"/>
          <a:ea typeface="+mn-ea"/>
          <a:cs typeface="+mn-cs"/>
        </a:defRPr>
      </a:lvl1pPr>
      <a:lvl2pPr marL="457131">
        <a:defRPr>
          <a:latin typeface="+mn-lt"/>
          <a:ea typeface="+mn-ea"/>
          <a:cs typeface="+mn-cs"/>
        </a:defRPr>
      </a:lvl2pPr>
      <a:lvl3pPr marL="914259">
        <a:defRPr>
          <a:latin typeface="+mn-lt"/>
          <a:ea typeface="+mn-ea"/>
          <a:cs typeface="+mn-cs"/>
        </a:defRPr>
      </a:lvl3pPr>
      <a:lvl4pPr marL="1371390">
        <a:defRPr>
          <a:latin typeface="+mn-lt"/>
          <a:ea typeface="+mn-ea"/>
          <a:cs typeface="+mn-cs"/>
        </a:defRPr>
      </a:lvl4pPr>
      <a:lvl5pPr marL="1828518">
        <a:defRPr>
          <a:latin typeface="+mn-lt"/>
          <a:ea typeface="+mn-ea"/>
          <a:cs typeface="+mn-cs"/>
        </a:defRPr>
      </a:lvl5pPr>
      <a:lvl6pPr marL="2285649">
        <a:defRPr>
          <a:latin typeface="+mn-lt"/>
          <a:ea typeface="+mn-ea"/>
          <a:cs typeface="+mn-cs"/>
        </a:defRPr>
      </a:lvl6pPr>
      <a:lvl7pPr marL="2742778">
        <a:defRPr>
          <a:latin typeface="+mn-lt"/>
          <a:ea typeface="+mn-ea"/>
          <a:cs typeface="+mn-cs"/>
        </a:defRPr>
      </a:lvl7pPr>
      <a:lvl8pPr marL="3199908">
        <a:defRPr>
          <a:latin typeface="+mn-lt"/>
          <a:ea typeface="+mn-ea"/>
          <a:cs typeface="+mn-cs"/>
        </a:defRPr>
      </a:lvl8pPr>
      <a:lvl9pPr marL="3657037">
        <a:defRPr>
          <a:latin typeface="+mn-lt"/>
          <a:ea typeface="+mn-ea"/>
          <a:cs typeface="+mn-cs"/>
        </a:defRPr>
      </a:lvl9pPr>
    </p:bodyStyle>
    <p:otherStyle>
      <a:lvl1pPr marL="0">
        <a:defRPr>
          <a:latin typeface="+mn-lt"/>
          <a:ea typeface="+mn-ea"/>
          <a:cs typeface="+mn-cs"/>
        </a:defRPr>
      </a:lvl1pPr>
      <a:lvl2pPr marL="457131">
        <a:defRPr>
          <a:latin typeface="+mn-lt"/>
          <a:ea typeface="+mn-ea"/>
          <a:cs typeface="+mn-cs"/>
        </a:defRPr>
      </a:lvl2pPr>
      <a:lvl3pPr marL="914259">
        <a:defRPr>
          <a:latin typeface="+mn-lt"/>
          <a:ea typeface="+mn-ea"/>
          <a:cs typeface="+mn-cs"/>
        </a:defRPr>
      </a:lvl3pPr>
      <a:lvl4pPr marL="1371390">
        <a:defRPr>
          <a:latin typeface="+mn-lt"/>
          <a:ea typeface="+mn-ea"/>
          <a:cs typeface="+mn-cs"/>
        </a:defRPr>
      </a:lvl4pPr>
      <a:lvl5pPr marL="1828518">
        <a:defRPr>
          <a:latin typeface="+mn-lt"/>
          <a:ea typeface="+mn-ea"/>
          <a:cs typeface="+mn-cs"/>
        </a:defRPr>
      </a:lvl5pPr>
      <a:lvl6pPr marL="2285649">
        <a:defRPr>
          <a:latin typeface="+mn-lt"/>
          <a:ea typeface="+mn-ea"/>
          <a:cs typeface="+mn-cs"/>
        </a:defRPr>
      </a:lvl6pPr>
      <a:lvl7pPr marL="2742778">
        <a:defRPr>
          <a:latin typeface="+mn-lt"/>
          <a:ea typeface="+mn-ea"/>
          <a:cs typeface="+mn-cs"/>
        </a:defRPr>
      </a:lvl7pPr>
      <a:lvl8pPr marL="3199908">
        <a:defRPr>
          <a:latin typeface="+mn-lt"/>
          <a:ea typeface="+mn-ea"/>
          <a:cs typeface="+mn-cs"/>
        </a:defRPr>
      </a:lvl8pPr>
      <a:lvl9pPr marL="3657037">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loyola.edu/department/financial-aid/paymentresources" TargetMode="External"/><Relationship Id="rId2" Type="http://schemas.openxmlformats.org/officeDocument/2006/relationships/hyperlink" Target="https://www.loyola.edu/department/financial-aid/billcalculator"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loyola.edu/department/financial-aid/undergraduate/policies/sap"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financialaid@loyola.edu" TargetMode="External"/><Relationship Id="rId2" Type="http://schemas.openxmlformats.org/officeDocument/2006/relationships/hyperlink" Target="http://www.loyola.edu/financialaid"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www.loyola.edu/department/financial-aid"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studentaid.gov/mpn/" TargetMode="External"/><Relationship Id="rId2" Type="http://schemas.openxmlformats.org/officeDocument/2006/relationships/hyperlink" Target="https://studentaid.gov/entrance-counseling/" TargetMode="Externa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loyola.edu/department/financial-aid/undergraduate/programs/loans/direct-plus"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loyola.edu/department/financial-aid/undergraduate/programs/student-employment" TargetMode="External"/><Relationship Id="rId2" Type="http://schemas.openxmlformats.org/officeDocument/2006/relationships/hyperlink" Target="https://www.loyola.edu/department/hr/student-employment"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k object 18">
            <a:extLst>
              <a:ext uri="{FF2B5EF4-FFF2-40B4-BE49-F238E27FC236}">
                <a16:creationId xmlns:a16="http://schemas.microsoft.com/office/drawing/2014/main" id="{FDC9F27D-A3D3-A040-ACF6-53B5C03083EA}"/>
              </a:ext>
            </a:extLst>
          </p:cNvPr>
          <p:cNvSpPr/>
          <p:nvPr/>
        </p:nvSpPr>
        <p:spPr>
          <a:xfrm>
            <a:off x="0" y="2"/>
            <a:ext cx="20104100" cy="11319362"/>
          </a:xfrm>
          <a:custGeom>
            <a:avLst/>
            <a:gdLst/>
            <a:ahLst/>
            <a:cxnLst/>
            <a:rect l="l" t="t" r="r" b="b"/>
            <a:pathLst>
              <a:path w="20104100" h="1602104">
                <a:moveTo>
                  <a:pt x="0" y="1602045"/>
                </a:moveTo>
                <a:lnTo>
                  <a:pt x="20104099" y="1602045"/>
                </a:lnTo>
                <a:lnTo>
                  <a:pt x="20104099" y="0"/>
                </a:lnTo>
                <a:lnTo>
                  <a:pt x="0" y="0"/>
                </a:lnTo>
                <a:lnTo>
                  <a:pt x="0" y="1602045"/>
                </a:lnTo>
                <a:close/>
              </a:path>
            </a:pathLst>
          </a:custGeom>
          <a:solidFill>
            <a:srgbClr val="00B385"/>
          </a:solidFill>
        </p:spPr>
        <p:txBody>
          <a:bodyPr wrap="square" lIns="0" tIns="0" rIns="0" bIns="0" rtlCol="0"/>
          <a:lstStyle/>
          <a:p>
            <a:endParaRPr sz="917">
              <a:latin typeface="Arial Narrow" panose="020B0604020202020204" pitchFamily="34" charset="0"/>
            </a:endParaRPr>
          </a:p>
        </p:txBody>
      </p:sp>
      <p:pic>
        <p:nvPicPr>
          <p:cNvPr id="5" name="Picture 4">
            <a:extLst>
              <a:ext uri="{FF2B5EF4-FFF2-40B4-BE49-F238E27FC236}">
                <a16:creationId xmlns:a16="http://schemas.microsoft.com/office/drawing/2014/main" id="{147B5F1E-7583-0A47-9C3A-C05D1451A392}"/>
              </a:ext>
            </a:extLst>
          </p:cNvPr>
          <p:cNvPicPr>
            <a:picLocks noChangeAspect="1"/>
          </p:cNvPicPr>
          <p:nvPr/>
        </p:nvPicPr>
        <p:blipFill rotWithShape="1">
          <a:blip r:embed="rId3">
            <a:extLst>
              <a:ext uri="{28A0092B-C50C-407E-A947-70E740481C1C}">
                <a14:useLocalDpi xmlns:a14="http://schemas.microsoft.com/office/drawing/2010/main" val="0"/>
              </a:ext>
            </a:extLst>
          </a:blip>
          <a:srcRect r="43815" b="71005"/>
          <a:stretch/>
        </p:blipFill>
        <p:spPr>
          <a:xfrm>
            <a:off x="3575052" y="4195592"/>
            <a:ext cx="12115801" cy="3457960"/>
          </a:xfrm>
          <a:prstGeom prst="rect">
            <a:avLst/>
          </a:prstGeom>
        </p:spPr>
      </p:pic>
      <p:sp>
        <p:nvSpPr>
          <p:cNvPr id="6" name="Rectangle 5">
            <a:extLst>
              <a:ext uri="{FF2B5EF4-FFF2-40B4-BE49-F238E27FC236}">
                <a16:creationId xmlns:a16="http://schemas.microsoft.com/office/drawing/2014/main" id="{B90687E0-CA4D-0841-8919-E5AA415D5FFC}"/>
              </a:ext>
            </a:extLst>
          </p:cNvPr>
          <p:cNvSpPr/>
          <p:nvPr/>
        </p:nvSpPr>
        <p:spPr>
          <a:xfrm>
            <a:off x="5784849" y="9058171"/>
            <a:ext cx="13349254" cy="1421928"/>
          </a:xfrm>
          <a:prstGeom prst="rect">
            <a:avLst/>
          </a:prstGeom>
        </p:spPr>
        <p:txBody>
          <a:bodyPr wrap="square">
            <a:spAutoFit/>
          </a:bodyPr>
          <a:lstStyle/>
          <a:p>
            <a:pPr algn="r">
              <a:lnSpc>
                <a:spcPct val="80000"/>
              </a:lnSpc>
            </a:pPr>
            <a:r>
              <a:rPr lang="en-US" sz="5400">
                <a:solidFill>
                  <a:srgbClr val="FFFFFF"/>
                </a:solidFill>
                <a:latin typeface="Arial Narrow" panose="020B0604020202020204" pitchFamily="34" charset="0"/>
                <a:cs typeface="Arial" panose="020B0604020202020204" pitchFamily="34" charset="0"/>
              </a:rPr>
              <a:t>MORE THAN READY. </a:t>
            </a:r>
          </a:p>
          <a:p>
            <a:pPr algn="r">
              <a:lnSpc>
                <a:spcPct val="80000"/>
              </a:lnSpc>
            </a:pPr>
            <a:r>
              <a:rPr lang="en-US" sz="5400">
                <a:solidFill>
                  <a:srgbClr val="FFFFFF"/>
                </a:solidFill>
                <a:latin typeface="Arial Narrow" panose="020B0604020202020204" pitchFamily="34" charset="0"/>
                <a:cs typeface="Arial" panose="020B0604020202020204" pitchFamily="34" charset="0"/>
              </a:rPr>
              <a:t>LOYOLA READY.</a:t>
            </a:r>
            <a:endParaRPr lang="en-US" sz="5400">
              <a:solidFill>
                <a:srgbClr val="FFFFFF"/>
              </a:solidFill>
              <a:latin typeface="Arial Narrow" panose="020B0604020202020204" pitchFamily="34" charset="0"/>
            </a:endParaRPr>
          </a:p>
        </p:txBody>
      </p:sp>
      <p:pic>
        <p:nvPicPr>
          <p:cNvPr id="14" name="Picture 13">
            <a:extLst>
              <a:ext uri="{FF2B5EF4-FFF2-40B4-BE49-F238E27FC236}">
                <a16:creationId xmlns:a16="http://schemas.microsoft.com/office/drawing/2014/main" id="{17B97E1A-F7FC-834E-AE4C-3A2C7A488E8F}"/>
              </a:ext>
            </a:extLst>
          </p:cNvPr>
          <p:cNvPicPr>
            <a:picLocks noChangeAspect="1"/>
          </p:cNvPicPr>
          <p:nvPr/>
        </p:nvPicPr>
        <p:blipFill rotWithShape="1">
          <a:blip r:embed="rId4">
            <a:extLst>
              <a:ext uri="{28A0092B-C50C-407E-A947-70E740481C1C}">
                <a14:useLocalDpi xmlns:a14="http://schemas.microsoft.com/office/drawing/2010/main" val="0"/>
              </a:ext>
            </a:extLst>
          </a:blip>
          <a:srcRect l="10519" t="25537" r="5167" b="62458"/>
          <a:stretch/>
        </p:blipFill>
        <p:spPr>
          <a:xfrm>
            <a:off x="13328652" y="8121758"/>
            <a:ext cx="6047599" cy="1114318"/>
          </a:xfrm>
          <a:prstGeom prst="rect">
            <a:avLst/>
          </a:prstGeom>
        </p:spPr>
      </p:pic>
      <p:pic>
        <p:nvPicPr>
          <p:cNvPr id="7" name="Picture 6">
            <a:extLst>
              <a:ext uri="{FF2B5EF4-FFF2-40B4-BE49-F238E27FC236}">
                <a16:creationId xmlns:a16="http://schemas.microsoft.com/office/drawing/2014/main" id="{89B3DC2A-304E-1148-B2E8-EDF9521C5D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1" y="0"/>
            <a:ext cx="20092818" cy="11309350"/>
          </a:xfrm>
          <a:prstGeom prst="rect">
            <a:avLst/>
          </a:prstGeom>
        </p:spPr>
      </p:pic>
    </p:spTree>
    <p:extLst>
      <p:ext uri="{BB962C8B-B14F-4D97-AF65-F5344CB8AC3E}">
        <p14:creationId xmlns:p14="http://schemas.microsoft.com/office/powerpoint/2010/main" val="562340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0B95E7-F930-4435-A6FB-48B09351A91C}"/>
              </a:ext>
            </a:extLst>
          </p:cNvPr>
          <p:cNvPicPr>
            <a:picLocks noChangeAspect="1"/>
          </p:cNvPicPr>
          <p:nvPr/>
        </p:nvPicPr>
        <p:blipFill>
          <a:blip r:embed="rId2"/>
          <a:stretch>
            <a:fillRect/>
          </a:stretch>
        </p:blipFill>
        <p:spPr>
          <a:xfrm>
            <a:off x="1441450" y="4167942"/>
            <a:ext cx="7436022" cy="5130857"/>
          </a:xfrm>
          <a:prstGeom prst="rect">
            <a:avLst/>
          </a:prstGeom>
          <a:noFill/>
        </p:spPr>
      </p:pic>
      <p:sp>
        <p:nvSpPr>
          <p:cNvPr id="13" name="Subtitle 12">
            <a:extLst>
              <a:ext uri="{FF2B5EF4-FFF2-40B4-BE49-F238E27FC236}">
                <a16:creationId xmlns:a16="http://schemas.microsoft.com/office/drawing/2014/main" id="{3E1EE5E5-0D42-1F40-9E6B-6AB9BAA94211}"/>
              </a:ext>
            </a:extLst>
          </p:cNvPr>
          <p:cNvSpPr>
            <a:spLocks noGrp="1"/>
          </p:cNvSpPr>
          <p:nvPr>
            <p:ph sz="half" idx="2"/>
          </p:nvPr>
        </p:nvSpPr>
        <p:spPr>
          <a:xfrm>
            <a:off x="9716982" y="4167942"/>
            <a:ext cx="9884516" cy="5130857"/>
          </a:xfrm>
        </p:spPr>
        <p:txBody>
          <a:bodyPr>
            <a:normAutofit/>
          </a:bodyPr>
          <a:lstStyle/>
          <a:p>
            <a:pPr marL="285750" indent="-285750">
              <a:spcAft>
                <a:spcPts val="600"/>
              </a:spcAft>
              <a:buFont typeface="Arial" panose="020B0604020202020204" pitchFamily="34" charset="0"/>
              <a:buChar char="•"/>
            </a:pPr>
            <a:r>
              <a:rPr lang="en-US" sz="3200" u="sng" kern="1200">
                <a:solidFill>
                  <a:srgbClr val="004E30"/>
                </a:solidFill>
                <a:latin typeface="Times New Roman" panose="02020603050405020304" pitchFamily="18" charset="0"/>
                <a:cs typeface="Times New Roman" panose="02020603050405020304" pitchFamily="18" charset="0"/>
              </a:rPr>
              <a:t>https://www.loyola.edu/selfservice</a:t>
            </a:r>
            <a:endParaRPr lang="en-US" sz="3200" u="sng">
              <a:solidFill>
                <a:srgbClr val="004E30"/>
              </a:solidFill>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Check financial aid status</a:t>
            </a:r>
          </a:p>
          <a:p>
            <a:pPr marL="285750" indent="-285750">
              <a:spcAft>
                <a:spcPts val="600"/>
              </a:spcAft>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View financial aid checklist</a:t>
            </a:r>
          </a:p>
          <a:p>
            <a:pPr marL="285750" indent="-285750">
              <a:spcAft>
                <a:spcPts val="600"/>
              </a:spcAft>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View financial aid award notification</a:t>
            </a:r>
          </a:p>
          <a:p>
            <a:pPr marL="285750" indent="-285750">
              <a:spcAft>
                <a:spcPts val="600"/>
              </a:spcAft>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Accept or decline federal work-study and/or federal student loans (if included in aid package)</a:t>
            </a:r>
          </a:p>
          <a:p>
            <a:pPr marL="285750" indent="-285750">
              <a:spcAft>
                <a:spcPts val="600"/>
              </a:spcAft>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Access helpful links</a:t>
            </a:r>
          </a:p>
          <a:p>
            <a:pPr marL="285750" indent="-285750">
              <a:spcAft>
                <a:spcPts val="600"/>
              </a:spcAft>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Parent Portal / Proxy Access Information</a:t>
            </a:r>
          </a:p>
        </p:txBody>
      </p:sp>
      <p:sp>
        <p:nvSpPr>
          <p:cNvPr id="12" name="Title 11">
            <a:extLst>
              <a:ext uri="{FF2B5EF4-FFF2-40B4-BE49-F238E27FC236}">
                <a16:creationId xmlns:a16="http://schemas.microsoft.com/office/drawing/2014/main" id="{A81C1BFC-022D-F646-A08F-BED9F4FDE8A4}"/>
              </a:ext>
            </a:extLst>
          </p:cNvPr>
          <p:cNvSpPr>
            <a:spLocks noGrp="1"/>
          </p:cNvSpPr>
          <p:nvPr>
            <p:ph type="ctrTitle"/>
          </p:nvPr>
        </p:nvSpPr>
        <p:spPr>
          <a:xfrm>
            <a:off x="1005205" y="1507913"/>
            <a:ext cx="18093690" cy="2429416"/>
          </a:xfrm>
        </p:spPr>
        <p:txBody>
          <a:bodyPr anchor="b">
            <a:normAutofit/>
          </a:bodyPr>
          <a:lstStyle/>
          <a:p>
            <a:r>
              <a:rPr lang="en-US" sz="9200"/>
              <a:t>Financial aid </a:t>
            </a:r>
            <a:br>
              <a:rPr lang="en-US" sz="9200"/>
            </a:br>
            <a:r>
              <a:rPr lang="en-US" sz="9200"/>
              <a:t>self-service</a:t>
            </a:r>
          </a:p>
        </p:txBody>
      </p:sp>
    </p:spTree>
    <p:extLst>
      <p:ext uri="{BB962C8B-B14F-4D97-AF65-F5344CB8AC3E}">
        <p14:creationId xmlns:p14="http://schemas.microsoft.com/office/powerpoint/2010/main" val="4101154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1286DD51-48FE-452C-9287-E45E8E2FD1F2}"/>
              </a:ext>
            </a:extLst>
          </p:cNvPr>
          <p:cNvSpPr>
            <a:spLocks noGrp="1"/>
          </p:cNvSpPr>
          <p:nvPr>
            <p:ph type="ctrTitle"/>
          </p:nvPr>
        </p:nvSpPr>
        <p:spPr>
          <a:xfrm>
            <a:off x="1005205" y="930275"/>
            <a:ext cx="18596293" cy="609600"/>
          </a:xfrm>
        </p:spPr>
        <p:txBody>
          <a:bodyPr/>
          <a:lstStyle/>
          <a:p>
            <a:pPr algn="l"/>
            <a:r>
              <a:rPr lang="en-US" sz="3200" cap="none">
                <a:latin typeface="Arial Narrow" panose="020B0606020202030204" pitchFamily="34" charset="0"/>
              </a:rPr>
              <a:t>self-service financial aid homepage</a:t>
            </a:r>
          </a:p>
        </p:txBody>
      </p:sp>
      <p:pic>
        <p:nvPicPr>
          <p:cNvPr id="3" name="Picture 2">
            <a:extLst>
              <a:ext uri="{FF2B5EF4-FFF2-40B4-BE49-F238E27FC236}">
                <a16:creationId xmlns:a16="http://schemas.microsoft.com/office/drawing/2014/main" id="{707ACF79-1CA3-439D-B8F0-FE514DF065DE}"/>
              </a:ext>
            </a:extLst>
          </p:cNvPr>
          <p:cNvPicPr>
            <a:picLocks noChangeAspect="1"/>
          </p:cNvPicPr>
          <p:nvPr/>
        </p:nvPicPr>
        <p:blipFill>
          <a:blip r:embed="rId3"/>
          <a:stretch>
            <a:fillRect/>
          </a:stretch>
        </p:blipFill>
        <p:spPr>
          <a:xfrm>
            <a:off x="1038829" y="1833068"/>
            <a:ext cx="17962244" cy="7853363"/>
          </a:xfrm>
          <a:prstGeom prst="rect">
            <a:avLst/>
          </a:prstGeom>
          <a:solidFill>
            <a:srgbClr val="FF0000"/>
          </a:solidFill>
        </p:spPr>
      </p:pic>
      <p:cxnSp>
        <p:nvCxnSpPr>
          <p:cNvPr id="5" name="Straight Arrow Connector 4">
            <a:extLst>
              <a:ext uri="{FF2B5EF4-FFF2-40B4-BE49-F238E27FC236}">
                <a16:creationId xmlns:a16="http://schemas.microsoft.com/office/drawing/2014/main" id="{8EB785E0-94C6-4016-A54F-E943C10D31E9}"/>
              </a:ext>
            </a:extLst>
          </p:cNvPr>
          <p:cNvCxnSpPr/>
          <p:nvPr/>
        </p:nvCxnSpPr>
        <p:spPr>
          <a:xfrm>
            <a:off x="420484" y="1235075"/>
            <a:ext cx="630555" cy="609600"/>
          </a:xfrm>
          <a:prstGeom prst="straightConnector1">
            <a:avLst/>
          </a:prstGeom>
          <a:ln w="76200">
            <a:solidFill>
              <a:srgbClr val="FFFFFF"/>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FE269812-A165-4DA4-A931-90A085EEC18F}"/>
              </a:ext>
            </a:extLst>
          </p:cNvPr>
          <p:cNvCxnSpPr/>
          <p:nvPr/>
        </p:nvCxnSpPr>
        <p:spPr>
          <a:xfrm>
            <a:off x="603250" y="1539875"/>
            <a:ext cx="741896" cy="609600"/>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20533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1286DD51-48FE-452C-9287-E45E8E2FD1F2}"/>
              </a:ext>
            </a:extLst>
          </p:cNvPr>
          <p:cNvSpPr>
            <a:spLocks noGrp="1"/>
          </p:cNvSpPr>
          <p:nvPr>
            <p:ph type="ctrTitle"/>
          </p:nvPr>
        </p:nvSpPr>
        <p:spPr>
          <a:xfrm>
            <a:off x="1060450" y="930275"/>
            <a:ext cx="18596293" cy="609600"/>
          </a:xfrm>
        </p:spPr>
        <p:txBody>
          <a:bodyPr/>
          <a:lstStyle/>
          <a:p>
            <a:pPr algn="l"/>
            <a:r>
              <a:rPr lang="en-US" sz="3200" cap="none">
                <a:latin typeface="Arial Narrow" panose="020B0606020202030204" pitchFamily="34" charset="0"/>
              </a:rPr>
              <a:t>self-service “my financial aid” page</a:t>
            </a:r>
          </a:p>
        </p:txBody>
      </p:sp>
      <p:pic>
        <p:nvPicPr>
          <p:cNvPr id="3" name="Picture 2">
            <a:extLst>
              <a:ext uri="{FF2B5EF4-FFF2-40B4-BE49-F238E27FC236}">
                <a16:creationId xmlns:a16="http://schemas.microsoft.com/office/drawing/2014/main" id="{1A56A0DE-84B3-4EE4-BAA5-74F0D5D7244F}"/>
              </a:ext>
            </a:extLst>
          </p:cNvPr>
          <p:cNvPicPr>
            <a:picLocks noChangeAspect="1"/>
          </p:cNvPicPr>
          <p:nvPr/>
        </p:nvPicPr>
        <p:blipFill>
          <a:blip r:embed="rId3"/>
          <a:stretch>
            <a:fillRect/>
          </a:stretch>
        </p:blipFill>
        <p:spPr>
          <a:xfrm>
            <a:off x="374650" y="1594017"/>
            <a:ext cx="19431000" cy="7858125"/>
          </a:xfrm>
          <a:prstGeom prst="rect">
            <a:avLst/>
          </a:prstGeom>
        </p:spPr>
      </p:pic>
      <p:cxnSp>
        <p:nvCxnSpPr>
          <p:cNvPr id="8" name="Straight Arrow Connector 7">
            <a:extLst>
              <a:ext uri="{FF2B5EF4-FFF2-40B4-BE49-F238E27FC236}">
                <a16:creationId xmlns:a16="http://schemas.microsoft.com/office/drawing/2014/main" id="{DF057CAE-0DA8-4252-8DB3-0E848D1BE558}"/>
              </a:ext>
            </a:extLst>
          </p:cNvPr>
          <p:cNvCxnSpPr/>
          <p:nvPr/>
        </p:nvCxnSpPr>
        <p:spPr>
          <a:xfrm flipH="1">
            <a:off x="5022850" y="6950075"/>
            <a:ext cx="609600" cy="22860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1809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1286DD51-48FE-452C-9287-E45E8E2FD1F2}"/>
              </a:ext>
            </a:extLst>
          </p:cNvPr>
          <p:cNvSpPr>
            <a:spLocks noGrp="1"/>
          </p:cNvSpPr>
          <p:nvPr>
            <p:ph type="ctrTitle"/>
          </p:nvPr>
        </p:nvSpPr>
        <p:spPr>
          <a:xfrm>
            <a:off x="1005205" y="930275"/>
            <a:ext cx="18596293" cy="609600"/>
          </a:xfrm>
        </p:spPr>
        <p:txBody>
          <a:bodyPr/>
          <a:lstStyle/>
          <a:p>
            <a:pPr algn="l"/>
            <a:r>
              <a:rPr lang="en-US" sz="3200" cap="none">
                <a:latin typeface="Arial Narrow" panose="020B0606020202030204" pitchFamily="34" charset="0"/>
              </a:rPr>
              <a:t>self-service financial aid offer page</a:t>
            </a:r>
          </a:p>
        </p:txBody>
      </p:sp>
      <p:pic>
        <p:nvPicPr>
          <p:cNvPr id="2" name="Picture 1">
            <a:extLst>
              <a:ext uri="{FF2B5EF4-FFF2-40B4-BE49-F238E27FC236}">
                <a16:creationId xmlns:a16="http://schemas.microsoft.com/office/drawing/2014/main" id="{6E9FB175-7279-4947-B188-E5BD41F27C13}"/>
              </a:ext>
            </a:extLst>
          </p:cNvPr>
          <p:cNvPicPr>
            <a:picLocks noChangeAspect="1"/>
          </p:cNvPicPr>
          <p:nvPr/>
        </p:nvPicPr>
        <p:blipFill>
          <a:blip r:embed="rId3"/>
          <a:stretch>
            <a:fillRect/>
          </a:stretch>
        </p:blipFill>
        <p:spPr>
          <a:xfrm>
            <a:off x="831850" y="1593850"/>
            <a:ext cx="17830800" cy="7879385"/>
          </a:xfrm>
          <a:prstGeom prst="rect">
            <a:avLst/>
          </a:prstGeom>
        </p:spPr>
      </p:pic>
    </p:spTree>
    <p:extLst>
      <p:ext uri="{BB962C8B-B14F-4D97-AF65-F5344CB8AC3E}">
        <p14:creationId xmlns:p14="http://schemas.microsoft.com/office/powerpoint/2010/main" val="1146162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27A0B27-DB77-40BE-B27F-7DCD51082679}"/>
              </a:ext>
            </a:extLst>
          </p:cNvPr>
          <p:cNvSpPr>
            <a:spLocks noGrp="1"/>
          </p:cNvSpPr>
          <p:nvPr>
            <p:ph type="subTitle" idx="1"/>
          </p:nvPr>
        </p:nvSpPr>
        <p:spPr>
          <a:xfrm>
            <a:off x="1005205" y="4289437"/>
            <a:ext cx="18093690" cy="4506723"/>
          </a:xfrm>
        </p:spPr>
        <p:txBody>
          <a:bodyPr>
            <a:normAutofit/>
          </a:bodyPr>
          <a:lstStyle>
            <a:defPPr>
              <a:defRPr lang="en-US"/>
            </a:defPPr>
            <a:lvl1pPr algn="l" rtl="0" eaLnBrk="0" fontAlgn="base" hangingPunct="0">
              <a:spcBef>
                <a:spcPct val="0"/>
              </a:spcBef>
              <a:spcAft>
                <a:spcPct val="0"/>
              </a:spcAft>
              <a:defRPr sz="2638" kern="1200">
                <a:solidFill>
                  <a:schemeClr val="tx1"/>
                </a:solidFill>
                <a:latin typeface="Times New Roman" pitchFamily="18" charset="0"/>
                <a:ea typeface="+mn-ea"/>
                <a:cs typeface="+mn-cs"/>
              </a:defRPr>
            </a:lvl1pPr>
            <a:lvl2pPr marL="1005200" algn="l" rtl="0" eaLnBrk="0" fontAlgn="base" hangingPunct="0">
              <a:spcBef>
                <a:spcPct val="0"/>
              </a:spcBef>
              <a:spcAft>
                <a:spcPct val="0"/>
              </a:spcAft>
              <a:defRPr sz="2638" kern="1200">
                <a:solidFill>
                  <a:schemeClr val="tx1"/>
                </a:solidFill>
                <a:latin typeface="Times New Roman" pitchFamily="18" charset="0"/>
                <a:ea typeface="+mn-ea"/>
                <a:cs typeface="+mn-cs"/>
              </a:defRPr>
            </a:lvl2pPr>
            <a:lvl3pPr marL="2010400" algn="l" rtl="0" eaLnBrk="0" fontAlgn="base" hangingPunct="0">
              <a:spcBef>
                <a:spcPct val="0"/>
              </a:spcBef>
              <a:spcAft>
                <a:spcPct val="0"/>
              </a:spcAft>
              <a:defRPr sz="2638" kern="1200">
                <a:solidFill>
                  <a:schemeClr val="tx1"/>
                </a:solidFill>
                <a:latin typeface="Times New Roman" pitchFamily="18" charset="0"/>
                <a:ea typeface="+mn-ea"/>
                <a:cs typeface="+mn-cs"/>
              </a:defRPr>
            </a:lvl3pPr>
            <a:lvl4pPr marL="3015600" algn="l" rtl="0" eaLnBrk="0" fontAlgn="base" hangingPunct="0">
              <a:spcBef>
                <a:spcPct val="0"/>
              </a:spcBef>
              <a:spcAft>
                <a:spcPct val="0"/>
              </a:spcAft>
              <a:defRPr sz="2638" kern="1200">
                <a:solidFill>
                  <a:schemeClr val="tx1"/>
                </a:solidFill>
                <a:latin typeface="Times New Roman" pitchFamily="18" charset="0"/>
                <a:ea typeface="+mn-ea"/>
                <a:cs typeface="+mn-cs"/>
              </a:defRPr>
            </a:lvl4pPr>
            <a:lvl5pPr marL="4020800" algn="l" rtl="0" eaLnBrk="0" fontAlgn="base" hangingPunct="0">
              <a:spcBef>
                <a:spcPct val="0"/>
              </a:spcBef>
              <a:spcAft>
                <a:spcPct val="0"/>
              </a:spcAft>
              <a:defRPr sz="2638" kern="1200">
                <a:solidFill>
                  <a:schemeClr val="tx1"/>
                </a:solidFill>
                <a:latin typeface="Times New Roman" pitchFamily="18" charset="0"/>
                <a:ea typeface="+mn-ea"/>
                <a:cs typeface="+mn-cs"/>
              </a:defRPr>
            </a:lvl5pPr>
            <a:lvl6pPr marL="5026000" algn="l" defTabSz="2010400" rtl="0" eaLnBrk="1" latinLnBrk="0" hangingPunct="1">
              <a:defRPr sz="2638" kern="1200">
                <a:solidFill>
                  <a:schemeClr val="tx1"/>
                </a:solidFill>
                <a:latin typeface="Times New Roman" pitchFamily="18" charset="0"/>
                <a:ea typeface="+mn-ea"/>
                <a:cs typeface="+mn-cs"/>
              </a:defRPr>
            </a:lvl6pPr>
            <a:lvl7pPr marL="6031200" algn="l" defTabSz="2010400" rtl="0" eaLnBrk="1" latinLnBrk="0" hangingPunct="1">
              <a:defRPr sz="2638" kern="1200">
                <a:solidFill>
                  <a:schemeClr val="tx1"/>
                </a:solidFill>
                <a:latin typeface="Times New Roman" pitchFamily="18" charset="0"/>
                <a:ea typeface="+mn-ea"/>
                <a:cs typeface="+mn-cs"/>
              </a:defRPr>
            </a:lvl7pPr>
            <a:lvl8pPr marL="7036399" algn="l" defTabSz="2010400" rtl="0" eaLnBrk="1" latinLnBrk="0" hangingPunct="1">
              <a:defRPr sz="2638" kern="1200">
                <a:solidFill>
                  <a:schemeClr val="tx1"/>
                </a:solidFill>
                <a:latin typeface="Times New Roman" pitchFamily="18" charset="0"/>
                <a:ea typeface="+mn-ea"/>
                <a:cs typeface="+mn-cs"/>
              </a:defRPr>
            </a:lvl8pPr>
            <a:lvl9pPr marL="8041599" algn="l" defTabSz="2010400" rtl="0" eaLnBrk="1" latinLnBrk="0" hangingPunct="1">
              <a:defRPr sz="2638" kern="1200">
                <a:solidFill>
                  <a:schemeClr val="tx1"/>
                </a:solidFill>
                <a:latin typeface="Times New Roman" pitchFamily="18" charset="0"/>
                <a:ea typeface="+mn-ea"/>
                <a:cs typeface="+mn-cs"/>
              </a:defRPr>
            </a:lvl9pPr>
          </a:lstStyle>
          <a:p>
            <a:pPr marL="0" indent="0">
              <a:spcAft>
                <a:spcPts val="600"/>
              </a:spcAft>
              <a:buNone/>
            </a:pPr>
            <a:r>
              <a:rPr lang="en-US" sz="3958"/>
              <a:t>Bill Calculator</a:t>
            </a:r>
            <a:endParaRPr lang="en-US" sz="3958">
              <a:hlinkClick r:id="rId2">
                <a:extLst>
                  <a:ext uri="{A12FA001-AC4F-418D-AE19-62706E023703}">
                    <ahyp:hlinkClr xmlns:ahyp="http://schemas.microsoft.com/office/drawing/2018/hyperlinkcolor" val="tx"/>
                  </a:ext>
                </a:extLst>
              </a:hlinkClick>
            </a:endParaRPr>
          </a:p>
          <a:p>
            <a:pPr marL="0" indent="0">
              <a:spcAft>
                <a:spcPts val="600"/>
              </a:spcAft>
              <a:buNone/>
            </a:pPr>
            <a:r>
              <a:rPr lang="en-US" sz="3958">
                <a:solidFill>
                  <a:srgbClr val="004E30"/>
                </a:solidFill>
                <a:hlinkClick r:id="rId2">
                  <a:extLst>
                    <a:ext uri="{A12FA001-AC4F-418D-AE19-62706E023703}">
                      <ahyp:hlinkClr xmlns:ahyp="http://schemas.microsoft.com/office/drawing/2018/hyperlinkcolor" val="tx"/>
                    </a:ext>
                  </a:extLst>
                </a:hlinkClick>
              </a:rPr>
              <a:t>https://www.loyola.edu/department/financial-aid/billcalculator</a:t>
            </a:r>
            <a:endParaRPr lang="en-US" sz="3958">
              <a:solidFill>
                <a:srgbClr val="004E30"/>
              </a:solidFill>
            </a:endParaRPr>
          </a:p>
          <a:p>
            <a:pPr marL="0" indent="0">
              <a:spcAft>
                <a:spcPts val="600"/>
              </a:spcAft>
              <a:buNone/>
            </a:pPr>
            <a:endParaRPr lang="en-US" sz="3958"/>
          </a:p>
          <a:p>
            <a:pPr marL="0" indent="0">
              <a:spcAft>
                <a:spcPts val="600"/>
              </a:spcAft>
              <a:buNone/>
            </a:pPr>
            <a:r>
              <a:rPr lang="en-US" sz="3958"/>
              <a:t>Parent Direct PLUS Loan Calculator</a:t>
            </a:r>
          </a:p>
          <a:p>
            <a:pPr marL="0" indent="0">
              <a:spcAft>
                <a:spcPts val="600"/>
              </a:spcAft>
              <a:buNone/>
            </a:pPr>
            <a:r>
              <a:rPr lang="en-US" sz="3958">
                <a:solidFill>
                  <a:srgbClr val="004E30"/>
                </a:solidFill>
                <a:hlinkClick r:id="rId3">
                  <a:extLst>
                    <a:ext uri="{A12FA001-AC4F-418D-AE19-62706E023703}">
                      <ahyp:hlinkClr xmlns:ahyp="http://schemas.microsoft.com/office/drawing/2018/hyperlinkcolor" val="tx"/>
                    </a:ext>
                  </a:extLst>
                </a:hlinkClick>
              </a:rPr>
              <a:t>https://www.loyola.edu/department/financial-aid/paymentresources</a:t>
            </a:r>
            <a:endParaRPr lang="en-US" sz="3958">
              <a:solidFill>
                <a:srgbClr val="004E30"/>
              </a:solidFill>
            </a:endParaRPr>
          </a:p>
        </p:txBody>
      </p:sp>
      <p:sp>
        <p:nvSpPr>
          <p:cNvPr id="2" name="Title 1"/>
          <p:cNvSpPr>
            <a:spLocks noGrp="1"/>
          </p:cNvSpPr>
          <p:nvPr>
            <p:ph type="ctrTitle"/>
          </p:nvPr>
        </p:nvSpPr>
        <p:spPr>
          <a:xfrm>
            <a:off x="1005205" y="1507913"/>
            <a:ext cx="18093690" cy="2429416"/>
          </a:xfrm>
        </p:spPr>
        <p:txBody>
          <a:bodyPr anchor="b">
            <a:noAutofit/>
          </a:bodyPr>
          <a:lstStyle>
            <a:defPPr>
              <a:defRPr lang="en-US"/>
            </a:defPPr>
            <a:lvl1pPr algn="l" rtl="0" eaLnBrk="0" fontAlgn="base" hangingPunct="0">
              <a:spcBef>
                <a:spcPct val="0"/>
              </a:spcBef>
              <a:spcAft>
                <a:spcPct val="0"/>
              </a:spcAft>
              <a:defRPr sz="2638" kern="1200">
                <a:solidFill>
                  <a:schemeClr val="tx1"/>
                </a:solidFill>
                <a:latin typeface="Times New Roman" pitchFamily="18" charset="0"/>
                <a:ea typeface="+mn-ea"/>
                <a:cs typeface="+mn-cs"/>
              </a:defRPr>
            </a:lvl1pPr>
            <a:lvl2pPr marL="1005200" algn="l" rtl="0" eaLnBrk="0" fontAlgn="base" hangingPunct="0">
              <a:spcBef>
                <a:spcPct val="0"/>
              </a:spcBef>
              <a:spcAft>
                <a:spcPct val="0"/>
              </a:spcAft>
              <a:defRPr sz="2638" kern="1200">
                <a:solidFill>
                  <a:schemeClr val="tx1"/>
                </a:solidFill>
                <a:latin typeface="Times New Roman" pitchFamily="18" charset="0"/>
                <a:ea typeface="+mn-ea"/>
                <a:cs typeface="+mn-cs"/>
              </a:defRPr>
            </a:lvl2pPr>
            <a:lvl3pPr marL="2010400" algn="l" rtl="0" eaLnBrk="0" fontAlgn="base" hangingPunct="0">
              <a:spcBef>
                <a:spcPct val="0"/>
              </a:spcBef>
              <a:spcAft>
                <a:spcPct val="0"/>
              </a:spcAft>
              <a:defRPr sz="2638" kern="1200">
                <a:solidFill>
                  <a:schemeClr val="tx1"/>
                </a:solidFill>
                <a:latin typeface="Times New Roman" pitchFamily="18" charset="0"/>
                <a:ea typeface="+mn-ea"/>
                <a:cs typeface="+mn-cs"/>
              </a:defRPr>
            </a:lvl3pPr>
            <a:lvl4pPr marL="3015600" algn="l" rtl="0" eaLnBrk="0" fontAlgn="base" hangingPunct="0">
              <a:spcBef>
                <a:spcPct val="0"/>
              </a:spcBef>
              <a:spcAft>
                <a:spcPct val="0"/>
              </a:spcAft>
              <a:defRPr sz="2638" kern="1200">
                <a:solidFill>
                  <a:schemeClr val="tx1"/>
                </a:solidFill>
                <a:latin typeface="Times New Roman" pitchFamily="18" charset="0"/>
                <a:ea typeface="+mn-ea"/>
                <a:cs typeface="+mn-cs"/>
              </a:defRPr>
            </a:lvl4pPr>
            <a:lvl5pPr marL="4020800" algn="l" rtl="0" eaLnBrk="0" fontAlgn="base" hangingPunct="0">
              <a:spcBef>
                <a:spcPct val="0"/>
              </a:spcBef>
              <a:spcAft>
                <a:spcPct val="0"/>
              </a:spcAft>
              <a:defRPr sz="2638" kern="1200">
                <a:solidFill>
                  <a:schemeClr val="tx1"/>
                </a:solidFill>
                <a:latin typeface="Times New Roman" pitchFamily="18" charset="0"/>
                <a:ea typeface="+mn-ea"/>
                <a:cs typeface="+mn-cs"/>
              </a:defRPr>
            </a:lvl5pPr>
            <a:lvl6pPr marL="5026000" algn="l" defTabSz="2010400" rtl="0" eaLnBrk="1" latinLnBrk="0" hangingPunct="1">
              <a:defRPr sz="2638" kern="1200">
                <a:solidFill>
                  <a:schemeClr val="tx1"/>
                </a:solidFill>
                <a:latin typeface="Times New Roman" pitchFamily="18" charset="0"/>
                <a:ea typeface="+mn-ea"/>
                <a:cs typeface="+mn-cs"/>
              </a:defRPr>
            </a:lvl6pPr>
            <a:lvl7pPr marL="6031200" algn="l" defTabSz="2010400" rtl="0" eaLnBrk="1" latinLnBrk="0" hangingPunct="1">
              <a:defRPr sz="2638" kern="1200">
                <a:solidFill>
                  <a:schemeClr val="tx1"/>
                </a:solidFill>
                <a:latin typeface="Times New Roman" pitchFamily="18" charset="0"/>
                <a:ea typeface="+mn-ea"/>
                <a:cs typeface="+mn-cs"/>
              </a:defRPr>
            </a:lvl7pPr>
            <a:lvl8pPr marL="7036399" algn="l" defTabSz="2010400" rtl="0" eaLnBrk="1" latinLnBrk="0" hangingPunct="1">
              <a:defRPr sz="2638" kern="1200">
                <a:solidFill>
                  <a:schemeClr val="tx1"/>
                </a:solidFill>
                <a:latin typeface="Times New Roman" pitchFamily="18" charset="0"/>
                <a:ea typeface="+mn-ea"/>
                <a:cs typeface="+mn-cs"/>
              </a:defRPr>
            </a:lvl8pPr>
            <a:lvl9pPr marL="8041599" algn="l" defTabSz="2010400" rtl="0" eaLnBrk="1" latinLnBrk="0" hangingPunct="1">
              <a:defRPr sz="2638" kern="1200">
                <a:solidFill>
                  <a:schemeClr val="tx1"/>
                </a:solidFill>
                <a:latin typeface="Times New Roman" pitchFamily="18" charset="0"/>
                <a:ea typeface="+mn-ea"/>
                <a:cs typeface="+mn-cs"/>
              </a:defRPr>
            </a:lvl9pPr>
          </a:lstStyle>
          <a:p>
            <a:r>
              <a:rPr lang="en-US" sz="8800" b="1">
                <a:solidFill>
                  <a:srgbClr val="00B385"/>
                </a:solidFill>
                <a:latin typeface="Arial Black" panose="020B0A04020102020204" pitchFamily="34" charset="0"/>
              </a:rPr>
              <a:t>Bill &amp; PLUS Loan Calculators</a:t>
            </a:r>
          </a:p>
        </p:txBody>
      </p:sp>
    </p:spTree>
    <p:extLst>
      <p:ext uri="{BB962C8B-B14F-4D97-AF65-F5344CB8AC3E}">
        <p14:creationId xmlns:p14="http://schemas.microsoft.com/office/powerpoint/2010/main" val="2470582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BA2132-D405-4EAB-8E4D-6BAC1F4A8FA1}"/>
              </a:ext>
            </a:extLst>
          </p:cNvPr>
          <p:cNvSpPr>
            <a:spLocks noGrp="1"/>
          </p:cNvSpPr>
          <p:nvPr>
            <p:ph sz="half" idx="1"/>
          </p:nvPr>
        </p:nvSpPr>
        <p:spPr>
          <a:xfrm>
            <a:off x="755650" y="3597275"/>
            <a:ext cx="8209174" cy="5130857"/>
          </a:xfrm>
        </p:spPr>
        <p:txBody>
          <a:bodyPr/>
          <a:lstStyle/>
          <a:p>
            <a:r>
              <a:rPr lang="en-US" sz="2800" b="1">
                <a:latin typeface="Times New Roman" panose="02020603050405020304" pitchFamily="18" charset="0"/>
                <a:cs typeface="Times New Roman" panose="02020603050405020304" pitchFamily="18" charset="0"/>
              </a:rPr>
              <a:t>Loyola Merit-Based Scholarships</a:t>
            </a:r>
          </a:p>
          <a:p>
            <a:r>
              <a:rPr lang="en-US" sz="2800">
                <a:latin typeface="Times New Roman" panose="02020603050405020304" pitchFamily="18" charset="0"/>
                <a:cs typeface="Times New Roman" panose="02020603050405020304" pitchFamily="18" charset="0"/>
              </a:rPr>
              <a:t>Presidential – Dean’s – Loyola -  Loyola Transfer</a:t>
            </a:r>
          </a:p>
          <a:p>
            <a:pPr marL="285750" indent="-285750">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Full-time enrollment</a:t>
            </a:r>
          </a:p>
          <a:p>
            <a:pPr marL="285750" indent="-285750">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Minimum cumulative GPA – 2.0</a:t>
            </a:r>
          </a:p>
          <a:p>
            <a:pPr marL="285750" indent="-285750">
              <a:buFont typeface="Arial" panose="020B0604020202020204" pitchFamily="34" charset="0"/>
              <a:buChar char="•"/>
            </a:pPr>
            <a:endParaRPr lang="en-US" sz="280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Loyola Non-Need-Based Grants</a:t>
            </a:r>
          </a:p>
          <a:p>
            <a:r>
              <a:rPr lang="en-US" sz="2800">
                <a:latin typeface="Times New Roman" panose="02020603050405020304" pitchFamily="18" charset="0"/>
                <a:cs typeface="Times New Roman" panose="02020603050405020304" pitchFamily="18" charset="0"/>
              </a:rPr>
              <a:t>Baltimore Diocesan – Community College – Evergreen &amp; Evergreen Community – Family – Legacy – Magis – Phi Theta Kappa – Charm City Promise</a:t>
            </a:r>
          </a:p>
          <a:p>
            <a:pPr marL="285750" indent="-285750">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Full-time enrollment</a:t>
            </a:r>
          </a:p>
          <a:p>
            <a:pPr marL="285750" indent="-285750">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Minimum cumulative GPA – 2.0</a:t>
            </a:r>
          </a:p>
          <a:p>
            <a:pPr marL="285750" indent="-285750">
              <a:buFont typeface="Arial" panose="020B0604020202020204" pitchFamily="34" charset="0"/>
              <a:buChar char="•"/>
            </a:pPr>
            <a:endParaRPr lang="en-US" sz="2800"/>
          </a:p>
          <a:p>
            <a:endParaRPr lang="en-US"/>
          </a:p>
        </p:txBody>
      </p:sp>
      <p:sp>
        <p:nvSpPr>
          <p:cNvPr id="5" name="Content Placeholder 4">
            <a:extLst>
              <a:ext uri="{FF2B5EF4-FFF2-40B4-BE49-F238E27FC236}">
                <a16:creationId xmlns:a16="http://schemas.microsoft.com/office/drawing/2014/main" id="{FA4CD032-D9C5-402B-996E-CB18797BE68E}"/>
              </a:ext>
            </a:extLst>
          </p:cNvPr>
          <p:cNvSpPr>
            <a:spLocks noGrp="1"/>
          </p:cNvSpPr>
          <p:nvPr>
            <p:ph sz="half" idx="2"/>
          </p:nvPr>
        </p:nvSpPr>
        <p:spPr>
          <a:xfrm>
            <a:off x="9594850" y="3597274"/>
            <a:ext cx="9884516" cy="5130857"/>
          </a:xfrm>
        </p:spPr>
        <p:txBody>
          <a:bodyPr/>
          <a:lstStyle/>
          <a:p>
            <a:r>
              <a:rPr lang="en-US" sz="2800" b="1">
                <a:latin typeface="Times New Roman" panose="02020603050405020304" pitchFamily="18" charset="0"/>
                <a:cs typeface="Times New Roman" panose="02020603050405020304" pitchFamily="18" charset="0"/>
              </a:rPr>
              <a:t>Federal, State, Loyola Need-Based Aid (Grants, Loans, Work-Study)</a:t>
            </a:r>
          </a:p>
          <a:p>
            <a:r>
              <a:rPr lang="en-US" sz="2800">
                <a:latin typeface="Times New Roman" panose="02020603050405020304" pitchFamily="18" charset="0"/>
                <a:cs typeface="Times New Roman" panose="02020603050405020304" pitchFamily="18" charset="0"/>
              </a:rPr>
              <a:t>Satisfactory Academic Progress (SAP)</a:t>
            </a:r>
          </a:p>
          <a:p>
            <a:pPr marL="285750" indent="-285750">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Minimum cumulative GPA – 1.8 after first year at Loyola, 2.0 each year thereafter</a:t>
            </a:r>
          </a:p>
          <a:p>
            <a:pPr marL="285750" indent="-285750">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Complete at least 67% of attempted credits</a:t>
            </a:r>
          </a:p>
          <a:p>
            <a:pPr marL="285750" indent="-285750">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Complete bachelor’s degree within 150% of the stated number of credit hours for an academic program (6 years)</a:t>
            </a:r>
          </a:p>
          <a:p>
            <a:pPr marL="285750" indent="-285750">
              <a:buFont typeface="Arial" panose="020B0604020202020204" pitchFamily="34" charset="0"/>
              <a:buChar char="•"/>
            </a:pPr>
            <a:endParaRPr lang="en-US" sz="2800" b="1">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Loyola Undergraduate Sap Policy</a:t>
            </a:r>
          </a:p>
          <a:p>
            <a:r>
              <a:rPr lang="en-US" sz="2800">
                <a:solidFill>
                  <a:srgbClr val="004E3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https://www.loyola.edu/department/financial-aid/undergraduate/policies/sap</a:t>
            </a:r>
            <a:endParaRPr lang="en-US" sz="2800">
              <a:solidFill>
                <a:srgbClr val="004E30"/>
              </a:solidFill>
              <a:latin typeface="Times New Roman" panose="02020603050405020304" pitchFamily="18" charset="0"/>
              <a:cs typeface="Times New Roman" panose="02020603050405020304" pitchFamily="18" charset="0"/>
            </a:endParaRPr>
          </a:p>
          <a:p>
            <a:endParaRPr lang="en-US"/>
          </a:p>
        </p:txBody>
      </p:sp>
      <p:sp>
        <p:nvSpPr>
          <p:cNvPr id="3" name="Title 2">
            <a:extLst>
              <a:ext uri="{FF2B5EF4-FFF2-40B4-BE49-F238E27FC236}">
                <a16:creationId xmlns:a16="http://schemas.microsoft.com/office/drawing/2014/main" id="{EC17D7E6-2ED3-4545-B881-A7C15B6C7A3E}"/>
              </a:ext>
            </a:extLst>
          </p:cNvPr>
          <p:cNvSpPr>
            <a:spLocks noGrp="1"/>
          </p:cNvSpPr>
          <p:nvPr>
            <p:ph type="ctrTitle"/>
          </p:nvPr>
        </p:nvSpPr>
        <p:spPr>
          <a:xfrm>
            <a:off x="1005205" y="1507913"/>
            <a:ext cx="18093690" cy="1479762"/>
          </a:xfrm>
        </p:spPr>
        <p:txBody>
          <a:bodyPr/>
          <a:lstStyle/>
          <a:p>
            <a:r>
              <a:rPr lang="en-US"/>
              <a:t>Retention criteria</a:t>
            </a:r>
          </a:p>
        </p:txBody>
      </p:sp>
    </p:spTree>
    <p:extLst>
      <p:ext uri="{BB962C8B-B14F-4D97-AF65-F5344CB8AC3E}">
        <p14:creationId xmlns:p14="http://schemas.microsoft.com/office/powerpoint/2010/main" val="1055370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005205" y="4167942"/>
            <a:ext cx="8209174" cy="5130857"/>
          </a:xfrm>
        </p:spPr>
        <p:txBody>
          <a:bodyPr vert="horz" lIns="201041" tIns="100521" rIns="201041" bIns="100521" rtlCol="0" anchor="t">
            <a:normAutofit/>
          </a:bodyPr>
          <a:lstStyle>
            <a:defPPr>
              <a:defRPr lang="en-US"/>
            </a:defPPr>
            <a:lvl1pPr algn="l" rtl="0" eaLnBrk="0" fontAlgn="base" hangingPunct="0">
              <a:spcBef>
                <a:spcPct val="0"/>
              </a:spcBef>
              <a:spcAft>
                <a:spcPct val="0"/>
              </a:spcAft>
              <a:defRPr sz="2638" kern="1200">
                <a:solidFill>
                  <a:schemeClr val="tx1"/>
                </a:solidFill>
                <a:latin typeface="Times New Roman" pitchFamily="18" charset="0"/>
                <a:ea typeface="+mn-ea"/>
                <a:cs typeface="+mn-cs"/>
              </a:defRPr>
            </a:lvl1pPr>
            <a:lvl2pPr marL="1005200" algn="l" rtl="0" eaLnBrk="0" fontAlgn="base" hangingPunct="0">
              <a:spcBef>
                <a:spcPct val="0"/>
              </a:spcBef>
              <a:spcAft>
                <a:spcPct val="0"/>
              </a:spcAft>
              <a:defRPr sz="2638" kern="1200">
                <a:solidFill>
                  <a:schemeClr val="tx1"/>
                </a:solidFill>
                <a:latin typeface="Times New Roman" pitchFamily="18" charset="0"/>
                <a:ea typeface="+mn-ea"/>
                <a:cs typeface="+mn-cs"/>
              </a:defRPr>
            </a:lvl2pPr>
            <a:lvl3pPr marL="2010400" algn="l" rtl="0" eaLnBrk="0" fontAlgn="base" hangingPunct="0">
              <a:spcBef>
                <a:spcPct val="0"/>
              </a:spcBef>
              <a:spcAft>
                <a:spcPct val="0"/>
              </a:spcAft>
              <a:defRPr sz="2638" kern="1200">
                <a:solidFill>
                  <a:schemeClr val="tx1"/>
                </a:solidFill>
                <a:latin typeface="Times New Roman" pitchFamily="18" charset="0"/>
                <a:ea typeface="+mn-ea"/>
                <a:cs typeface="+mn-cs"/>
              </a:defRPr>
            </a:lvl3pPr>
            <a:lvl4pPr marL="3015600" algn="l" rtl="0" eaLnBrk="0" fontAlgn="base" hangingPunct="0">
              <a:spcBef>
                <a:spcPct val="0"/>
              </a:spcBef>
              <a:spcAft>
                <a:spcPct val="0"/>
              </a:spcAft>
              <a:defRPr sz="2638" kern="1200">
                <a:solidFill>
                  <a:schemeClr val="tx1"/>
                </a:solidFill>
                <a:latin typeface="Times New Roman" pitchFamily="18" charset="0"/>
                <a:ea typeface="+mn-ea"/>
                <a:cs typeface="+mn-cs"/>
              </a:defRPr>
            </a:lvl4pPr>
            <a:lvl5pPr marL="4020800" algn="l" rtl="0" eaLnBrk="0" fontAlgn="base" hangingPunct="0">
              <a:spcBef>
                <a:spcPct val="0"/>
              </a:spcBef>
              <a:spcAft>
                <a:spcPct val="0"/>
              </a:spcAft>
              <a:defRPr sz="2638" kern="1200">
                <a:solidFill>
                  <a:schemeClr val="tx1"/>
                </a:solidFill>
                <a:latin typeface="Times New Roman" pitchFamily="18" charset="0"/>
                <a:ea typeface="+mn-ea"/>
                <a:cs typeface="+mn-cs"/>
              </a:defRPr>
            </a:lvl5pPr>
            <a:lvl6pPr marL="5026000" algn="l" defTabSz="2010400" rtl="0" eaLnBrk="1" latinLnBrk="0" hangingPunct="1">
              <a:defRPr sz="2638" kern="1200">
                <a:solidFill>
                  <a:schemeClr val="tx1"/>
                </a:solidFill>
                <a:latin typeface="Times New Roman" pitchFamily="18" charset="0"/>
                <a:ea typeface="+mn-ea"/>
                <a:cs typeface="+mn-cs"/>
              </a:defRPr>
            </a:lvl6pPr>
            <a:lvl7pPr marL="6031200" algn="l" defTabSz="2010400" rtl="0" eaLnBrk="1" latinLnBrk="0" hangingPunct="1">
              <a:defRPr sz="2638" kern="1200">
                <a:solidFill>
                  <a:schemeClr val="tx1"/>
                </a:solidFill>
                <a:latin typeface="Times New Roman" pitchFamily="18" charset="0"/>
                <a:ea typeface="+mn-ea"/>
                <a:cs typeface="+mn-cs"/>
              </a:defRPr>
            </a:lvl7pPr>
            <a:lvl8pPr marL="7036399" algn="l" defTabSz="2010400" rtl="0" eaLnBrk="1" latinLnBrk="0" hangingPunct="1">
              <a:defRPr sz="2638" kern="1200">
                <a:solidFill>
                  <a:schemeClr val="tx1"/>
                </a:solidFill>
                <a:latin typeface="Times New Roman" pitchFamily="18" charset="0"/>
                <a:ea typeface="+mn-ea"/>
                <a:cs typeface="+mn-cs"/>
              </a:defRPr>
            </a:lvl8pPr>
            <a:lvl9pPr marL="8041599" algn="l" defTabSz="2010400" rtl="0" eaLnBrk="1" latinLnBrk="0" hangingPunct="1">
              <a:defRPr sz="2638" kern="1200">
                <a:solidFill>
                  <a:schemeClr val="tx1"/>
                </a:solidFill>
                <a:latin typeface="Times New Roman" pitchFamily="18" charset="0"/>
                <a:ea typeface="+mn-ea"/>
                <a:cs typeface="+mn-cs"/>
              </a:defRPr>
            </a:lvl9pPr>
          </a:lstStyle>
          <a:p>
            <a:pPr marL="847725" indent="-502285" eaLnBrk="1" hangingPunct="1">
              <a:spcAft>
                <a:spcPts val="600"/>
              </a:spcAft>
              <a:buFont typeface="Arial" panose="020B0604020202020204" pitchFamily="34" charset="0"/>
              <a:buChar char="•"/>
            </a:pPr>
            <a:endParaRPr lang="en-US" sz="4400" kern="1200">
              <a:cs typeface="Times New Roman" pitchFamily="18" charset="0"/>
            </a:endParaRPr>
          </a:p>
          <a:p>
            <a:pPr marL="847725" indent="-502285" eaLnBrk="1" hangingPunct="1">
              <a:spcAft>
                <a:spcPts val="600"/>
              </a:spcAft>
              <a:buFont typeface="Arial" panose="020B0604020202020204" pitchFamily="34" charset="0"/>
              <a:buChar char="•"/>
            </a:pPr>
            <a:r>
              <a:rPr lang="en-US" sz="4400">
                <a:latin typeface="Times New Roman"/>
                <a:cs typeface="Times New Roman"/>
              </a:rPr>
              <a:t>2024-25</a:t>
            </a:r>
            <a:r>
              <a:rPr lang="en-US" sz="4400" kern="1200">
                <a:latin typeface="Times New Roman"/>
                <a:cs typeface="Times New Roman"/>
              </a:rPr>
              <a:t> FAFSA</a:t>
            </a:r>
          </a:p>
          <a:p>
            <a:pPr marL="847725" indent="-502285" eaLnBrk="1" hangingPunct="1">
              <a:spcAft>
                <a:spcPts val="600"/>
              </a:spcAft>
              <a:buFont typeface="Arial" panose="020B0604020202020204" pitchFamily="34" charset="0"/>
              <a:buChar char="•"/>
            </a:pPr>
            <a:r>
              <a:rPr lang="en-US" sz="4400" kern="1200">
                <a:latin typeface="Times New Roman"/>
                <a:cs typeface="Times New Roman"/>
              </a:rPr>
              <a:t>Based on student and parent </a:t>
            </a:r>
            <a:r>
              <a:rPr lang="en-US" sz="4400">
                <a:latin typeface="Times New Roman"/>
                <a:cs typeface="Times New Roman"/>
              </a:rPr>
              <a:t>2022</a:t>
            </a:r>
            <a:r>
              <a:rPr lang="en-US" sz="4400" kern="1200">
                <a:latin typeface="Times New Roman"/>
                <a:cs typeface="Times New Roman"/>
              </a:rPr>
              <a:t> income</a:t>
            </a:r>
          </a:p>
        </p:txBody>
      </p:sp>
      <p:pic>
        <p:nvPicPr>
          <p:cNvPr id="7"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747250" y="4183817"/>
            <a:ext cx="9884516" cy="4942258"/>
          </a:xfrm>
          <a:prstGeom prst="rect">
            <a:avLst/>
          </a:prstGeom>
          <a:noFill/>
        </p:spPr>
      </p:pic>
      <p:sp>
        <p:nvSpPr>
          <p:cNvPr id="4" name="Title 3"/>
          <p:cNvSpPr>
            <a:spLocks noGrp="1"/>
          </p:cNvSpPr>
          <p:nvPr>
            <p:ph type="ctrTitle"/>
          </p:nvPr>
        </p:nvSpPr>
        <p:spPr>
          <a:xfrm>
            <a:off x="1005205" y="1507913"/>
            <a:ext cx="18093690" cy="2429416"/>
          </a:xfrm>
        </p:spPr>
        <p:txBody>
          <a:bodyPr vert="horz" lIns="201041" tIns="100521" rIns="201041" bIns="100521" rtlCol="0" anchor="b">
            <a:normAutofit/>
          </a:bodyPr>
          <a:lstStyle>
            <a:defPPr>
              <a:defRPr lang="en-US"/>
            </a:defPPr>
            <a:lvl1pPr algn="l" rtl="0" eaLnBrk="0" fontAlgn="base" hangingPunct="0">
              <a:spcBef>
                <a:spcPct val="0"/>
              </a:spcBef>
              <a:spcAft>
                <a:spcPct val="0"/>
              </a:spcAft>
              <a:defRPr sz="2638" kern="1200">
                <a:solidFill>
                  <a:schemeClr val="tx1"/>
                </a:solidFill>
                <a:latin typeface="Times New Roman" pitchFamily="18" charset="0"/>
                <a:ea typeface="+mn-ea"/>
                <a:cs typeface="+mn-cs"/>
              </a:defRPr>
            </a:lvl1pPr>
            <a:lvl2pPr marL="1005200" algn="l" rtl="0" eaLnBrk="0" fontAlgn="base" hangingPunct="0">
              <a:spcBef>
                <a:spcPct val="0"/>
              </a:spcBef>
              <a:spcAft>
                <a:spcPct val="0"/>
              </a:spcAft>
              <a:defRPr sz="2638" kern="1200">
                <a:solidFill>
                  <a:schemeClr val="tx1"/>
                </a:solidFill>
                <a:latin typeface="Times New Roman" pitchFamily="18" charset="0"/>
                <a:ea typeface="+mn-ea"/>
                <a:cs typeface="+mn-cs"/>
              </a:defRPr>
            </a:lvl2pPr>
            <a:lvl3pPr marL="2010400" algn="l" rtl="0" eaLnBrk="0" fontAlgn="base" hangingPunct="0">
              <a:spcBef>
                <a:spcPct val="0"/>
              </a:spcBef>
              <a:spcAft>
                <a:spcPct val="0"/>
              </a:spcAft>
              <a:defRPr sz="2638" kern="1200">
                <a:solidFill>
                  <a:schemeClr val="tx1"/>
                </a:solidFill>
                <a:latin typeface="Times New Roman" pitchFamily="18" charset="0"/>
                <a:ea typeface="+mn-ea"/>
                <a:cs typeface="+mn-cs"/>
              </a:defRPr>
            </a:lvl3pPr>
            <a:lvl4pPr marL="3015600" algn="l" rtl="0" eaLnBrk="0" fontAlgn="base" hangingPunct="0">
              <a:spcBef>
                <a:spcPct val="0"/>
              </a:spcBef>
              <a:spcAft>
                <a:spcPct val="0"/>
              </a:spcAft>
              <a:defRPr sz="2638" kern="1200">
                <a:solidFill>
                  <a:schemeClr val="tx1"/>
                </a:solidFill>
                <a:latin typeface="Times New Roman" pitchFamily="18" charset="0"/>
                <a:ea typeface="+mn-ea"/>
                <a:cs typeface="+mn-cs"/>
              </a:defRPr>
            </a:lvl4pPr>
            <a:lvl5pPr marL="4020800" algn="l" rtl="0" eaLnBrk="0" fontAlgn="base" hangingPunct="0">
              <a:spcBef>
                <a:spcPct val="0"/>
              </a:spcBef>
              <a:spcAft>
                <a:spcPct val="0"/>
              </a:spcAft>
              <a:defRPr sz="2638" kern="1200">
                <a:solidFill>
                  <a:schemeClr val="tx1"/>
                </a:solidFill>
                <a:latin typeface="Times New Roman" pitchFamily="18" charset="0"/>
                <a:ea typeface="+mn-ea"/>
                <a:cs typeface="+mn-cs"/>
              </a:defRPr>
            </a:lvl5pPr>
            <a:lvl6pPr marL="5026000" algn="l" defTabSz="2010400" rtl="0" eaLnBrk="1" latinLnBrk="0" hangingPunct="1">
              <a:defRPr sz="2638" kern="1200">
                <a:solidFill>
                  <a:schemeClr val="tx1"/>
                </a:solidFill>
                <a:latin typeface="Times New Roman" pitchFamily="18" charset="0"/>
                <a:ea typeface="+mn-ea"/>
                <a:cs typeface="+mn-cs"/>
              </a:defRPr>
            </a:lvl6pPr>
            <a:lvl7pPr marL="6031200" algn="l" defTabSz="2010400" rtl="0" eaLnBrk="1" latinLnBrk="0" hangingPunct="1">
              <a:defRPr sz="2638" kern="1200">
                <a:solidFill>
                  <a:schemeClr val="tx1"/>
                </a:solidFill>
                <a:latin typeface="Times New Roman" pitchFamily="18" charset="0"/>
                <a:ea typeface="+mn-ea"/>
                <a:cs typeface="+mn-cs"/>
              </a:defRPr>
            </a:lvl7pPr>
            <a:lvl8pPr marL="7036399" algn="l" defTabSz="2010400" rtl="0" eaLnBrk="1" latinLnBrk="0" hangingPunct="1">
              <a:defRPr sz="2638" kern="1200">
                <a:solidFill>
                  <a:schemeClr val="tx1"/>
                </a:solidFill>
                <a:latin typeface="Times New Roman" pitchFamily="18" charset="0"/>
                <a:ea typeface="+mn-ea"/>
                <a:cs typeface="+mn-cs"/>
              </a:defRPr>
            </a:lvl8pPr>
            <a:lvl9pPr marL="8041599" algn="l" defTabSz="2010400" rtl="0" eaLnBrk="1" latinLnBrk="0" hangingPunct="1">
              <a:defRPr sz="2638" kern="1200">
                <a:solidFill>
                  <a:schemeClr val="tx1"/>
                </a:solidFill>
                <a:latin typeface="Times New Roman" pitchFamily="18" charset="0"/>
                <a:ea typeface="+mn-ea"/>
                <a:cs typeface="+mn-cs"/>
              </a:defRPr>
            </a:lvl9pPr>
          </a:lstStyle>
          <a:p>
            <a:pPr eaLnBrk="1" hangingPunct="1"/>
            <a:r>
              <a:rPr lang="en-US" sz="8800">
                <a:solidFill>
                  <a:srgbClr val="00B385"/>
                </a:solidFill>
                <a:latin typeface="Arial Black"/>
              </a:rPr>
              <a:t>2024-25</a:t>
            </a:r>
            <a:r>
              <a:rPr lang="en-US" sz="8800" b="1" kern="1200">
                <a:solidFill>
                  <a:srgbClr val="00B385"/>
                </a:solidFill>
                <a:latin typeface="Arial Black"/>
              </a:rPr>
              <a:t> Financial Aid </a:t>
            </a:r>
            <a:br>
              <a:rPr lang="en-US" sz="8800" b="1" kern="1200">
                <a:latin typeface="Arial Black" panose="020B0A04020102020204" pitchFamily="34" charset="0"/>
              </a:rPr>
            </a:br>
            <a:r>
              <a:rPr lang="en-US" sz="8800" b="1" kern="1200">
                <a:solidFill>
                  <a:srgbClr val="00B385"/>
                </a:solidFill>
                <a:latin typeface="Arial Black"/>
              </a:rPr>
              <a:t>Application Procedures</a:t>
            </a:r>
          </a:p>
        </p:txBody>
      </p:sp>
    </p:spTree>
    <p:extLst>
      <p:ext uri="{BB962C8B-B14F-4D97-AF65-F5344CB8AC3E}">
        <p14:creationId xmlns:p14="http://schemas.microsoft.com/office/powerpoint/2010/main" val="2228943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3E1EE5E5-0D42-1F40-9E6B-6AB9BAA94211}"/>
              </a:ext>
            </a:extLst>
          </p:cNvPr>
          <p:cNvSpPr>
            <a:spLocks noGrp="1"/>
          </p:cNvSpPr>
          <p:nvPr>
            <p:ph type="subTitle" idx="1"/>
          </p:nvPr>
        </p:nvSpPr>
        <p:spPr>
          <a:xfrm>
            <a:off x="1005205" y="4352815"/>
            <a:ext cx="8513445" cy="4379964"/>
          </a:xfrm>
        </p:spPr>
        <p:txBody>
          <a:bodyPr/>
          <a:lstStyle/>
          <a:p>
            <a:r>
              <a:rPr lang="en-US" b="1">
                <a:solidFill>
                  <a:srgbClr val="004E30"/>
                </a:solidFill>
                <a:latin typeface="Arial Narrow" panose="020B0606020202030204" pitchFamily="34" charset="0"/>
              </a:rPr>
              <a:t>Knott Humanities Center, Room 211</a:t>
            </a:r>
          </a:p>
          <a:p>
            <a:endParaRPr lang="en-US">
              <a:solidFill>
                <a:srgbClr val="0000FF"/>
              </a:solidFill>
              <a:latin typeface="Arial Narrow" panose="020B0606020202030204" pitchFamily="34" charset="0"/>
              <a:hlinkClick r:id="rId2">
                <a:extLst>
                  <a:ext uri="{A12FA001-AC4F-418D-AE19-62706E023703}">
                    <ahyp:hlinkClr xmlns:ahyp="http://schemas.microsoft.com/office/drawing/2018/hyperlinkcolor" val="tx"/>
                  </a:ext>
                </a:extLst>
              </a:hlinkClick>
            </a:endParaRPr>
          </a:p>
          <a:p>
            <a:r>
              <a:rPr lang="en-US" sz="3200" b="1">
                <a:solidFill>
                  <a:srgbClr val="004E30"/>
                </a:solidFill>
                <a:latin typeface="Arial Narrow" panose="020B0606020202030204" pitchFamily="34" charset="0"/>
              </a:rPr>
              <a:t>Email: </a:t>
            </a:r>
            <a:r>
              <a:rPr lang="en-US" sz="3200">
                <a:solidFill>
                  <a:srgbClr val="004E30"/>
                </a:solidFill>
                <a:latin typeface="Arial Narrow" panose="020B0606020202030204" pitchFamily="34" charset="0"/>
                <a:hlinkClick r:id="rId3">
                  <a:extLst>
                    <a:ext uri="{A12FA001-AC4F-418D-AE19-62706E023703}">
                      <ahyp:hlinkClr xmlns:ahyp="http://schemas.microsoft.com/office/drawing/2018/hyperlinkcolor" val="tx"/>
                    </a:ext>
                  </a:extLst>
                </a:hlinkClick>
              </a:rPr>
              <a:t>financialaid@loyola.edu </a:t>
            </a:r>
            <a:endParaRPr lang="en-US" sz="3200">
              <a:solidFill>
                <a:srgbClr val="004E30"/>
              </a:solidFill>
              <a:latin typeface="Arial Narrow" panose="020B0606020202030204" pitchFamily="34" charset="0"/>
            </a:endParaRPr>
          </a:p>
          <a:p>
            <a:r>
              <a:rPr lang="en-US" sz="3200" b="1">
                <a:solidFill>
                  <a:srgbClr val="004E30"/>
                </a:solidFill>
                <a:latin typeface="Arial Narrow" panose="020B0606020202030204" pitchFamily="34" charset="0"/>
              </a:rPr>
              <a:t>Phone:  </a:t>
            </a:r>
            <a:r>
              <a:rPr lang="en-US" sz="3200">
                <a:latin typeface="Arial Narrow" panose="020B0606020202030204" pitchFamily="34" charset="0"/>
              </a:rPr>
              <a:t>800-221-9107</a:t>
            </a:r>
          </a:p>
          <a:p>
            <a:r>
              <a:rPr lang="en-US" sz="3200">
                <a:latin typeface="Arial Narrow" panose="020B0606020202030204" pitchFamily="34" charset="0"/>
              </a:rPr>
              <a:t>	    410-617-2576</a:t>
            </a:r>
          </a:p>
          <a:p>
            <a:r>
              <a:rPr lang="en-US" sz="3200" b="1">
                <a:solidFill>
                  <a:srgbClr val="004E30"/>
                </a:solidFill>
                <a:latin typeface="Arial Narrow" panose="020B0606020202030204" pitchFamily="34" charset="0"/>
              </a:rPr>
              <a:t>Fax:</a:t>
            </a:r>
            <a:r>
              <a:rPr lang="en-US" sz="3200">
                <a:latin typeface="Arial Narrow" panose="020B0606020202030204" pitchFamily="34" charset="0"/>
              </a:rPr>
              <a:t>	    410-617-5149</a:t>
            </a:r>
          </a:p>
          <a:p>
            <a:endParaRPr lang="en-US" sz="3200">
              <a:latin typeface="Arial Narrow" panose="020B0606020202030204" pitchFamily="34" charset="0"/>
            </a:endParaRPr>
          </a:p>
          <a:p>
            <a:r>
              <a:rPr lang="en-US" sz="3200">
                <a:solidFill>
                  <a:srgbClr val="004E30"/>
                </a:solidFill>
                <a:latin typeface="Arial Narrow" panose="020B0606020202030204" pitchFamily="34" charset="0"/>
                <a:hlinkClick r:id="rId2">
                  <a:extLst>
                    <a:ext uri="{A12FA001-AC4F-418D-AE19-62706E023703}">
                      <ahyp:hlinkClr xmlns:ahyp="http://schemas.microsoft.com/office/drawing/2018/hyperlinkcolor" val="tx"/>
                    </a:ext>
                  </a:extLst>
                </a:hlinkClick>
              </a:rPr>
              <a:t>www.loyola.edu/financialaid</a:t>
            </a:r>
            <a:r>
              <a:rPr lang="en-US" sz="3200">
                <a:solidFill>
                  <a:srgbClr val="004E30"/>
                </a:solidFill>
                <a:latin typeface="Arial Narrow" panose="020B0606020202030204" pitchFamily="34" charset="0"/>
              </a:rPr>
              <a:t> </a:t>
            </a:r>
          </a:p>
          <a:p>
            <a:endParaRPr lang="en-US" sz="3200">
              <a:latin typeface="Arial Narrow" panose="020B0606020202030204" pitchFamily="34" charset="0"/>
            </a:endParaRPr>
          </a:p>
        </p:txBody>
      </p:sp>
      <p:sp>
        <p:nvSpPr>
          <p:cNvPr id="12" name="Title 11">
            <a:extLst>
              <a:ext uri="{FF2B5EF4-FFF2-40B4-BE49-F238E27FC236}">
                <a16:creationId xmlns:a16="http://schemas.microsoft.com/office/drawing/2014/main" id="{A81C1BFC-022D-F646-A08F-BED9F4FDE8A4}"/>
              </a:ext>
            </a:extLst>
          </p:cNvPr>
          <p:cNvSpPr>
            <a:spLocks noGrp="1"/>
          </p:cNvSpPr>
          <p:nvPr>
            <p:ph type="ctrTitle"/>
          </p:nvPr>
        </p:nvSpPr>
        <p:spPr>
          <a:xfrm>
            <a:off x="1005205" y="1082675"/>
            <a:ext cx="18093690" cy="2429416"/>
          </a:xfrm>
        </p:spPr>
        <p:txBody>
          <a:bodyPr/>
          <a:lstStyle/>
          <a:p>
            <a:r>
              <a:rPr lang="en-US" sz="8800"/>
              <a:t>Office of Financial aid</a:t>
            </a:r>
          </a:p>
        </p:txBody>
      </p:sp>
      <p:pic>
        <p:nvPicPr>
          <p:cNvPr id="3" name="Picture 2" descr="A house with trees in the background&#10;&#10;Description automatically generated">
            <a:extLst>
              <a:ext uri="{FF2B5EF4-FFF2-40B4-BE49-F238E27FC236}">
                <a16:creationId xmlns:a16="http://schemas.microsoft.com/office/drawing/2014/main" id="{0061C32B-71F9-45BE-9728-927C16117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3450" y="4023435"/>
            <a:ext cx="7563699" cy="5038725"/>
          </a:xfrm>
          <a:prstGeom prst="rect">
            <a:avLst/>
          </a:prstGeom>
        </p:spPr>
      </p:pic>
      <p:cxnSp>
        <p:nvCxnSpPr>
          <p:cNvPr id="4" name="Straight Arrow Connector 3">
            <a:extLst>
              <a:ext uri="{FF2B5EF4-FFF2-40B4-BE49-F238E27FC236}">
                <a16:creationId xmlns:a16="http://schemas.microsoft.com/office/drawing/2014/main" id="{C5863B08-32A1-4B79-8854-376B54A1E4BC}"/>
              </a:ext>
            </a:extLst>
          </p:cNvPr>
          <p:cNvCxnSpPr/>
          <p:nvPr/>
        </p:nvCxnSpPr>
        <p:spPr>
          <a:xfrm flipH="1">
            <a:off x="5270567" y="7864475"/>
            <a:ext cx="1219200" cy="524415"/>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62016C-BFA4-48F0-AF74-0ED63FF4F45F}"/>
              </a:ext>
            </a:extLst>
          </p:cNvPr>
          <p:cNvSpPr>
            <a:spLocks noGrp="1"/>
          </p:cNvSpPr>
          <p:nvPr>
            <p:ph sz="half" idx="2"/>
          </p:nvPr>
        </p:nvSpPr>
        <p:spPr>
          <a:xfrm>
            <a:off x="9137650" y="8245475"/>
            <a:ext cx="8686800" cy="1295400"/>
          </a:xfrm>
        </p:spPr>
        <p:txBody>
          <a:bodyPr/>
          <a:lstStyle/>
          <a:p>
            <a:pPr marL="12700" marR="5080">
              <a:lnSpc>
                <a:spcPts val="2160"/>
              </a:lnSpc>
              <a:spcBef>
                <a:spcPts val="1030"/>
              </a:spcBef>
            </a:pPr>
            <a:r>
              <a:rPr lang="en-US" sz="2800" i="1" spc="-50">
                <a:latin typeface="Arial Narrow" panose="020B0606020202030204" pitchFamily="34" charset="0"/>
                <a:cs typeface="Calibri"/>
              </a:rPr>
              <a:t>You </a:t>
            </a:r>
            <a:r>
              <a:rPr lang="en-US" sz="2800" i="1" spc="-5">
                <a:latin typeface="Arial Narrow" panose="020B0606020202030204" pitchFamily="34" charset="0"/>
                <a:cs typeface="Calibri"/>
              </a:rPr>
              <a:t>will be notified by </a:t>
            </a:r>
            <a:r>
              <a:rPr lang="en-US" sz="2800" i="1">
                <a:latin typeface="Arial Narrow" panose="020B0606020202030204" pitchFamily="34" charset="0"/>
                <a:cs typeface="Calibri"/>
              </a:rPr>
              <a:t>the </a:t>
            </a:r>
            <a:r>
              <a:rPr lang="en-US" sz="2800" i="1" spc="-10">
                <a:latin typeface="Arial Narrow" panose="020B0606020202030204" pitchFamily="34" charset="0"/>
                <a:cs typeface="Calibri"/>
              </a:rPr>
              <a:t>Office </a:t>
            </a:r>
            <a:r>
              <a:rPr lang="en-US" sz="2800" i="1" spc="-5">
                <a:latin typeface="Arial Narrow" panose="020B0606020202030204" pitchFamily="34" charset="0"/>
                <a:cs typeface="Calibri"/>
              </a:rPr>
              <a:t>of Financial </a:t>
            </a:r>
            <a:r>
              <a:rPr lang="en-US" sz="2800" i="1">
                <a:latin typeface="Arial Narrow" panose="020B0606020202030204" pitchFamily="34" charset="0"/>
                <a:cs typeface="Calibri"/>
              </a:rPr>
              <a:t>Aid </a:t>
            </a:r>
            <a:r>
              <a:rPr lang="en-US" sz="2800" i="1" spc="-5">
                <a:latin typeface="Arial Narrow" panose="020B0606020202030204" pitchFamily="34" charset="0"/>
                <a:cs typeface="Calibri"/>
              </a:rPr>
              <a:t> </a:t>
            </a:r>
            <a:r>
              <a:rPr lang="en-US" sz="2800" i="1">
                <a:latin typeface="Arial Narrow" panose="020B0606020202030204" pitchFamily="34" charset="0"/>
                <a:cs typeface="Calibri"/>
              </a:rPr>
              <a:t>if/when </a:t>
            </a:r>
            <a:r>
              <a:rPr lang="en-US" sz="2800" i="1" spc="-10">
                <a:latin typeface="Arial Narrow" panose="020B0606020202030204" pitchFamily="34" charset="0"/>
                <a:cs typeface="Calibri"/>
              </a:rPr>
              <a:t>we </a:t>
            </a:r>
            <a:r>
              <a:rPr lang="en-US" sz="2800" i="1" spc="-5">
                <a:latin typeface="Arial Narrow" panose="020B0606020202030204" pitchFamily="34" charset="0"/>
                <a:cs typeface="Calibri"/>
              </a:rPr>
              <a:t>need </a:t>
            </a:r>
            <a:r>
              <a:rPr lang="en-US" sz="2800" i="1">
                <a:latin typeface="Arial Narrow" panose="020B0606020202030204" pitchFamily="34" charset="0"/>
                <a:cs typeface="Calibri"/>
              </a:rPr>
              <a:t>additional </a:t>
            </a:r>
            <a:r>
              <a:rPr lang="en-US" sz="2800" i="1" spc="-10">
                <a:latin typeface="Arial Narrow" panose="020B0606020202030204" pitchFamily="34" charset="0"/>
                <a:cs typeface="Calibri"/>
              </a:rPr>
              <a:t>documentation </a:t>
            </a:r>
            <a:r>
              <a:rPr lang="en-US" sz="2800" i="1" spc="-15">
                <a:latin typeface="Arial Narrow" panose="020B0606020202030204" pitchFamily="34" charset="0"/>
                <a:cs typeface="Calibri"/>
              </a:rPr>
              <a:t>to </a:t>
            </a:r>
            <a:r>
              <a:rPr lang="en-US" sz="2800" i="1" spc="-5">
                <a:latin typeface="Arial Narrow" panose="020B0606020202030204" pitchFamily="34" charset="0"/>
                <a:cs typeface="Calibri"/>
              </a:rPr>
              <a:t>verify financial </a:t>
            </a:r>
            <a:r>
              <a:rPr lang="en-US" sz="2800" i="1" spc="-10">
                <a:latin typeface="Arial Narrow" panose="020B0606020202030204" pitchFamily="34" charset="0"/>
                <a:cs typeface="Calibri"/>
              </a:rPr>
              <a:t>information.</a:t>
            </a:r>
            <a:endParaRPr lang="en-US" sz="2800" i="1">
              <a:latin typeface="Arial Narrow" panose="020B0606020202030204" pitchFamily="34" charset="0"/>
              <a:cs typeface="Calibri"/>
            </a:endParaRPr>
          </a:p>
          <a:p>
            <a:endParaRPr lang="en-US"/>
          </a:p>
        </p:txBody>
      </p:sp>
      <p:sp>
        <p:nvSpPr>
          <p:cNvPr id="4" name="Title 3">
            <a:extLst>
              <a:ext uri="{FF2B5EF4-FFF2-40B4-BE49-F238E27FC236}">
                <a16:creationId xmlns:a16="http://schemas.microsoft.com/office/drawing/2014/main" id="{8AB84EE0-89CB-4A41-A12F-1B03469057E7}"/>
              </a:ext>
            </a:extLst>
          </p:cNvPr>
          <p:cNvSpPr>
            <a:spLocks noGrp="1"/>
          </p:cNvSpPr>
          <p:nvPr>
            <p:ph type="ctrTitle"/>
          </p:nvPr>
        </p:nvSpPr>
        <p:spPr>
          <a:xfrm>
            <a:off x="1040078" y="1311275"/>
            <a:ext cx="18093690" cy="2321874"/>
          </a:xfrm>
        </p:spPr>
        <p:txBody>
          <a:bodyPr lIns="91440" tIns="45720" rIns="91440" bIns="45720" anchor="b"/>
          <a:lstStyle/>
          <a:p>
            <a:r>
              <a:rPr lang="en-US" sz="8000" spc="-5">
                <a:latin typeface="Arial Black"/>
              </a:rPr>
              <a:t>2023-24 </a:t>
            </a:r>
            <a:r>
              <a:rPr lang="en-US" sz="8000">
                <a:latin typeface="Arial Black"/>
              </a:rPr>
              <a:t>Financial Aid  </a:t>
            </a:r>
            <a:r>
              <a:rPr lang="en-US" sz="8000" spc="-5">
                <a:latin typeface="Arial Black"/>
              </a:rPr>
              <a:t>Application</a:t>
            </a:r>
            <a:r>
              <a:rPr lang="en-US" sz="8000" spc="-60">
                <a:latin typeface="Arial Black"/>
              </a:rPr>
              <a:t> </a:t>
            </a:r>
            <a:r>
              <a:rPr lang="en-US" sz="8000" spc="-10">
                <a:latin typeface="Arial Black"/>
              </a:rPr>
              <a:t>Procedures</a:t>
            </a:r>
            <a:br>
              <a:rPr lang="en-US" sz="8000" spc="-10"/>
            </a:br>
            <a:r>
              <a:rPr lang="en-US" sz="4000" cap="none" spc="-10">
                <a:latin typeface="Arial Black"/>
              </a:rPr>
              <a:t>www.loyola.edu/department/financialaid</a:t>
            </a:r>
            <a:endParaRPr lang="en-US" sz="4000">
              <a:latin typeface="Arial Black"/>
            </a:endParaRPr>
          </a:p>
        </p:txBody>
      </p:sp>
      <p:sp>
        <p:nvSpPr>
          <p:cNvPr id="6" name="Content Placeholder 5">
            <a:extLst>
              <a:ext uri="{FF2B5EF4-FFF2-40B4-BE49-F238E27FC236}">
                <a16:creationId xmlns:a16="http://schemas.microsoft.com/office/drawing/2014/main" id="{D225A3F9-9968-4528-B612-919CC499AAD6}"/>
              </a:ext>
            </a:extLst>
          </p:cNvPr>
          <p:cNvSpPr>
            <a:spLocks noGrp="1"/>
          </p:cNvSpPr>
          <p:nvPr>
            <p:ph sz="half" idx="1"/>
          </p:nvPr>
        </p:nvSpPr>
        <p:spPr>
          <a:xfrm>
            <a:off x="1746250" y="4206876"/>
            <a:ext cx="13944600" cy="3352800"/>
          </a:xfrm>
        </p:spPr>
        <p:txBody>
          <a:bodyPr lIns="91440" tIns="45720" rIns="91440" bIns="45720" anchor="t"/>
          <a:lstStyle/>
          <a:p>
            <a:pPr marL="514350" indent="-514350">
              <a:buAutoNum type="arabicPeriod"/>
            </a:pPr>
            <a:r>
              <a:rPr lang="en-US" sz="3400" b="1">
                <a:latin typeface="Arial Narrow"/>
              </a:rPr>
              <a:t>2023-24 Free Application for Federal Student Aid  (FAFSA)</a:t>
            </a:r>
          </a:p>
          <a:p>
            <a:endParaRPr lang="en-US" sz="3400" b="1"/>
          </a:p>
          <a:p>
            <a:pPr marL="913765" lvl="1" indent="-457200">
              <a:buFont typeface="Arial" panose="020B0604020202020204" pitchFamily="34" charset="0"/>
              <a:buChar char="•"/>
            </a:pPr>
            <a:r>
              <a:rPr lang="en-US" sz="3400"/>
              <a:t>College Code Number 002078</a:t>
            </a:r>
          </a:p>
          <a:p>
            <a:pPr marL="913765" lvl="1" indent="-457200">
              <a:buFont typeface="Arial" panose="020B0604020202020204" pitchFamily="34" charset="0"/>
              <a:buChar char="•"/>
            </a:pPr>
            <a:r>
              <a:rPr lang="en-US" sz="3400"/>
              <a:t>Student SSN required</a:t>
            </a:r>
          </a:p>
          <a:p>
            <a:pPr marL="1828165" lvl="3" indent="-457200">
              <a:buFont typeface="Arial" panose="020B0604020202020204" pitchFamily="34" charset="0"/>
              <a:buChar char="•"/>
            </a:pPr>
            <a:r>
              <a:rPr lang="en-US" sz="3400"/>
              <a:t>Use the Data Retrieval Tool (DRT) when completing the FAFSA.</a:t>
            </a:r>
          </a:p>
          <a:p>
            <a:endParaRPr lang="en-US" sz="3200"/>
          </a:p>
          <a:p>
            <a:endParaRPr lang="en-US"/>
          </a:p>
        </p:txBody>
      </p:sp>
    </p:spTree>
    <p:extLst>
      <p:ext uri="{BB962C8B-B14F-4D97-AF65-F5344CB8AC3E}">
        <p14:creationId xmlns:p14="http://schemas.microsoft.com/office/powerpoint/2010/main" val="1317552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492795-BA89-48C8-AC15-65574D2A4609}"/>
              </a:ext>
            </a:extLst>
          </p:cNvPr>
          <p:cNvSpPr>
            <a:spLocks noGrp="1"/>
          </p:cNvSpPr>
          <p:nvPr>
            <p:ph idx="1"/>
          </p:nvPr>
        </p:nvSpPr>
        <p:spPr>
          <a:xfrm>
            <a:off x="1005205" y="4272422"/>
            <a:ext cx="18596293" cy="3287254"/>
          </a:xfrm>
        </p:spPr>
        <p:txBody>
          <a:bodyPr/>
          <a:lstStyle/>
          <a:p>
            <a:pPr marL="285750" indent="-285750">
              <a:buFont typeface="Arial" panose="020B0604020202020204" pitchFamily="34" charset="0"/>
              <a:buChar char="•"/>
            </a:pPr>
            <a:r>
              <a:rPr lang="en-US" sz="3400"/>
              <a:t>The Loyola Office of Financial Aid compares </a:t>
            </a:r>
            <a:r>
              <a:rPr lang="en-US" sz="3400" kern="1200"/>
              <a:t>information reported on the FAFSA with your income documents</a:t>
            </a:r>
          </a:p>
          <a:p>
            <a:pPr marL="285750" indent="-285750">
              <a:buFont typeface="Arial" panose="020B0604020202020204" pitchFamily="34" charset="0"/>
              <a:buChar char="•"/>
            </a:pPr>
            <a:r>
              <a:rPr lang="en-US" sz="3400" kern="1200"/>
              <a:t>Some students will be selected for </a:t>
            </a:r>
            <a:r>
              <a:rPr lang="en-US" sz="3400" i="1" kern="1200"/>
              <a:t>verification </a:t>
            </a:r>
            <a:r>
              <a:rPr lang="en-US" sz="3400" kern="1200"/>
              <a:t>by the Federal Government or Loyola</a:t>
            </a:r>
          </a:p>
          <a:p>
            <a:pPr marL="285750" indent="-285750">
              <a:buFont typeface="Arial" panose="020B0604020202020204" pitchFamily="34" charset="0"/>
              <a:buChar char="•"/>
            </a:pPr>
            <a:r>
              <a:rPr lang="en-US" sz="3400" kern="1200"/>
              <a:t>Students selected for verification will be notified through their Loyola email account with instructions for submitting required documents through Self-Service</a:t>
            </a:r>
          </a:p>
          <a:p>
            <a:pPr marL="285750" indent="-285750">
              <a:buFont typeface="Arial" panose="020B0604020202020204" pitchFamily="34" charset="0"/>
              <a:buChar char="•"/>
            </a:pPr>
            <a:r>
              <a:rPr lang="en-US" sz="3400" kern="1200"/>
              <a:t>Need-based aid will remain in a </a:t>
            </a:r>
            <a:r>
              <a:rPr lang="en-US" sz="3400" i="1" kern="1200"/>
              <a:t>hold status </a:t>
            </a:r>
            <a:r>
              <a:rPr lang="en-US" sz="3400" kern="1200"/>
              <a:t>until verification is complete</a:t>
            </a:r>
            <a:endParaRPr lang="en-US" sz="3400"/>
          </a:p>
        </p:txBody>
      </p:sp>
      <p:sp>
        <p:nvSpPr>
          <p:cNvPr id="13" name="Title 3">
            <a:extLst>
              <a:ext uri="{FF2B5EF4-FFF2-40B4-BE49-F238E27FC236}">
                <a16:creationId xmlns:a16="http://schemas.microsoft.com/office/drawing/2014/main" id="{D7295AA1-ED61-4D45-9624-0E1D1D59B2AF}"/>
              </a:ext>
            </a:extLst>
          </p:cNvPr>
          <p:cNvSpPr>
            <a:spLocks noGrp="1"/>
          </p:cNvSpPr>
          <p:nvPr>
            <p:ph type="ctrTitle"/>
          </p:nvPr>
        </p:nvSpPr>
        <p:spPr>
          <a:xfrm>
            <a:off x="753903" y="640550"/>
            <a:ext cx="18596293" cy="2429416"/>
          </a:xfrm>
        </p:spPr>
        <p:txBody>
          <a:bodyPr/>
          <a:lstStyle/>
          <a:p>
            <a:pPr algn="l"/>
            <a:r>
              <a:rPr lang="en-US" sz="8800"/>
              <a:t>Verification</a:t>
            </a:r>
          </a:p>
        </p:txBody>
      </p:sp>
      <p:sp>
        <p:nvSpPr>
          <p:cNvPr id="6" name="TextBox 5">
            <a:extLst>
              <a:ext uri="{FF2B5EF4-FFF2-40B4-BE49-F238E27FC236}">
                <a16:creationId xmlns:a16="http://schemas.microsoft.com/office/drawing/2014/main" id="{D8FF7666-712D-459A-AC4A-439B73A45E70}"/>
              </a:ext>
            </a:extLst>
          </p:cNvPr>
          <p:cNvSpPr txBox="1"/>
          <p:nvPr/>
        </p:nvSpPr>
        <p:spPr>
          <a:xfrm>
            <a:off x="5861050" y="8931275"/>
            <a:ext cx="8382000" cy="461665"/>
          </a:xfrm>
          <a:prstGeom prst="rect">
            <a:avLst/>
          </a:prstGeom>
          <a:noFill/>
        </p:spPr>
        <p:txBody>
          <a:bodyPr wrap="square" rtlCol="0">
            <a:spAutoFit/>
          </a:bodyPr>
          <a:lstStyle/>
          <a:p>
            <a:pPr algn="ctr"/>
            <a:r>
              <a:rPr lang="en-US" sz="2400" b="1">
                <a:solidFill>
                  <a:srgbClr val="004E30"/>
                </a:solidFill>
                <a:latin typeface="Arial Narrow" panose="020B0606020202030204" pitchFamily="34" charset="0"/>
                <a:hlinkClick r:id="rId3">
                  <a:extLst>
                    <a:ext uri="{A12FA001-AC4F-418D-AE19-62706E023703}">
                      <ahyp:hlinkClr xmlns:ahyp="http://schemas.microsoft.com/office/drawing/2018/hyperlinkcolor" val="tx"/>
                    </a:ext>
                  </a:extLst>
                </a:hlinkClick>
              </a:rPr>
              <a:t>www.loyola.edu/department/financial-aid</a:t>
            </a:r>
            <a:endParaRPr lang="en-US" sz="2400" b="1">
              <a:solidFill>
                <a:srgbClr val="004E30"/>
              </a:solidFill>
              <a:latin typeface="Arial Narrow" panose="020B0606020202030204" pitchFamily="34" charset="0"/>
            </a:endParaRPr>
          </a:p>
        </p:txBody>
      </p:sp>
    </p:spTree>
    <p:extLst>
      <p:ext uri="{BB962C8B-B14F-4D97-AF65-F5344CB8AC3E}">
        <p14:creationId xmlns:p14="http://schemas.microsoft.com/office/powerpoint/2010/main" val="2365341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4F9E24-F89F-41EC-8491-01C1C37879B9}"/>
              </a:ext>
            </a:extLst>
          </p:cNvPr>
          <p:cNvSpPr>
            <a:spLocks noGrp="1"/>
          </p:cNvSpPr>
          <p:nvPr>
            <p:ph sz="half" idx="1"/>
          </p:nvPr>
        </p:nvSpPr>
        <p:spPr>
          <a:xfrm>
            <a:off x="984250" y="3749675"/>
            <a:ext cx="8001000" cy="5130857"/>
          </a:xfrm>
        </p:spPr>
        <p:txBody>
          <a:bodyPr lIns="91440" tIns="45720" rIns="91440" bIns="45720" anchor="t"/>
          <a:lstStyle/>
          <a:p>
            <a:pPr marL="12065">
              <a:spcBef>
                <a:spcPts val="105"/>
              </a:spcBef>
              <a:tabLst>
                <a:tab pos="299085" algn="l"/>
                <a:tab pos="299720" algn="l"/>
              </a:tabLst>
            </a:pPr>
            <a:r>
              <a:rPr lang="en-US" sz="3000" b="1" u="sng" spc="-10">
                <a:latin typeface="Arial Narrow" panose="020B0606020202030204" pitchFamily="34" charset="0"/>
                <a:cs typeface="Calibri"/>
              </a:rPr>
              <a:t>Subsidized</a:t>
            </a:r>
            <a:r>
              <a:rPr lang="en-US" sz="3000" b="1" u="sng" spc="-50">
                <a:latin typeface="Arial Narrow" panose="020B0606020202030204" pitchFamily="34" charset="0"/>
                <a:cs typeface="Calibri"/>
              </a:rPr>
              <a:t> </a:t>
            </a:r>
            <a:r>
              <a:rPr lang="en-US" sz="3000" b="1" u="sng" spc="-5">
                <a:latin typeface="Arial Narrow" panose="020B0606020202030204" pitchFamily="34" charset="0"/>
                <a:cs typeface="Calibri"/>
              </a:rPr>
              <a:t>Loan</a:t>
            </a:r>
            <a:endParaRPr lang="en-US" sz="3000" b="1" u="sng">
              <a:latin typeface="Arial Narrow" panose="020B0606020202030204" pitchFamily="34" charset="0"/>
              <a:cs typeface="Calibri"/>
            </a:endParaRPr>
          </a:p>
          <a:p>
            <a:pPr marL="12065">
              <a:lnSpc>
                <a:spcPct val="100000"/>
              </a:lnSpc>
              <a:spcBef>
                <a:spcPts val="105"/>
              </a:spcBef>
              <a:tabLst>
                <a:tab pos="299085" algn="l"/>
                <a:tab pos="299720" algn="l"/>
              </a:tabLst>
            </a:pPr>
            <a:endParaRPr lang="en-US" sz="3000" spc="-5">
              <a:latin typeface="Arial Narrow" panose="020B0606020202030204" pitchFamily="34" charset="0"/>
              <a:cs typeface="Calibri"/>
            </a:endParaRPr>
          </a:p>
          <a:p>
            <a:pPr marL="299085" indent="-287020">
              <a:lnSpc>
                <a:spcPct val="100000"/>
              </a:lnSpc>
              <a:spcBef>
                <a:spcPts val="105"/>
              </a:spcBef>
              <a:buFont typeface="Arial"/>
              <a:buChar char="•"/>
              <a:tabLst>
                <a:tab pos="299085" algn="l"/>
                <a:tab pos="299720" algn="l"/>
              </a:tabLst>
            </a:pPr>
            <a:r>
              <a:rPr lang="en-US" sz="3000" spc="-5">
                <a:latin typeface="Arial Narrow" panose="020B0606020202030204" pitchFamily="34" charset="0"/>
                <a:cs typeface="Calibri"/>
              </a:rPr>
              <a:t>Eligibility </a:t>
            </a:r>
            <a:r>
              <a:rPr lang="en-US" sz="3000">
                <a:latin typeface="Arial Narrow" panose="020B0606020202030204" pitchFamily="34" charset="0"/>
                <a:cs typeface="Calibri"/>
              </a:rPr>
              <a:t>is </a:t>
            </a:r>
            <a:r>
              <a:rPr lang="en-US" sz="3000" spc="-5">
                <a:latin typeface="Arial Narrow" panose="020B0606020202030204" pitchFamily="34" charset="0"/>
                <a:cs typeface="Calibri"/>
              </a:rPr>
              <a:t>based on </a:t>
            </a:r>
            <a:r>
              <a:rPr lang="en-US" sz="3000" spc="-15">
                <a:latin typeface="Arial Narrow" panose="020B0606020202030204" pitchFamily="34" charset="0"/>
                <a:cs typeface="Calibri"/>
              </a:rPr>
              <a:t>demonstrated</a:t>
            </a:r>
            <a:r>
              <a:rPr lang="en-US" sz="3000" spc="45">
                <a:latin typeface="Arial Narrow" panose="020B0606020202030204" pitchFamily="34" charset="0"/>
                <a:cs typeface="Calibri"/>
              </a:rPr>
              <a:t> </a:t>
            </a:r>
            <a:r>
              <a:rPr lang="en-US" sz="3000" spc="-5">
                <a:latin typeface="Arial Narrow" panose="020B0606020202030204" pitchFamily="34" charset="0"/>
                <a:cs typeface="Calibri"/>
              </a:rPr>
              <a:t>need</a:t>
            </a:r>
            <a:endParaRPr lang="en-US" sz="3000">
              <a:latin typeface="Arial Narrow" panose="020B0606020202030204" pitchFamily="34" charset="0"/>
              <a:cs typeface="Calibri"/>
            </a:endParaRPr>
          </a:p>
          <a:p>
            <a:pPr marL="299085" indent="-287020">
              <a:lnSpc>
                <a:spcPct val="100000"/>
              </a:lnSpc>
              <a:buFont typeface="Arial"/>
              <a:buChar char="•"/>
              <a:tabLst>
                <a:tab pos="299085" algn="l"/>
                <a:tab pos="299720" algn="l"/>
              </a:tabLst>
            </a:pPr>
            <a:r>
              <a:rPr lang="en-US" sz="3000">
                <a:latin typeface="Arial Narrow" panose="020B0606020202030204" pitchFamily="34" charset="0"/>
                <a:cs typeface="Calibri"/>
              </a:rPr>
              <a:t>$3,500 (year 1), $4,500 (year 2),</a:t>
            </a:r>
            <a:r>
              <a:rPr lang="en-US" sz="3000" spc="-85">
                <a:latin typeface="Arial Narrow" panose="020B0606020202030204" pitchFamily="34" charset="0"/>
                <a:cs typeface="Calibri"/>
              </a:rPr>
              <a:t> </a:t>
            </a:r>
            <a:r>
              <a:rPr lang="en-US" sz="3000">
                <a:latin typeface="Arial Narrow" panose="020B0606020202030204" pitchFamily="34" charset="0"/>
                <a:cs typeface="Calibri"/>
              </a:rPr>
              <a:t>$5,500 (years 3 &amp; 4)</a:t>
            </a:r>
          </a:p>
          <a:p>
            <a:pPr marL="299085" indent="-287020">
              <a:lnSpc>
                <a:spcPct val="100000"/>
              </a:lnSpc>
              <a:buFont typeface="Arial"/>
              <a:buChar char="•"/>
              <a:tabLst>
                <a:tab pos="299085" algn="l"/>
                <a:tab pos="299720" algn="l"/>
              </a:tabLst>
            </a:pPr>
            <a:r>
              <a:rPr lang="en-US" sz="3000" spc="-15">
                <a:latin typeface="Arial Narrow"/>
                <a:cs typeface="Calibri"/>
              </a:rPr>
              <a:t>Fixed interest </a:t>
            </a:r>
            <a:r>
              <a:rPr lang="en-US" sz="3000" spc="-25">
                <a:latin typeface="Arial Narrow"/>
                <a:cs typeface="Calibri"/>
              </a:rPr>
              <a:t>rate </a:t>
            </a:r>
            <a:r>
              <a:rPr lang="en-US" sz="3000" spc="-10">
                <a:latin typeface="Arial Narrow"/>
                <a:cs typeface="Calibri"/>
              </a:rPr>
              <a:t>set every </a:t>
            </a:r>
            <a:r>
              <a:rPr lang="en-US" sz="3000">
                <a:latin typeface="Arial Narrow"/>
                <a:cs typeface="Calibri"/>
              </a:rPr>
              <a:t>July</a:t>
            </a:r>
            <a:r>
              <a:rPr lang="en-US" sz="3000" spc="110">
                <a:latin typeface="Arial Narrow"/>
                <a:cs typeface="Calibri"/>
              </a:rPr>
              <a:t> </a:t>
            </a:r>
            <a:r>
              <a:rPr lang="en-US" sz="3000" spc="-10">
                <a:latin typeface="Arial Narrow"/>
                <a:cs typeface="Calibri"/>
              </a:rPr>
              <a:t>1</a:t>
            </a:r>
            <a:r>
              <a:rPr lang="en-US" sz="3000" spc="-10" baseline="30000">
                <a:latin typeface="Arial Narrow"/>
                <a:cs typeface="Calibri"/>
              </a:rPr>
              <a:t>st</a:t>
            </a:r>
            <a:r>
              <a:rPr lang="en-US" sz="3000" spc="-10">
                <a:latin typeface="Arial Narrow"/>
                <a:cs typeface="Calibri"/>
              </a:rPr>
              <a:t> (5.5 percent)</a:t>
            </a:r>
            <a:endParaRPr lang="en-US" sz="3000">
              <a:latin typeface="Arial Narrow"/>
              <a:cs typeface="Calibri"/>
            </a:endParaRPr>
          </a:p>
          <a:p>
            <a:pPr marL="299085" indent="-287020">
              <a:lnSpc>
                <a:spcPct val="100000"/>
              </a:lnSpc>
              <a:buFont typeface="Arial"/>
              <a:buChar char="•"/>
              <a:tabLst>
                <a:tab pos="299085" algn="l"/>
                <a:tab pos="299720" algn="l"/>
              </a:tabLst>
            </a:pPr>
            <a:r>
              <a:rPr lang="en-US" sz="3000" spc="-15">
                <a:latin typeface="Arial Narrow" panose="020B0606020202030204" pitchFamily="34" charset="0"/>
                <a:cs typeface="Calibri"/>
              </a:rPr>
              <a:t>Interest </a:t>
            </a:r>
            <a:r>
              <a:rPr lang="en-US" sz="3000" spc="-5">
                <a:latin typeface="Arial Narrow" panose="020B0606020202030204" pitchFamily="34" charset="0"/>
                <a:cs typeface="Calibri"/>
              </a:rPr>
              <a:t>benefit </a:t>
            </a:r>
            <a:r>
              <a:rPr lang="en-US" sz="3000">
                <a:latin typeface="Arial Narrow" panose="020B0606020202030204" pitchFamily="34" charset="0"/>
                <a:cs typeface="Calibri"/>
              </a:rPr>
              <a:t>– </a:t>
            </a:r>
            <a:r>
              <a:rPr lang="en-US" sz="3000" spc="-10">
                <a:latin typeface="Arial Narrow" panose="020B0606020202030204" pitchFamily="34" charset="0"/>
                <a:cs typeface="Calibri"/>
              </a:rPr>
              <a:t>Federal Government</a:t>
            </a:r>
            <a:r>
              <a:rPr lang="en-US" sz="3000" spc="45">
                <a:latin typeface="Arial Narrow" panose="020B0606020202030204" pitchFamily="34" charset="0"/>
                <a:cs typeface="Calibri"/>
              </a:rPr>
              <a:t> </a:t>
            </a:r>
            <a:r>
              <a:rPr lang="en-US" sz="3000" spc="-15">
                <a:latin typeface="Arial Narrow" panose="020B0606020202030204" pitchFamily="34" charset="0"/>
                <a:cs typeface="Calibri"/>
              </a:rPr>
              <a:t>pays</a:t>
            </a:r>
            <a:endParaRPr lang="en-US" sz="3000">
              <a:latin typeface="Arial Narrow" panose="020B0606020202030204" pitchFamily="34" charset="0"/>
              <a:cs typeface="Calibri"/>
            </a:endParaRPr>
          </a:p>
          <a:p>
            <a:pPr marL="299085">
              <a:lnSpc>
                <a:spcPct val="100000"/>
              </a:lnSpc>
            </a:pPr>
            <a:r>
              <a:rPr lang="en-US" sz="3000" spc="-15">
                <a:latin typeface="Arial Narrow" panose="020B0606020202030204" pitchFamily="34" charset="0"/>
                <a:cs typeface="Calibri"/>
              </a:rPr>
              <a:t>interest </a:t>
            </a:r>
            <a:r>
              <a:rPr lang="en-US" sz="3000" spc="-5">
                <a:latin typeface="Arial Narrow" panose="020B0606020202030204" pitchFamily="34" charset="0"/>
                <a:cs typeface="Calibri"/>
              </a:rPr>
              <a:t>while </a:t>
            </a:r>
            <a:r>
              <a:rPr lang="en-US" sz="3000">
                <a:latin typeface="Arial Narrow" panose="020B0606020202030204" pitchFamily="34" charset="0"/>
                <a:cs typeface="Calibri"/>
              </a:rPr>
              <a:t>in</a:t>
            </a:r>
            <a:r>
              <a:rPr lang="en-US" sz="3000" spc="40">
                <a:latin typeface="Arial Narrow" panose="020B0606020202030204" pitchFamily="34" charset="0"/>
                <a:cs typeface="Calibri"/>
              </a:rPr>
              <a:t> </a:t>
            </a:r>
            <a:r>
              <a:rPr lang="en-US" sz="3000" spc="-5">
                <a:latin typeface="Arial Narrow" panose="020B0606020202030204" pitchFamily="34" charset="0"/>
                <a:cs typeface="Calibri"/>
              </a:rPr>
              <a:t>school</a:t>
            </a:r>
            <a:endParaRPr lang="en-US" sz="3000">
              <a:latin typeface="Arial Narrow" panose="020B0606020202030204" pitchFamily="34" charset="0"/>
              <a:cs typeface="Calibri"/>
            </a:endParaRPr>
          </a:p>
          <a:p>
            <a:pPr marL="299085" indent="-287020">
              <a:lnSpc>
                <a:spcPct val="100000"/>
              </a:lnSpc>
              <a:buFont typeface="Arial"/>
              <a:buChar char="•"/>
              <a:tabLst>
                <a:tab pos="299085" algn="l"/>
                <a:tab pos="299720" algn="l"/>
              </a:tabLst>
            </a:pPr>
            <a:r>
              <a:rPr lang="en-US" sz="3000" spc="-10">
                <a:latin typeface="Arial Narrow" panose="020B0606020202030204" pitchFamily="34" charset="0"/>
                <a:cs typeface="Calibri"/>
              </a:rPr>
              <a:t>Repayment </a:t>
            </a:r>
            <a:r>
              <a:rPr lang="en-US" sz="3000">
                <a:latin typeface="Arial Narrow" panose="020B0606020202030204" pitchFamily="34" charset="0"/>
                <a:cs typeface="Calibri"/>
              </a:rPr>
              <a:t>begins </a:t>
            </a:r>
            <a:r>
              <a:rPr lang="en-US" sz="3000" spc="-10">
                <a:latin typeface="Arial Narrow" panose="020B0606020202030204" pitchFamily="34" charset="0"/>
                <a:cs typeface="Calibri"/>
              </a:rPr>
              <a:t>after</a:t>
            </a:r>
            <a:r>
              <a:rPr lang="en-US" sz="3000" spc="-20">
                <a:latin typeface="Arial Narrow" panose="020B0606020202030204" pitchFamily="34" charset="0"/>
                <a:cs typeface="Calibri"/>
              </a:rPr>
              <a:t> </a:t>
            </a:r>
            <a:r>
              <a:rPr lang="en-US" sz="3000" spc="-5">
                <a:latin typeface="Arial Narrow" panose="020B0606020202030204" pitchFamily="34" charset="0"/>
                <a:cs typeface="Calibri"/>
              </a:rPr>
              <a:t>graduation</a:t>
            </a:r>
            <a:endParaRPr lang="en-US" sz="3000">
              <a:latin typeface="Arial Narrow" panose="020B0606020202030204" pitchFamily="34" charset="0"/>
              <a:cs typeface="Calibri"/>
            </a:endParaRPr>
          </a:p>
          <a:p>
            <a:endParaRPr lang="en-US"/>
          </a:p>
        </p:txBody>
      </p:sp>
      <p:sp>
        <p:nvSpPr>
          <p:cNvPr id="3" name="Content Placeholder 2">
            <a:extLst>
              <a:ext uri="{FF2B5EF4-FFF2-40B4-BE49-F238E27FC236}">
                <a16:creationId xmlns:a16="http://schemas.microsoft.com/office/drawing/2014/main" id="{0CBC85A1-12AF-4758-B310-CBDF9910362C}"/>
              </a:ext>
            </a:extLst>
          </p:cNvPr>
          <p:cNvSpPr>
            <a:spLocks noGrp="1"/>
          </p:cNvSpPr>
          <p:nvPr>
            <p:ph sz="half" idx="2"/>
          </p:nvPr>
        </p:nvSpPr>
        <p:spPr>
          <a:xfrm>
            <a:off x="9594850" y="3749675"/>
            <a:ext cx="9884516" cy="5130857"/>
          </a:xfrm>
        </p:spPr>
        <p:txBody>
          <a:bodyPr lIns="91440" tIns="45720" rIns="91440" bIns="45720" anchor="t"/>
          <a:lstStyle/>
          <a:p>
            <a:r>
              <a:rPr lang="en-US" sz="3000" b="1" u="sng" spc="-10">
                <a:latin typeface="Arial Narrow" panose="020B0606020202030204" pitchFamily="34" charset="0"/>
                <a:cs typeface="Calibri"/>
              </a:rPr>
              <a:t>Unsubsidized</a:t>
            </a:r>
            <a:r>
              <a:rPr lang="en-US" sz="3000" b="1" u="sng" spc="-30">
                <a:latin typeface="Arial Narrow" panose="020B0606020202030204" pitchFamily="34" charset="0"/>
                <a:cs typeface="Calibri"/>
              </a:rPr>
              <a:t> </a:t>
            </a:r>
            <a:r>
              <a:rPr lang="en-US" sz="3000" b="1" u="sng" spc="-5">
                <a:latin typeface="Arial Narrow" panose="020B0606020202030204" pitchFamily="34" charset="0"/>
                <a:cs typeface="Calibri"/>
              </a:rPr>
              <a:t>Loan</a:t>
            </a:r>
            <a:endParaRPr lang="en-US" sz="3000" b="1" u="sng">
              <a:latin typeface="Arial Narrow" panose="020B0606020202030204" pitchFamily="34" charset="0"/>
              <a:cs typeface="Calibri"/>
            </a:endParaRPr>
          </a:p>
          <a:p>
            <a:endParaRPr lang="en-US" sz="3000">
              <a:latin typeface="Arial Narrow" panose="020B0606020202030204" pitchFamily="34" charset="0"/>
            </a:endParaRPr>
          </a:p>
          <a:p>
            <a:pPr marL="285750" indent="-285750">
              <a:buFont typeface="Arial" panose="020B0604020202020204" pitchFamily="34" charset="0"/>
              <a:buChar char="•"/>
            </a:pPr>
            <a:r>
              <a:rPr lang="en-US" sz="3000">
                <a:latin typeface="Arial Narrow"/>
              </a:rPr>
              <a:t>Eligibility is </a:t>
            </a:r>
            <a:r>
              <a:rPr lang="en-US" sz="3000" u="sng">
                <a:latin typeface="Arial Narrow"/>
              </a:rPr>
              <a:t>not</a:t>
            </a:r>
            <a:r>
              <a:rPr lang="en-US" sz="3000">
                <a:latin typeface="Arial Narrow"/>
              </a:rPr>
              <a:t> based on financial need</a:t>
            </a:r>
          </a:p>
          <a:p>
            <a:pPr marL="285750" indent="-285750">
              <a:buFont typeface="Arial" panose="020B0604020202020204" pitchFamily="34" charset="0"/>
              <a:buChar char="•"/>
            </a:pPr>
            <a:r>
              <a:rPr lang="en-US" sz="3000">
                <a:latin typeface="Arial Narrow" panose="020B0606020202030204" pitchFamily="34" charset="0"/>
              </a:rPr>
              <a:t>$2,000 each year</a:t>
            </a:r>
          </a:p>
          <a:p>
            <a:pPr marL="285750" indent="-285750">
              <a:buFont typeface="Arial" panose="020B0604020202020204" pitchFamily="34" charset="0"/>
              <a:buChar char="•"/>
            </a:pPr>
            <a:r>
              <a:rPr lang="en-US" sz="3000">
                <a:latin typeface="Arial Narrow"/>
              </a:rPr>
              <a:t>Fixed interest rate set every July 1</a:t>
            </a:r>
            <a:r>
              <a:rPr lang="en-US" sz="3000" baseline="30000">
                <a:latin typeface="Arial Narrow"/>
              </a:rPr>
              <a:t>st</a:t>
            </a:r>
            <a:r>
              <a:rPr lang="en-US" sz="3000">
                <a:latin typeface="Arial Narrow"/>
              </a:rPr>
              <a:t> (5.5 percent)</a:t>
            </a:r>
          </a:p>
          <a:p>
            <a:pPr marL="285750" indent="-285750">
              <a:buFont typeface="Arial" panose="020B0604020202020204" pitchFamily="34" charset="0"/>
              <a:buChar char="•"/>
            </a:pPr>
            <a:r>
              <a:rPr lang="en-US" sz="3000">
                <a:latin typeface="Arial Narrow"/>
              </a:rPr>
              <a:t>No interest benefit – interest accrues while the</a:t>
            </a:r>
          </a:p>
          <a:p>
            <a:pPr marL="285750" indent="-285750">
              <a:buFont typeface="Arial" panose="020B0604020202020204" pitchFamily="34" charset="0"/>
              <a:buChar char="•"/>
            </a:pPr>
            <a:r>
              <a:rPr lang="en-US" sz="3000">
                <a:latin typeface="Arial Narrow"/>
              </a:rPr>
              <a:t>student is in school</a:t>
            </a:r>
          </a:p>
          <a:p>
            <a:pPr marL="285750" indent="-285750">
              <a:buFont typeface="Arial" panose="020B0604020202020204" pitchFamily="34" charset="0"/>
              <a:buChar char="•"/>
            </a:pPr>
            <a:r>
              <a:rPr lang="en-US" sz="3000">
                <a:latin typeface="Arial Narrow"/>
              </a:rPr>
              <a:t>Repayment begins after graduation</a:t>
            </a:r>
          </a:p>
          <a:p>
            <a:endParaRPr lang="en-US"/>
          </a:p>
        </p:txBody>
      </p:sp>
      <p:sp>
        <p:nvSpPr>
          <p:cNvPr id="4" name="Title 3">
            <a:extLst>
              <a:ext uri="{FF2B5EF4-FFF2-40B4-BE49-F238E27FC236}">
                <a16:creationId xmlns:a16="http://schemas.microsoft.com/office/drawing/2014/main" id="{57172144-3138-4A76-B1EA-E16BF937E2E6}"/>
              </a:ext>
            </a:extLst>
          </p:cNvPr>
          <p:cNvSpPr>
            <a:spLocks noGrp="1"/>
          </p:cNvSpPr>
          <p:nvPr>
            <p:ph type="ctrTitle"/>
          </p:nvPr>
        </p:nvSpPr>
        <p:spPr>
          <a:xfrm>
            <a:off x="755650" y="777875"/>
            <a:ext cx="18093690" cy="2429416"/>
          </a:xfrm>
        </p:spPr>
        <p:txBody>
          <a:bodyPr/>
          <a:lstStyle/>
          <a:p>
            <a:r>
              <a:rPr lang="en-US" sz="8800"/>
              <a:t>William D. Ford </a:t>
            </a:r>
            <a:br>
              <a:rPr lang="en-US" sz="8800"/>
            </a:br>
            <a:r>
              <a:rPr lang="en-US" sz="8800"/>
              <a:t>Direct loans</a:t>
            </a:r>
            <a:endParaRPr lang="en-US" sz="4000"/>
          </a:p>
        </p:txBody>
      </p:sp>
    </p:spTree>
    <p:extLst>
      <p:ext uri="{BB962C8B-B14F-4D97-AF65-F5344CB8AC3E}">
        <p14:creationId xmlns:p14="http://schemas.microsoft.com/office/powerpoint/2010/main" val="3670705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92EA0099-7145-4F8A-A572-687BAEC316FA}"/>
              </a:ext>
            </a:extLst>
          </p:cNvPr>
          <p:cNvSpPr>
            <a:spLocks noGrp="1"/>
          </p:cNvSpPr>
          <p:nvPr>
            <p:ph sz="half" idx="1"/>
          </p:nvPr>
        </p:nvSpPr>
        <p:spPr>
          <a:xfrm>
            <a:off x="1005205" y="4167942"/>
            <a:ext cx="8209174" cy="5130857"/>
          </a:xfrm>
        </p:spPr>
        <p:txBody>
          <a:bodyPr/>
          <a:lstStyle/>
          <a:p>
            <a:r>
              <a:rPr lang="en-US" sz="4400">
                <a:solidFill>
                  <a:schemeClr val="tx1"/>
                </a:solidFill>
              </a:rPr>
              <a:t>Entrance Counseling</a:t>
            </a:r>
            <a:endParaRPr lang="en-US" sz="4400">
              <a:solidFill>
                <a:schemeClr val="tx1"/>
              </a:solidFill>
              <a:hlinkClick r:id="rId2">
                <a:extLst>
                  <a:ext uri="{A12FA001-AC4F-418D-AE19-62706E023703}">
                    <ahyp:hlinkClr xmlns:ahyp="http://schemas.microsoft.com/office/drawing/2018/hyperlinkcolor" val="tx"/>
                  </a:ext>
                </a:extLst>
              </a:hlinkClick>
            </a:endParaRPr>
          </a:p>
          <a:p>
            <a:r>
              <a:rPr lang="en-US" sz="4400">
                <a:solidFill>
                  <a:srgbClr val="004E30"/>
                </a:solidFill>
                <a:hlinkClick r:id="rId2">
                  <a:extLst>
                    <a:ext uri="{A12FA001-AC4F-418D-AE19-62706E023703}">
                      <ahyp:hlinkClr xmlns:ahyp="http://schemas.microsoft.com/office/drawing/2018/hyperlinkcolor" val="tx"/>
                    </a:ext>
                  </a:extLst>
                </a:hlinkClick>
              </a:rPr>
              <a:t>https://studentaid.gov/entrance-counseling/</a:t>
            </a:r>
            <a:endParaRPr lang="en-US" sz="4400">
              <a:solidFill>
                <a:srgbClr val="004E30"/>
              </a:solidFill>
            </a:endParaRPr>
          </a:p>
          <a:p>
            <a:endParaRPr lang="en-US" sz="4400"/>
          </a:p>
          <a:p>
            <a:r>
              <a:rPr lang="en-US" sz="4400"/>
              <a:t>Master Promissory Note (MPN)</a:t>
            </a:r>
          </a:p>
          <a:p>
            <a:r>
              <a:rPr lang="en-US" sz="4400">
                <a:solidFill>
                  <a:srgbClr val="004E30"/>
                </a:solidFill>
                <a:hlinkClick r:id="rId3">
                  <a:extLst>
                    <a:ext uri="{A12FA001-AC4F-418D-AE19-62706E023703}">
                      <ahyp:hlinkClr xmlns:ahyp="http://schemas.microsoft.com/office/drawing/2018/hyperlinkcolor" val="tx"/>
                    </a:ext>
                  </a:extLst>
                </a:hlinkClick>
              </a:rPr>
              <a:t>https://studentaid.gov/mpn/</a:t>
            </a:r>
            <a:endParaRPr lang="en-US" sz="4400">
              <a:solidFill>
                <a:srgbClr val="004E30"/>
              </a:solidFill>
            </a:endParaRPr>
          </a:p>
          <a:p>
            <a:endParaRPr lang="en-US" sz="4400"/>
          </a:p>
        </p:txBody>
      </p:sp>
      <p:sp>
        <p:nvSpPr>
          <p:cNvPr id="4" name="Title 3">
            <a:extLst>
              <a:ext uri="{FF2B5EF4-FFF2-40B4-BE49-F238E27FC236}">
                <a16:creationId xmlns:a16="http://schemas.microsoft.com/office/drawing/2014/main" id="{57D63CDA-48EB-4E7A-8DAD-291A03DAFA1F}"/>
              </a:ext>
            </a:extLst>
          </p:cNvPr>
          <p:cNvSpPr>
            <a:spLocks noGrp="1"/>
          </p:cNvSpPr>
          <p:nvPr>
            <p:ph type="ctrTitle"/>
          </p:nvPr>
        </p:nvSpPr>
        <p:spPr>
          <a:xfrm>
            <a:off x="1005205" y="1507913"/>
            <a:ext cx="18093690" cy="2429416"/>
          </a:xfrm>
        </p:spPr>
        <p:txBody>
          <a:bodyPr anchor="b">
            <a:normAutofit/>
          </a:bodyPr>
          <a:lstStyle/>
          <a:p>
            <a:r>
              <a:rPr lang="en-US" sz="9200"/>
              <a:t>William D. Ford </a:t>
            </a:r>
            <a:br>
              <a:rPr lang="en-US" sz="9200"/>
            </a:br>
            <a:r>
              <a:rPr lang="en-US" sz="9200"/>
              <a:t>Direct loans</a:t>
            </a:r>
          </a:p>
        </p:txBody>
      </p:sp>
      <p:pic>
        <p:nvPicPr>
          <p:cNvPr id="10" name="Content Placeholder 9">
            <a:extLst>
              <a:ext uri="{FF2B5EF4-FFF2-40B4-BE49-F238E27FC236}">
                <a16:creationId xmlns:a16="http://schemas.microsoft.com/office/drawing/2014/main" id="{C99019E6-31B6-4911-AABC-05AE5F5581CC}"/>
              </a:ext>
            </a:extLst>
          </p:cNvPr>
          <p:cNvPicPr>
            <a:picLocks noGrp="1" noChangeAspect="1"/>
          </p:cNvPicPr>
          <p:nvPr>
            <p:ph sz="half" idx="2"/>
          </p:nvPr>
        </p:nvPicPr>
        <p:blipFill>
          <a:blip r:embed="rId4"/>
          <a:stretch>
            <a:fillRect/>
          </a:stretch>
        </p:blipFill>
        <p:spPr>
          <a:xfrm>
            <a:off x="11026188" y="4167188"/>
            <a:ext cx="7265575" cy="5132387"/>
          </a:xfrm>
        </p:spPr>
      </p:pic>
    </p:spTree>
    <p:extLst>
      <p:ext uri="{BB962C8B-B14F-4D97-AF65-F5344CB8AC3E}">
        <p14:creationId xmlns:p14="http://schemas.microsoft.com/office/powerpoint/2010/main" val="673891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986154" y="3444875"/>
            <a:ext cx="8623409" cy="5625324"/>
          </a:xfrm>
        </p:spPr>
        <p:txBody>
          <a:bodyPr lIns="91440" tIns="45720" rIns="91440" bIns="45720" anchor="t">
            <a:normAutofit/>
          </a:bodyPr>
          <a:lstStyle>
            <a:defPPr>
              <a:defRPr lang="en-US"/>
            </a:defPPr>
            <a:lvl1pPr algn="l" rtl="0" eaLnBrk="0" fontAlgn="base" hangingPunct="0">
              <a:spcBef>
                <a:spcPct val="0"/>
              </a:spcBef>
              <a:spcAft>
                <a:spcPct val="0"/>
              </a:spcAft>
              <a:defRPr sz="2638" kern="1200">
                <a:solidFill>
                  <a:schemeClr val="tx1"/>
                </a:solidFill>
                <a:latin typeface="Times New Roman" pitchFamily="18" charset="0"/>
                <a:ea typeface="+mn-ea"/>
                <a:cs typeface="+mn-cs"/>
              </a:defRPr>
            </a:lvl1pPr>
            <a:lvl2pPr marL="1005200" algn="l" rtl="0" eaLnBrk="0" fontAlgn="base" hangingPunct="0">
              <a:spcBef>
                <a:spcPct val="0"/>
              </a:spcBef>
              <a:spcAft>
                <a:spcPct val="0"/>
              </a:spcAft>
              <a:defRPr sz="2638" kern="1200">
                <a:solidFill>
                  <a:schemeClr val="tx1"/>
                </a:solidFill>
                <a:latin typeface="Times New Roman" pitchFamily="18" charset="0"/>
                <a:ea typeface="+mn-ea"/>
                <a:cs typeface="+mn-cs"/>
              </a:defRPr>
            </a:lvl2pPr>
            <a:lvl3pPr marL="2010400" algn="l" rtl="0" eaLnBrk="0" fontAlgn="base" hangingPunct="0">
              <a:spcBef>
                <a:spcPct val="0"/>
              </a:spcBef>
              <a:spcAft>
                <a:spcPct val="0"/>
              </a:spcAft>
              <a:defRPr sz="2638" kern="1200">
                <a:solidFill>
                  <a:schemeClr val="tx1"/>
                </a:solidFill>
                <a:latin typeface="Times New Roman" pitchFamily="18" charset="0"/>
                <a:ea typeface="+mn-ea"/>
                <a:cs typeface="+mn-cs"/>
              </a:defRPr>
            </a:lvl3pPr>
            <a:lvl4pPr marL="3015600" algn="l" rtl="0" eaLnBrk="0" fontAlgn="base" hangingPunct="0">
              <a:spcBef>
                <a:spcPct val="0"/>
              </a:spcBef>
              <a:spcAft>
                <a:spcPct val="0"/>
              </a:spcAft>
              <a:defRPr sz="2638" kern="1200">
                <a:solidFill>
                  <a:schemeClr val="tx1"/>
                </a:solidFill>
                <a:latin typeface="Times New Roman" pitchFamily="18" charset="0"/>
                <a:ea typeface="+mn-ea"/>
                <a:cs typeface="+mn-cs"/>
              </a:defRPr>
            </a:lvl4pPr>
            <a:lvl5pPr marL="4020800" algn="l" rtl="0" eaLnBrk="0" fontAlgn="base" hangingPunct="0">
              <a:spcBef>
                <a:spcPct val="0"/>
              </a:spcBef>
              <a:spcAft>
                <a:spcPct val="0"/>
              </a:spcAft>
              <a:defRPr sz="2638" kern="1200">
                <a:solidFill>
                  <a:schemeClr val="tx1"/>
                </a:solidFill>
                <a:latin typeface="Times New Roman" pitchFamily="18" charset="0"/>
                <a:ea typeface="+mn-ea"/>
                <a:cs typeface="+mn-cs"/>
              </a:defRPr>
            </a:lvl5pPr>
            <a:lvl6pPr marL="5026000" algn="l" defTabSz="2010400" rtl="0" eaLnBrk="1" latinLnBrk="0" hangingPunct="1">
              <a:defRPr sz="2638" kern="1200">
                <a:solidFill>
                  <a:schemeClr val="tx1"/>
                </a:solidFill>
                <a:latin typeface="Times New Roman" pitchFamily="18" charset="0"/>
                <a:ea typeface="+mn-ea"/>
                <a:cs typeface="+mn-cs"/>
              </a:defRPr>
            </a:lvl6pPr>
            <a:lvl7pPr marL="6031200" algn="l" defTabSz="2010400" rtl="0" eaLnBrk="1" latinLnBrk="0" hangingPunct="1">
              <a:defRPr sz="2638" kern="1200">
                <a:solidFill>
                  <a:schemeClr val="tx1"/>
                </a:solidFill>
                <a:latin typeface="Times New Roman" pitchFamily="18" charset="0"/>
                <a:ea typeface="+mn-ea"/>
                <a:cs typeface="+mn-cs"/>
              </a:defRPr>
            </a:lvl7pPr>
            <a:lvl8pPr marL="7036399" algn="l" defTabSz="2010400" rtl="0" eaLnBrk="1" latinLnBrk="0" hangingPunct="1">
              <a:defRPr sz="2638" kern="1200">
                <a:solidFill>
                  <a:schemeClr val="tx1"/>
                </a:solidFill>
                <a:latin typeface="Times New Roman" pitchFamily="18" charset="0"/>
                <a:ea typeface="+mn-ea"/>
                <a:cs typeface="+mn-cs"/>
              </a:defRPr>
            </a:lvl8pPr>
            <a:lvl9pPr marL="8041599" algn="l" defTabSz="2010400" rtl="0" eaLnBrk="1" latinLnBrk="0" hangingPunct="1">
              <a:defRPr sz="2638" kern="1200">
                <a:solidFill>
                  <a:schemeClr val="tx1"/>
                </a:solidFill>
                <a:latin typeface="Times New Roman" pitchFamily="18" charset="0"/>
                <a:ea typeface="+mn-ea"/>
                <a:cs typeface="+mn-cs"/>
              </a:defRPr>
            </a:lvl9pPr>
          </a:lstStyle>
          <a:p>
            <a:pPr marL="457200" indent="-457200">
              <a:spcAft>
                <a:spcPts val="600"/>
              </a:spcAft>
              <a:buFont typeface="Arial" panose="020B0604020202020204" pitchFamily="34" charset="0"/>
              <a:buChar char="•"/>
            </a:pPr>
            <a:r>
              <a:rPr lang="en-US" sz="2600"/>
              <a:t>Available to parents of dependent undergraduate students</a:t>
            </a:r>
          </a:p>
          <a:p>
            <a:pPr marL="457200" indent="-457200">
              <a:spcAft>
                <a:spcPts val="600"/>
              </a:spcAft>
              <a:buFont typeface="Arial" panose="020B0604020202020204" pitchFamily="34" charset="0"/>
              <a:buChar char="•"/>
            </a:pPr>
            <a:r>
              <a:rPr lang="en-US" sz="2600">
                <a:latin typeface="Times New Roman"/>
                <a:cs typeface="Times New Roman"/>
              </a:rPr>
              <a:t>Student must file 2023-24 FAFSA</a:t>
            </a:r>
          </a:p>
          <a:p>
            <a:pPr marL="457200" indent="-457200">
              <a:spcAft>
                <a:spcPts val="600"/>
              </a:spcAft>
              <a:buFont typeface="Arial" panose="020B0604020202020204" pitchFamily="34" charset="0"/>
              <a:buChar char="•"/>
            </a:pPr>
            <a:r>
              <a:rPr lang="en-US" sz="2600"/>
              <a:t>Parent must have good credit history</a:t>
            </a:r>
          </a:p>
          <a:p>
            <a:pPr marL="457200" indent="-457200">
              <a:spcAft>
                <a:spcPts val="600"/>
              </a:spcAft>
              <a:buFont typeface="Arial" panose="020B0604020202020204" pitchFamily="34" charset="0"/>
              <a:buChar char="•"/>
            </a:pPr>
            <a:r>
              <a:rPr lang="en-US" sz="2600"/>
              <a:t>4.228% origination fee</a:t>
            </a:r>
          </a:p>
          <a:p>
            <a:pPr marL="457200" indent="-457200">
              <a:spcAft>
                <a:spcPts val="600"/>
              </a:spcAft>
              <a:buFont typeface="Arial" panose="020B0604020202020204" pitchFamily="34" charset="0"/>
              <a:buChar char="•"/>
            </a:pPr>
            <a:r>
              <a:rPr lang="en-US" sz="2600">
                <a:latin typeface="Times New Roman"/>
                <a:cs typeface="Times New Roman"/>
              </a:rPr>
              <a:t>8.05% interest rate (disbursed between 7/1/23 - 6/30/24)</a:t>
            </a:r>
          </a:p>
          <a:p>
            <a:pPr marL="457200" indent="-457200">
              <a:spcAft>
                <a:spcPts val="600"/>
              </a:spcAft>
              <a:buFont typeface="Arial" panose="020B0604020202020204" pitchFamily="34" charset="0"/>
              <a:buChar char="•"/>
            </a:pPr>
            <a:r>
              <a:rPr lang="en-US" sz="2600"/>
              <a:t>Interest accrual begins on the date of the first disbursement</a:t>
            </a:r>
          </a:p>
          <a:p>
            <a:pPr marL="457200" indent="-457200">
              <a:spcAft>
                <a:spcPts val="600"/>
              </a:spcAft>
              <a:buFont typeface="Arial" panose="020B0604020202020204" pitchFamily="34" charset="0"/>
              <a:buChar char="•"/>
            </a:pPr>
            <a:r>
              <a:rPr lang="en-US" sz="2600"/>
              <a:t>Repayment begins 60 days after the second disbursement; repayment deferral option available</a:t>
            </a:r>
          </a:p>
          <a:p>
            <a:pPr marL="457200" indent="-457200">
              <a:spcAft>
                <a:spcPts val="600"/>
              </a:spcAft>
              <a:buFont typeface="Arial" panose="020B0604020202020204" pitchFamily="34" charset="0"/>
              <a:buChar char="•"/>
            </a:pPr>
            <a:r>
              <a:rPr lang="en-US" sz="2600">
                <a:solidFill>
                  <a:srgbClr val="004E30"/>
                </a:solidFill>
                <a:hlinkClick r:id="rId3">
                  <a:extLst>
                    <a:ext uri="{A12FA001-AC4F-418D-AE19-62706E023703}">
                      <ahyp:hlinkClr xmlns:ahyp="http://schemas.microsoft.com/office/drawing/2018/hyperlinkcolor" val="tx"/>
                    </a:ext>
                  </a:extLst>
                </a:hlinkClick>
              </a:rPr>
              <a:t>https://www.loyola.edu/department/financial-aid/undergraduate/programs/loans/direct-plus</a:t>
            </a:r>
            <a:endParaRPr lang="en-US" sz="2600">
              <a:solidFill>
                <a:srgbClr val="004E30"/>
              </a:solidFill>
            </a:endParaRPr>
          </a:p>
          <a:p>
            <a:pPr marL="457200" indent="-457200">
              <a:spcAft>
                <a:spcPts val="600"/>
              </a:spcAft>
              <a:buFont typeface="Arial" panose="020B0604020202020204" pitchFamily="34" charset="0"/>
              <a:buChar char="•"/>
            </a:pPr>
            <a:endParaRPr lang="en-US"/>
          </a:p>
          <a:p>
            <a:pPr marL="457200" indent="-457200">
              <a:spcAft>
                <a:spcPts val="600"/>
              </a:spcAft>
              <a:buFont typeface="Arial" panose="020B0604020202020204" pitchFamily="34" charset="0"/>
              <a:buChar char="•"/>
            </a:pPr>
            <a:endParaRPr lang="en-US"/>
          </a:p>
          <a:p>
            <a:pPr marL="457200" indent="-457200">
              <a:spcAft>
                <a:spcPts val="600"/>
              </a:spcAft>
              <a:buFont typeface="Arial" panose="020B0604020202020204" pitchFamily="34" charset="0"/>
              <a:buChar char="•"/>
            </a:pPr>
            <a:endParaRPr lang="en-US"/>
          </a:p>
        </p:txBody>
      </p:sp>
      <p:sp>
        <p:nvSpPr>
          <p:cNvPr id="3" name="Content Placeholder 2"/>
          <p:cNvSpPr>
            <a:spLocks noGrp="1"/>
          </p:cNvSpPr>
          <p:nvPr>
            <p:ph sz="half" idx="2"/>
          </p:nvPr>
        </p:nvSpPr>
        <p:spPr>
          <a:xfrm>
            <a:off x="9716982" y="4167942"/>
            <a:ext cx="9884516" cy="5130857"/>
          </a:xfrm>
        </p:spPr>
        <p:txBody>
          <a:bodyPr>
            <a:normAutofit/>
          </a:bodyPr>
          <a:lstStyle>
            <a:defPPr>
              <a:defRPr lang="en-US"/>
            </a:defPPr>
            <a:lvl1pPr algn="l" rtl="0" eaLnBrk="0" fontAlgn="base" hangingPunct="0">
              <a:spcBef>
                <a:spcPct val="0"/>
              </a:spcBef>
              <a:spcAft>
                <a:spcPct val="0"/>
              </a:spcAft>
              <a:defRPr sz="2638" kern="1200">
                <a:solidFill>
                  <a:schemeClr val="tx1"/>
                </a:solidFill>
                <a:latin typeface="Times New Roman" pitchFamily="18" charset="0"/>
                <a:ea typeface="+mn-ea"/>
                <a:cs typeface="+mn-cs"/>
              </a:defRPr>
            </a:lvl1pPr>
            <a:lvl2pPr marL="1005200" algn="l" rtl="0" eaLnBrk="0" fontAlgn="base" hangingPunct="0">
              <a:spcBef>
                <a:spcPct val="0"/>
              </a:spcBef>
              <a:spcAft>
                <a:spcPct val="0"/>
              </a:spcAft>
              <a:defRPr sz="2638" kern="1200">
                <a:solidFill>
                  <a:schemeClr val="tx1"/>
                </a:solidFill>
                <a:latin typeface="Times New Roman" pitchFamily="18" charset="0"/>
                <a:ea typeface="+mn-ea"/>
                <a:cs typeface="+mn-cs"/>
              </a:defRPr>
            </a:lvl2pPr>
            <a:lvl3pPr marL="2010400" algn="l" rtl="0" eaLnBrk="0" fontAlgn="base" hangingPunct="0">
              <a:spcBef>
                <a:spcPct val="0"/>
              </a:spcBef>
              <a:spcAft>
                <a:spcPct val="0"/>
              </a:spcAft>
              <a:defRPr sz="2638" kern="1200">
                <a:solidFill>
                  <a:schemeClr val="tx1"/>
                </a:solidFill>
                <a:latin typeface="Times New Roman" pitchFamily="18" charset="0"/>
                <a:ea typeface="+mn-ea"/>
                <a:cs typeface="+mn-cs"/>
              </a:defRPr>
            </a:lvl3pPr>
            <a:lvl4pPr marL="3015600" algn="l" rtl="0" eaLnBrk="0" fontAlgn="base" hangingPunct="0">
              <a:spcBef>
                <a:spcPct val="0"/>
              </a:spcBef>
              <a:spcAft>
                <a:spcPct val="0"/>
              </a:spcAft>
              <a:defRPr sz="2638" kern="1200">
                <a:solidFill>
                  <a:schemeClr val="tx1"/>
                </a:solidFill>
                <a:latin typeface="Times New Roman" pitchFamily="18" charset="0"/>
                <a:ea typeface="+mn-ea"/>
                <a:cs typeface="+mn-cs"/>
              </a:defRPr>
            </a:lvl4pPr>
            <a:lvl5pPr marL="4020800" algn="l" rtl="0" eaLnBrk="0" fontAlgn="base" hangingPunct="0">
              <a:spcBef>
                <a:spcPct val="0"/>
              </a:spcBef>
              <a:spcAft>
                <a:spcPct val="0"/>
              </a:spcAft>
              <a:defRPr sz="2638" kern="1200">
                <a:solidFill>
                  <a:schemeClr val="tx1"/>
                </a:solidFill>
                <a:latin typeface="Times New Roman" pitchFamily="18" charset="0"/>
                <a:ea typeface="+mn-ea"/>
                <a:cs typeface="+mn-cs"/>
              </a:defRPr>
            </a:lvl5pPr>
            <a:lvl6pPr marL="5026000" algn="l" defTabSz="2010400" rtl="0" eaLnBrk="1" latinLnBrk="0" hangingPunct="1">
              <a:defRPr sz="2638" kern="1200">
                <a:solidFill>
                  <a:schemeClr val="tx1"/>
                </a:solidFill>
                <a:latin typeface="Times New Roman" pitchFamily="18" charset="0"/>
                <a:ea typeface="+mn-ea"/>
                <a:cs typeface="+mn-cs"/>
              </a:defRPr>
            </a:lvl6pPr>
            <a:lvl7pPr marL="6031200" algn="l" defTabSz="2010400" rtl="0" eaLnBrk="1" latinLnBrk="0" hangingPunct="1">
              <a:defRPr sz="2638" kern="1200">
                <a:solidFill>
                  <a:schemeClr val="tx1"/>
                </a:solidFill>
                <a:latin typeface="Times New Roman" pitchFamily="18" charset="0"/>
                <a:ea typeface="+mn-ea"/>
                <a:cs typeface="+mn-cs"/>
              </a:defRPr>
            </a:lvl7pPr>
            <a:lvl8pPr marL="7036399" algn="l" defTabSz="2010400" rtl="0" eaLnBrk="1" latinLnBrk="0" hangingPunct="1">
              <a:defRPr sz="2638" kern="1200">
                <a:solidFill>
                  <a:schemeClr val="tx1"/>
                </a:solidFill>
                <a:latin typeface="Times New Roman" pitchFamily="18" charset="0"/>
                <a:ea typeface="+mn-ea"/>
                <a:cs typeface="+mn-cs"/>
              </a:defRPr>
            </a:lvl8pPr>
            <a:lvl9pPr marL="8041599" algn="l" defTabSz="2010400" rtl="0" eaLnBrk="1" latinLnBrk="0" hangingPunct="1">
              <a:defRPr sz="2638" kern="1200">
                <a:solidFill>
                  <a:schemeClr val="tx1"/>
                </a:solidFill>
                <a:latin typeface="Times New Roman" pitchFamily="18" charset="0"/>
                <a:ea typeface="+mn-ea"/>
                <a:cs typeface="+mn-cs"/>
              </a:defRPr>
            </a:lvl9pPr>
          </a:lstStyle>
          <a:p>
            <a:pPr marL="457200" indent="-457200">
              <a:spcAft>
                <a:spcPts val="600"/>
              </a:spcAft>
              <a:buFont typeface="Arial" panose="020B0604020202020204" pitchFamily="34" charset="0"/>
              <a:buChar char="•"/>
            </a:pPr>
            <a:endParaRPr lang="en-US"/>
          </a:p>
          <a:p>
            <a:pPr>
              <a:spcAft>
                <a:spcPts val="600"/>
              </a:spcAft>
            </a:pPr>
            <a:endParaRPr lang="en-US"/>
          </a:p>
          <a:p>
            <a:pPr>
              <a:spcAft>
                <a:spcPts val="600"/>
              </a:spcAft>
            </a:pPr>
            <a:endParaRPr lang="en-US"/>
          </a:p>
        </p:txBody>
      </p:sp>
      <p:sp>
        <p:nvSpPr>
          <p:cNvPr id="2" name="Title 1"/>
          <p:cNvSpPr>
            <a:spLocks noGrp="1"/>
          </p:cNvSpPr>
          <p:nvPr>
            <p:ph type="ctrTitle"/>
          </p:nvPr>
        </p:nvSpPr>
        <p:spPr>
          <a:xfrm>
            <a:off x="1005205" y="1507913"/>
            <a:ext cx="18093690" cy="2429416"/>
          </a:xfrm>
        </p:spPr>
        <p:txBody>
          <a:bodyPr anchor="b">
            <a:normAutofit fontScale="90000"/>
          </a:bodyPr>
          <a:lstStyle>
            <a:defPPr>
              <a:defRPr lang="en-US"/>
            </a:defPPr>
            <a:lvl1pPr algn="l" rtl="0" eaLnBrk="0" fontAlgn="base" hangingPunct="0">
              <a:spcBef>
                <a:spcPct val="0"/>
              </a:spcBef>
              <a:spcAft>
                <a:spcPct val="0"/>
              </a:spcAft>
              <a:defRPr sz="2638" kern="1200">
                <a:solidFill>
                  <a:schemeClr val="tx1"/>
                </a:solidFill>
                <a:latin typeface="Times New Roman" pitchFamily="18" charset="0"/>
                <a:ea typeface="+mn-ea"/>
                <a:cs typeface="+mn-cs"/>
              </a:defRPr>
            </a:lvl1pPr>
            <a:lvl2pPr marL="1005200" algn="l" rtl="0" eaLnBrk="0" fontAlgn="base" hangingPunct="0">
              <a:spcBef>
                <a:spcPct val="0"/>
              </a:spcBef>
              <a:spcAft>
                <a:spcPct val="0"/>
              </a:spcAft>
              <a:defRPr sz="2638" kern="1200">
                <a:solidFill>
                  <a:schemeClr val="tx1"/>
                </a:solidFill>
                <a:latin typeface="Times New Roman" pitchFamily="18" charset="0"/>
                <a:ea typeface="+mn-ea"/>
                <a:cs typeface="+mn-cs"/>
              </a:defRPr>
            </a:lvl2pPr>
            <a:lvl3pPr marL="2010400" algn="l" rtl="0" eaLnBrk="0" fontAlgn="base" hangingPunct="0">
              <a:spcBef>
                <a:spcPct val="0"/>
              </a:spcBef>
              <a:spcAft>
                <a:spcPct val="0"/>
              </a:spcAft>
              <a:defRPr sz="2638" kern="1200">
                <a:solidFill>
                  <a:schemeClr val="tx1"/>
                </a:solidFill>
                <a:latin typeface="Times New Roman" pitchFamily="18" charset="0"/>
                <a:ea typeface="+mn-ea"/>
                <a:cs typeface="+mn-cs"/>
              </a:defRPr>
            </a:lvl3pPr>
            <a:lvl4pPr marL="3015600" algn="l" rtl="0" eaLnBrk="0" fontAlgn="base" hangingPunct="0">
              <a:spcBef>
                <a:spcPct val="0"/>
              </a:spcBef>
              <a:spcAft>
                <a:spcPct val="0"/>
              </a:spcAft>
              <a:defRPr sz="2638" kern="1200">
                <a:solidFill>
                  <a:schemeClr val="tx1"/>
                </a:solidFill>
                <a:latin typeface="Times New Roman" pitchFamily="18" charset="0"/>
                <a:ea typeface="+mn-ea"/>
                <a:cs typeface="+mn-cs"/>
              </a:defRPr>
            </a:lvl4pPr>
            <a:lvl5pPr marL="4020800" algn="l" rtl="0" eaLnBrk="0" fontAlgn="base" hangingPunct="0">
              <a:spcBef>
                <a:spcPct val="0"/>
              </a:spcBef>
              <a:spcAft>
                <a:spcPct val="0"/>
              </a:spcAft>
              <a:defRPr sz="2638" kern="1200">
                <a:solidFill>
                  <a:schemeClr val="tx1"/>
                </a:solidFill>
                <a:latin typeface="Times New Roman" pitchFamily="18" charset="0"/>
                <a:ea typeface="+mn-ea"/>
                <a:cs typeface="+mn-cs"/>
              </a:defRPr>
            </a:lvl5pPr>
            <a:lvl6pPr marL="5026000" algn="l" defTabSz="2010400" rtl="0" eaLnBrk="1" latinLnBrk="0" hangingPunct="1">
              <a:defRPr sz="2638" kern="1200">
                <a:solidFill>
                  <a:schemeClr val="tx1"/>
                </a:solidFill>
                <a:latin typeface="Times New Roman" pitchFamily="18" charset="0"/>
                <a:ea typeface="+mn-ea"/>
                <a:cs typeface="+mn-cs"/>
              </a:defRPr>
            </a:lvl6pPr>
            <a:lvl7pPr marL="6031200" algn="l" defTabSz="2010400" rtl="0" eaLnBrk="1" latinLnBrk="0" hangingPunct="1">
              <a:defRPr sz="2638" kern="1200">
                <a:solidFill>
                  <a:schemeClr val="tx1"/>
                </a:solidFill>
                <a:latin typeface="Times New Roman" pitchFamily="18" charset="0"/>
                <a:ea typeface="+mn-ea"/>
                <a:cs typeface="+mn-cs"/>
              </a:defRPr>
            </a:lvl7pPr>
            <a:lvl8pPr marL="7036399" algn="l" defTabSz="2010400" rtl="0" eaLnBrk="1" latinLnBrk="0" hangingPunct="1">
              <a:defRPr sz="2638" kern="1200">
                <a:solidFill>
                  <a:schemeClr val="tx1"/>
                </a:solidFill>
                <a:latin typeface="Times New Roman" pitchFamily="18" charset="0"/>
                <a:ea typeface="+mn-ea"/>
                <a:cs typeface="+mn-cs"/>
              </a:defRPr>
            </a:lvl8pPr>
            <a:lvl9pPr marL="8041599" algn="l" defTabSz="2010400" rtl="0" eaLnBrk="1" latinLnBrk="0" hangingPunct="1">
              <a:defRPr sz="2638" kern="1200">
                <a:solidFill>
                  <a:schemeClr val="tx1"/>
                </a:solidFill>
                <a:latin typeface="Times New Roman" pitchFamily="18" charset="0"/>
                <a:ea typeface="+mn-ea"/>
                <a:cs typeface="+mn-cs"/>
              </a:defRPr>
            </a:lvl9pPr>
          </a:lstStyle>
          <a:p>
            <a:r>
              <a:rPr lang="en-US" sz="9800" b="1">
                <a:solidFill>
                  <a:srgbClr val="00B385"/>
                </a:solidFill>
                <a:latin typeface="Arial Black" panose="020B0A04020102020204" pitchFamily="34" charset="0"/>
              </a:rPr>
              <a:t>Federal Parent Direct PLUS Loan</a:t>
            </a:r>
            <a:br>
              <a:rPr lang="en-US" sz="6900" b="1">
                <a:solidFill>
                  <a:srgbClr val="00B385"/>
                </a:solidFill>
              </a:rPr>
            </a:br>
            <a:endParaRPr lang="en-US" sz="6900">
              <a:solidFill>
                <a:srgbClr val="00B385"/>
              </a:solidFill>
            </a:endParaRPr>
          </a:p>
        </p:txBody>
      </p:sp>
      <p:pic>
        <p:nvPicPr>
          <p:cNvPr id="8" name="Picture 7">
            <a:extLst>
              <a:ext uri="{FF2B5EF4-FFF2-40B4-BE49-F238E27FC236}">
                <a16:creationId xmlns:a16="http://schemas.microsoft.com/office/drawing/2014/main" id="{FE5842FC-2C9B-40F3-A267-A1E7113698DA}"/>
              </a:ext>
            </a:extLst>
          </p:cNvPr>
          <p:cNvPicPr>
            <a:picLocks noChangeAspect="1"/>
          </p:cNvPicPr>
          <p:nvPr/>
        </p:nvPicPr>
        <p:blipFill>
          <a:blip r:embed="rId4"/>
          <a:stretch>
            <a:fillRect/>
          </a:stretch>
        </p:blipFill>
        <p:spPr>
          <a:xfrm>
            <a:off x="10167249" y="3292475"/>
            <a:ext cx="8623410" cy="6070153"/>
          </a:xfrm>
          <a:prstGeom prst="rect">
            <a:avLst/>
          </a:prstGeom>
        </p:spPr>
      </p:pic>
      <p:cxnSp>
        <p:nvCxnSpPr>
          <p:cNvPr id="12" name="Straight Arrow Connector 11">
            <a:extLst>
              <a:ext uri="{FF2B5EF4-FFF2-40B4-BE49-F238E27FC236}">
                <a16:creationId xmlns:a16="http://schemas.microsoft.com/office/drawing/2014/main" id="{02ED1F1C-89FB-482C-8817-5A843C317CBE}"/>
              </a:ext>
            </a:extLst>
          </p:cNvPr>
          <p:cNvCxnSpPr/>
          <p:nvPr/>
        </p:nvCxnSpPr>
        <p:spPr>
          <a:xfrm flipH="1">
            <a:off x="7689850" y="6991022"/>
            <a:ext cx="914400" cy="381000"/>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8812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005205" y="3521075"/>
            <a:ext cx="18093690" cy="5275085"/>
          </a:xfrm>
        </p:spPr>
        <p:txBody>
          <a:bodyPr>
            <a:normAutofit/>
          </a:bodyPr>
          <a:lstStyle>
            <a:defPPr>
              <a:defRPr lang="en-US"/>
            </a:defPPr>
            <a:lvl1pPr algn="l" rtl="0" eaLnBrk="0" fontAlgn="base" hangingPunct="0">
              <a:spcBef>
                <a:spcPct val="0"/>
              </a:spcBef>
              <a:spcAft>
                <a:spcPct val="0"/>
              </a:spcAft>
              <a:defRPr sz="2638" kern="1200">
                <a:solidFill>
                  <a:schemeClr val="tx1"/>
                </a:solidFill>
                <a:latin typeface="Times New Roman" pitchFamily="18" charset="0"/>
                <a:ea typeface="+mn-ea"/>
                <a:cs typeface="+mn-cs"/>
              </a:defRPr>
            </a:lvl1pPr>
            <a:lvl2pPr marL="1005200" algn="l" rtl="0" eaLnBrk="0" fontAlgn="base" hangingPunct="0">
              <a:spcBef>
                <a:spcPct val="0"/>
              </a:spcBef>
              <a:spcAft>
                <a:spcPct val="0"/>
              </a:spcAft>
              <a:defRPr sz="2638" kern="1200">
                <a:solidFill>
                  <a:schemeClr val="tx1"/>
                </a:solidFill>
                <a:latin typeface="Times New Roman" pitchFamily="18" charset="0"/>
                <a:ea typeface="+mn-ea"/>
                <a:cs typeface="+mn-cs"/>
              </a:defRPr>
            </a:lvl2pPr>
            <a:lvl3pPr marL="2010400" algn="l" rtl="0" eaLnBrk="0" fontAlgn="base" hangingPunct="0">
              <a:spcBef>
                <a:spcPct val="0"/>
              </a:spcBef>
              <a:spcAft>
                <a:spcPct val="0"/>
              </a:spcAft>
              <a:defRPr sz="2638" kern="1200">
                <a:solidFill>
                  <a:schemeClr val="tx1"/>
                </a:solidFill>
                <a:latin typeface="Times New Roman" pitchFamily="18" charset="0"/>
                <a:ea typeface="+mn-ea"/>
                <a:cs typeface="+mn-cs"/>
              </a:defRPr>
            </a:lvl3pPr>
            <a:lvl4pPr marL="3015600" algn="l" rtl="0" eaLnBrk="0" fontAlgn="base" hangingPunct="0">
              <a:spcBef>
                <a:spcPct val="0"/>
              </a:spcBef>
              <a:spcAft>
                <a:spcPct val="0"/>
              </a:spcAft>
              <a:defRPr sz="2638" kern="1200">
                <a:solidFill>
                  <a:schemeClr val="tx1"/>
                </a:solidFill>
                <a:latin typeface="Times New Roman" pitchFamily="18" charset="0"/>
                <a:ea typeface="+mn-ea"/>
                <a:cs typeface="+mn-cs"/>
              </a:defRPr>
            </a:lvl4pPr>
            <a:lvl5pPr marL="4020800" algn="l" rtl="0" eaLnBrk="0" fontAlgn="base" hangingPunct="0">
              <a:spcBef>
                <a:spcPct val="0"/>
              </a:spcBef>
              <a:spcAft>
                <a:spcPct val="0"/>
              </a:spcAft>
              <a:defRPr sz="2638" kern="1200">
                <a:solidFill>
                  <a:schemeClr val="tx1"/>
                </a:solidFill>
                <a:latin typeface="Times New Roman" pitchFamily="18" charset="0"/>
                <a:ea typeface="+mn-ea"/>
                <a:cs typeface="+mn-cs"/>
              </a:defRPr>
            </a:lvl5pPr>
            <a:lvl6pPr marL="5026000" algn="l" defTabSz="2010400" rtl="0" eaLnBrk="1" latinLnBrk="0" hangingPunct="1">
              <a:defRPr sz="2638" kern="1200">
                <a:solidFill>
                  <a:schemeClr val="tx1"/>
                </a:solidFill>
                <a:latin typeface="Times New Roman" pitchFamily="18" charset="0"/>
                <a:ea typeface="+mn-ea"/>
                <a:cs typeface="+mn-cs"/>
              </a:defRPr>
            </a:lvl6pPr>
            <a:lvl7pPr marL="6031200" algn="l" defTabSz="2010400" rtl="0" eaLnBrk="1" latinLnBrk="0" hangingPunct="1">
              <a:defRPr sz="2638" kern="1200">
                <a:solidFill>
                  <a:schemeClr val="tx1"/>
                </a:solidFill>
                <a:latin typeface="Times New Roman" pitchFamily="18" charset="0"/>
                <a:ea typeface="+mn-ea"/>
                <a:cs typeface="+mn-cs"/>
              </a:defRPr>
            </a:lvl7pPr>
            <a:lvl8pPr marL="7036399" algn="l" defTabSz="2010400" rtl="0" eaLnBrk="1" latinLnBrk="0" hangingPunct="1">
              <a:defRPr sz="2638" kern="1200">
                <a:solidFill>
                  <a:schemeClr val="tx1"/>
                </a:solidFill>
                <a:latin typeface="Times New Roman" pitchFamily="18" charset="0"/>
                <a:ea typeface="+mn-ea"/>
                <a:cs typeface="+mn-cs"/>
              </a:defRPr>
            </a:lvl8pPr>
            <a:lvl9pPr marL="8041599" algn="l" defTabSz="2010400" rtl="0" eaLnBrk="1" latinLnBrk="0" hangingPunct="1">
              <a:defRPr sz="2638" kern="1200">
                <a:solidFill>
                  <a:schemeClr val="tx1"/>
                </a:solidFill>
                <a:latin typeface="Times New Roman" pitchFamily="18" charset="0"/>
                <a:ea typeface="+mn-ea"/>
                <a:cs typeface="+mn-cs"/>
              </a:defRPr>
            </a:lvl9pPr>
          </a:lstStyle>
          <a:p>
            <a:pPr marL="571500" indent="-571500">
              <a:lnSpc>
                <a:spcPct val="90000"/>
              </a:lnSpc>
              <a:spcAft>
                <a:spcPts val="600"/>
              </a:spcAft>
              <a:buFont typeface="Arial" panose="020B0604020202020204" pitchFamily="34" charset="0"/>
              <a:buChar char="•"/>
            </a:pPr>
            <a:r>
              <a:rPr lang="en-US" sz="3958"/>
              <a:t>aka Alternative Student Loans</a:t>
            </a:r>
          </a:p>
          <a:p>
            <a:pPr marL="571500" indent="-571500">
              <a:lnSpc>
                <a:spcPct val="90000"/>
              </a:lnSpc>
              <a:spcAft>
                <a:spcPts val="600"/>
              </a:spcAft>
              <a:buFont typeface="Arial" panose="020B0604020202020204" pitchFamily="34" charset="0"/>
              <a:buChar char="•"/>
            </a:pPr>
            <a:r>
              <a:rPr lang="en-US" sz="3958"/>
              <a:t>Non-federal education loans</a:t>
            </a:r>
          </a:p>
          <a:p>
            <a:pPr marL="571500" indent="-571500">
              <a:lnSpc>
                <a:spcPct val="90000"/>
              </a:lnSpc>
              <a:spcAft>
                <a:spcPts val="600"/>
              </a:spcAft>
              <a:buFont typeface="Arial" panose="020B0604020202020204" pitchFamily="34" charset="0"/>
              <a:buChar char="•"/>
            </a:pPr>
            <a:r>
              <a:rPr lang="en-US" sz="3958"/>
              <a:t>Made by banks, credit unions, etc. </a:t>
            </a:r>
          </a:p>
          <a:p>
            <a:pPr marL="571500" indent="-571500">
              <a:lnSpc>
                <a:spcPct val="90000"/>
              </a:lnSpc>
              <a:spcAft>
                <a:spcPts val="600"/>
              </a:spcAft>
              <a:buFont typeface="Arial" panose="020B0604020202020204" pitchFamily="34" charset="0"/>
              <a:buChar char="•"/>
            </a:pPr>
            <a:r>
              <a:rPr lang="en-US" sz="3958"/>
              <a:t>Interest rates, fees and other terms set by the lender, not the federal government</a:t>
            </a:r>
          </a:p>
          <a:p>
            <a:pPr marL="571500" indent="-571500">
              <a:lnSpc>
                <a:spcPct val="90000"/>
              </a:lnSpc>
              <a:spcAft>
                <a:spcPts val="600"/>
              </a:spcAft>
              <a:buFont typeface="Arial" panose="020B0604020202020204" pitchFamily="34" charset="0"/>
              <a:buChar char="•"/>
            </a:pPr>
            <a:r>
              <a:rPr lang="en-US" sz="3958"/>
              <a:t>May require a cosigner</a:t>
            </a:r>
          </a:p>
          <a:p>
            <a:pPr marL="571500" indent="-571500">
              <a:lnSpc>
                <a:spcPct val="90000"/>
              </a:lnSpc>
              <a:spcAft>
                <a:spcPts val="600"/>
              </a:spcAft>
              <a:buFont typeface="Arial" panose="020B0604020202020204" pitchFamily="34" charset="0"/>
              <a:buChar char="•"/>
            </a:pPr>
            <a:r>
              <a:rPr lang="en-US" sz="3958"/>
              <a:t>Will probably have to be school certified – the lender will confirm with Loyola the student is enrolled and eligible to receive a private student loan</a:t>
            </a:r>
          </a:p>
        </p:txBody>
      </p:sp>
      <p:sp>
        <p:nvSpPr>
          <p:cNvPr id="2" name="Title 1"/>
          <p:cNvSpPr>
            <a:spLocks noGrp="1"/>
          </p:cNvSpPr>
          <p:nvPr>
            <p:ph type="ctrTitle"/>
          </p:nvPr>
        </p:nvSpPr>
        <p:spPr>
          <a:xfrm>
            <a:off x="1005205" y="1311275"/>
            <a:ext cx="18093690" cy="1371600"/>
          </a:xfrm>
        </p:spPr>
        <p:txBody>
          <a:bodyPr anchor="b">
            <a:normAutofit/>
          </a:bodyPr>
          <a:lstStyle>
            <a:defPPr>
              <a:defRPr lang="en-US"/>
            </a:defPPr>
            <a:lvl1pPr algn="l" rtl="0" eaLnBrk="0" fontAlgn="base" hangingPunct="0">
              <a:spcBef>
                <a:spcPct val="0"/>
              </a:spcBef>
              <a:spcAft>
                <a:spcPct val="0"/>
              </a:spcAft>
              <a:defRPr sz="2638" kern="1200">
                <a:solidFill>
                  <a:schemeClr val="tx1"/>
                </a:solidFill>
                <a:latin typeface="Times New Roman" pitchFamily="18" charset="0"/>
                <a:ea typeface="+mn-ea"/>
                <a:cs typeface="+mn-cs"/>
              </a:defRPr>
            </a:lvl1pPr>
            <a:lvl2pPr marL="1005200" algn="l" rtl="0" eaLnBrk="0" fontAlgn="base" hangingPunct="0">
              <a:spcBef>
                <a:spcPct val="0"/>
              </a:spcBef>
              <a:spcAft>
                <a:spcPct val="0"/>
              </a:spcAft>
              <a:defRPr sz="2638" kern="1200">
                <a:solidFill>
                  <a:schemeClr val="tx1"/>
                </a:solidFill>
                <a:latin typeface="Times New Roman" pitchFamily="18" charset="0"/>
                <a:ea typeface="+mn-ea"/>
                <a:cs typeface="+mn-cs"/>
              </a:defRPr>
            </a:lvl2pPr>
            <a:lvl3pPr marL="2010400" algn="l" rtl="0" eaLnBrk="0" fontAlgn="base" hangingPunct="0">
              <a:spcBef>
                <a:spcPct val="0"/>
              </a:spcBef>
              <a:spcAft>
                <a:spcPct val="0"/>
              </a:spcAft>
              <a:defRPr sz="2638" kern="1200">
                <a:solidFill>
                  <a:schemeClr val="tx1"/>
                </a:solidFill>
                <a:latin typeface="Times New Roman" pitchFamily="18" charset="0"/>
                <a:ea typeface="+mn-ea"/>
                <a:cs typeface="+mn-cs"/>
              </a:defRPr>
            </a:lvl3pPr>
            <a:lvl4pPr marL="3015600" algn="l" rtl="0" eaLnBrk="0" fontAlgn="base" hangingPunct="0">
              <a:spcBef>
                <a:spcPct val="0"/>
              </a:spcBef>
              <a:spcAft>
                <a:spcPct val="0"/>
              </a:spcAft>
              <a:defRPr sz="2638" kern="1200">
                <a:solidFill>
                  <a:schemeClr val="tx1"/>
                </a:solidFill>
                <a:latin typeface="Times New Roman" pitchFamily="18" charset="0"/>
                <a:ea typeface="+mn-ea"/>
                <a:cs typeface="+mn-cs"/>
              </a:defRPr>
            </a:lvl4pPr>
            <a:lvl5pPr marL="4020800" algn="l" rtl="0" eaLnBrk="0" fontAlgn="base" hangingPunct="0">
              <a:spcBef>
                <a:spcPct val="0"/>
              </a:spcBef>
              <a:spcAft>
                <a:spcPct val="0"/>
              </a:spcAft>
              <a:defRPr sz="2638" kern="1200">
                <a:solidFill>
                  <a:schemeClr val="tx1"/>
                </a:solidFill>
                <a:latin typeface="Times New Roman" pitchFamily="18" charset="0"/>
                <a:ea typeface="+mn-ea"/>
                <a:cs typeface="+mn-cs"/>
              </a:defRPr>
            </a:lvl5pPr>
            <a:lvl6pPr marL="5026000" algn="l" defTabSz="2010400" rtl="0" eaLnBrk="1" latinLnBrk="0" hangingPunct="1">
              <a:defRPr sz="2638" kern="1200">
                <a:solidFill>
                  <a:schemeClr val="tx1"/>
                </a:solidFill>
                <a:latin typeface="Times New Roman" pitchFamily="18" charset="0"/>
                <a:ea typeface="+mn-ea"/>
                <a:cs typeface="+mn-cs"/>
              </a:defRPr>
            </a:lvl6pPr>
            <a:lvl7pPr marL="6031200" algn="l" defTabSz="2010400" rtl="0" eaLnBrk="1" latinLnBrk="0" hangingPunct="1">
              <a:defRPr sz="2638" kern="1200">
                <a:solidFill>
                  <a:schemeClr val="tx1"/>
                </a:solidFill>
                <a:latin typeface="Times New Roman" pitchFamily="18" charset="0"/>
                <a:ea typeface="+mn-ea"/>
                <a:cs typeface="+mn-cs"/>
              </a:defRPr>
            </a:lvl7pPr>
            <a:lvl8pPr marL="7036399" algn="l" defTabSz="2010400" rtl="0" eaLnBrk="1" latinLnBrk="0" hangingPunct="1">
              <a:defRPr sz="2638" kern="1200">
                <a:solidFill>
                  <a:schemeClr val="tx1"/>
                </a:solidFill>
                <a:latin typeface="Times New Roman" pitchFamily="18" charset="0"/>
                <a:ea typeface="+mn-ea"/>
                <a:cs typeface="+mn-cs"/>
              </a:defRPr>
            </a:lvl8pPr>
            <a:lvl9pPr marL="8041599" algn="l" defTabSz="2010400" rtl="0" eaLnBrk="1" latinLnBrk="0" hangingPunct="1">
              <a:defRPr sz="2638" kern="1200">
                <a:solidFill>
                  <a:schemeClr val="tx1"/>
                </a:solidFill>
                <a:latin typeface="Times New Roman" pitchFamily="18" charset="0"/>
                <a:ea typeface="+mn-ea"/>
                <a:cs typeface="+mn-cs"/>
              </a:defRPr>
            </a:lvl9pPr>
          </a:lstStyle>
          <a:p>
            <a:r>
              <a:rPr lang="en-US" sz="8800" b="1">
                <a:solidFill>
                  <a:srgbClr val="00B385"/>
                </a:solidFill>
                <a:latin typeface="Arial Black" panose="020B0A04020102020204" pitchFamily="34" charset="0"/>
              </a:rPr>
              <a:t>Private Student Loans</a:t>
            </a:r>
          </a:p>
        </p:txBody>
      </p:sp>
    </p:spTree>
    <p:extLst>
      <p:ext uri="{BB962C8B-B14F-4D97-AF65-F5344CB8AC3E}">
        <p14:creationId xmlns:p14="http://schemas.microsoft.com/office/powerpoint/2010/main" val="274315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7A7D96-B1C6-45E8-BF13-B1F899C9703A}"/>
              </a:ext>
            </a:extLst>
          </p:cNvPr>
          <p:cNvSpPr>
            <a:spLocks noGrp="1"/>
          </p:cNvSpPr>
          <p:nvPr>
            <p:ph sz="half" idx="1"/>
          </p:nvPr>
        </p:nvSpPr>
        <p:spPr>
          <a:xfrm>
            <a:off x="1212850" y="3444875"/>
            <a:ext cx="16971645" cy="5130857"/>
          </a:xfrm>
        </p:spPr>
        <p:txBody>
          <a:bodyPr lIns="91440" tIns="45720" rIns="91440" bIns="45720" anchor="t"/>
          <a:lstStyle/>
          <a:p>
            <a:pPr marL="299085" indent="-287020">
              <a:lnSpc>
                <a:spcPct val="100000"/>
              </a:lnSpc>
              <a:spcBef>
                <a:spcPts val="1330"/>
              </a:spcBef>
              <a:buFont typeface="Arial"/>
              <a:buChar char="•"/>
              <a:tabLst>
                <a:tab pos="299085" algn="l"/>
                <a:tab pos="299720" algn="l"/>
              </a:tabLst>
            </a:pPr>
            <a:r>
              <a:rPr lang="en-US" sz="3000" spc="-10">
                <a:latin typeface="Times New Roman" panose="02020603050405020304" pitchFamily="18" charset="0"/>
                <a:cs typeface="Times New Roman" panose="02020603050405020304" pitchFamily="18" charset="0"/>
              </a:rPr>
              <a:t>Provides </a:t>
            </a:r>
            <a:r>
              <a:rPr lang="en-US" sz="3000" spc="-5">
                <a:latin typeface="Times New Roman" panose="02020603050405020304" pitchFamily="18" charset="0"/>
                <a:cs typeface="Times New Roman" panose="02020603050405020304" pitchFamily="18" charset="0"/>
              </a:rPr>
              <a:t>on-campus employment in </a:t>
            </a:r>
            <a:r>
              <a:rPr lang="en-US" sz="3000" spc="-10">
                <a:latin typeface="Times New Roman" panose="02020603050405020304" pitchFamily="18" charset="0"/>
                <a:cs typeface="Times New Roman" panose="02020603050405020304" pitchFamily="18" charset="0"/>
              </a:rPr>
              <a:t>administrative </a:t>
            </a:r>
            <a:r>
              <a:rPr lang="en-US" sz="3000">
                <a:latin typeface="Times New Roman" panose="02020603050405020304" pitchFamily="18" charset="0"/>
                <a:cs typeface="Times New Roman" panose="02020603050405020304" pitchFamily="18" charset="0"/>
              </a:rPr>
              <a:t>and </a:t>
            </a:r>
            <a:r>
              <a:rPr lang="en-US" sz="3000" spc="-5">
                <a:latin typeface="Times New Roman" panose="02020603050405020304" pitchFamily="18" charset="0"/>
                <a:cs typeface="Times New Roman" panose="02020603050405020304" pitchFamily="18" charset="0"/>
              </a:rPr>
              <a:t>academic</a:t>
            </a:r>
            <a:r>
              <a:rPr lang="en-US" sz="3000" spc="80">
                <a:latin typeface="Times New Roman" panose="02020603050405020304" pitchFamily="18" charset="0"/>
                <a:cs typeface="Times New Roman" panose="02020603050405020304" pitchFamily="18" charset="0"/>
              </a:rPr>
              <a:t> </a:t>
            </a:r>
            <a:r>
              <a:rPr lang="en-US" sz="3000" spc="-5">
                <a:latin typeface="Times New Roman" panose="02020603050405020304" pitchFamily="18" charset="0"/>
                <a:cs typeface="Times New Roman" panose="02020603050405020304" pitchFamily="18" charset="0"/>
              </a:rPr>
              <a:t>departments</a:t>
            </a:r>
            <a:endParaRPr lang="en-US" sz="3000">
              <a:latin typeface="Times New Roman" panose="02020603050405020304" pitchFamily="18" charset="0"/>
              <a:cs typeface="Times New Roman" panose="02020603050405020304" pitchFamily="18" charset="0"/>
            </a:endParaRPr>
          </a:p>
          <a:p>
            <a:pPr marL="811530" lvl="1" indent="-342900">
              <a:lnSpc>
                <a:spcPct val="100000"/>
              </a:lnSpc>
              <a:spcBef>
                <a:spcPts val="5"/>
              </a:spcBef>
              <a:buFont typeface="Courier New" panose="02070309020205020404" pitchFamily="49" charset="0"/>
              <a:buChar char="o"/>
              <a:tabLst>
                <a:tab pos="756285" algn="l"/>
                <a:tab pos="756920" algn="l"/>
              </a:tabLst>
            </a:pPr>
            <a:r>
              <a:rPr lang="en-US" sz="3000">
                <a:latin typeface="Times New Roman" panose="02020603050405020304" pitchFamily="18" charset="0"/>
                <a:cs typeface="Times New Roman" panose="02020603050405020304" pitchFamily="18" charset="0"/>
              </a:rPr>
              <a:t>Up to 20 </a:t>
            </a:r>
            <a:r>
              <a:rPr lang="en-US" sz="3000" spc="-10">
                <a:latin typeface="Times New Roman" panose="02020603050405020304" pitchFamily="18" charset="0"/>
                <a:cs typeface="Times New Roman" panose="02020603050405020304" pitchFamily="18" charset="0"/>
              </a:rPr>
              <a:t>hours </a:t>
            </a:r>
            <a:r>
              <a:rPr lang="en-US" sz="3000" spc="-5">
                <a:latin typeface="Times New Roman" panose="02020603050405020304" pitchFamily="18" charset="0"/>
                <a:cs typeface="Times New Roman" panose="02020603050405020304" pitchFamily="18" charset="0"/>
              </a:rPr>
              <a:t>per</a:t>
            </a:r>
            <a:r>
              <a:rPr lang="en-US" sz="3000" spc="40">
                <a:latin typeface="Times New Roman" panose="02020603050405020304" pitchFamily="18" charset="0"/>
                <a:cs typeface="Times New Roman" panose="02020603050405020304" pitchFamily="18" charset="0"/>
              </a:rPr>
              <a:t> </a:t>
            </a:r>
            <a:r>
              <a:rPr lang="en-US" sz="3000" spc="-5">
                <a:latin typeface="Times New Roman" panose="02020603050405020304" pitchFamily="18" charset="0"/>
                <a:cs typeface="Times New Roman" panose="02020603050405020304" pitchFamily="18" charset="0"/>
              </a:rPr>
              <a:t>week</a:t>
            </a:r>
          </a:p>
          <a:p>
            <a:pPr marL="811530" lvl="1" indent="-342900">
              <a:lnSpc>
                <a:spcPct val="100000"/>
              </a:lnSpc>
              <a:spcBef>
                <a:spcPts val="5"/>
              </a:spcBef>
              <a:buFont typeface="Courier New" panose="02070309020205020404" pitchFamily="49" charset="0"/>
              <a:buChar char="o"/>
              <a:tabLst>
                <a:tab pos="756285" algn="l"/>
                <a:tab pos="756920" algn="l"/>
              </a:tabLst>
            </a:pPr>
            <a:endParaRPr lang="en-US" sz="3000">
              <a:latin typeface="Times New Roman" panose="02020603050405020304" pitchFamily="18" charset="0"/>
              <a:cs typeface="Times New Roman" panose="02020603050405020304" pitchFamily="18" charset="0"/>
            </a:endParaRPr>
          </a:p>
          <a:p>
            <a:pPr marL="299085" indent="-287020">
              <a:lnSpc>
                <a:spcPct val="100000"/>
              </a:lnSpc>
              <a:buFont typeface="Arial"/>
              <a:buChar char="•"/>
              <a:tabLst>
                <a:tab pos="299085" algn="l"/>
                <a:tab pos="299720" algn="l"/>
              </a:tabLst>
            </a:pPr>
            <a:r>
              <a:rPr lang="en-US" sz="3000" spc="-5">
                <a:latin typeface="Times New Roman"/>
                <a:cs typeface="Times New Roman"/>
              </a:rPr>
              <a:t>Minimum hourly </a:t>
            </a:r>
            <a:r>
              <a:rPr lang="en-US" sz="3000" spc="-10">
                <a:latin typeface="Times New Roman"/>
                <a:cs typeface="Times New Roman"/>
              </a:rPr>
              <a:t>wage </a:t>
            </a:r>
            <a:r>
              <a:rPr lang="en-US" sz="3000" spc="-25">
                <a:latin typeface="Times New Roman"/>
                <a:cs typeface="Times New Roman"/>
              </a:rPr>
              <a:t>rate </a:t>
            </a:r>
            <a:r>
              <a:rPr lang="en-US" sz="3000" spc="-10">
                <a:latin typeface="Times New Roman"/>
                <a:cs typeface="Times New Roman"/>
              </a:rPr>
              <a:t>currently </a:t>
            </a:r>
            <a:r>
              <a:rPr lang="en-US" sz="3000">
                <a:latin typeface="Times New Roman"/>
                <a:cs typeface="Times New Roman"/>
              </a:rPr>
              <a:t>$13.25 per hour (Maryland minimum wage)</a:t>
            </a:r>
          </a:p>
          <a:p>
            <a:pPr marL="299085" indent="-287020">
              <a:lnSpc>
                <a:spcPct val="100000"/>
              </a:lnSpc>
              <a:buFont typeface="Arial"/>
              <a:buChar char="•"/>
              <a:tabLst>
                <a:tab pos="299085" algn="l"/>
                <a:tab pos="299720" algn="l"/>
              </a:tabLst>
            </a:pPr>
            <a:endParaRPr lang="en-US" sz="3000">
              <a:latin typeface="Times New Roman" panose="02020603050405020304" pitchFamily="18" charset="0"/>
              <a:cs typeface="Times New Roman" panose="02020603050405020304" pitchFamily="18" charset="0"/>
            </a:endParaRPr>
          </a:p>
          <a:p>
            <a:pPr marL="299085" indent="-287020">
              <a:lnSpc>
                <a:spcPct val="100000"/>
              </a:lnSpc>
              <a:buFont typeface="Arial"/>
              <a:buChar char="•"/>
              <a:tabLst>
                <a:tab pos="299085" algn="l"/>
                <a:tab pos="299720" algn="l"/>
              </a:tabLst>
            </a:pPr>
            <a:r>
              <a:rPr lang="en-US" sz="3000" spc="-10">
                <a:latin typeface="Times New Roman" panose="02020603050405020304" pitchFamily="18" charset="0"/>
                <a:cs typeface="Times New Roman" panose="02020603050405020304" pitchFamily="18" charset="0"/>
              </a:rPr>
              <a:t>FWS </a:t>
            </a:r>
            <a:r>
              <a:rPr lang="en-US" sz="3000" spc="-5">
                <a:latin typeface="Times New Roman" panose="02020603050405020304" pitchFamily="18" charset="0"/>
                <a:cs typeface="Times New Roman" panose="02020603050405020304" pitchFamily="18" charset="0"/>
              </a:rPr>
              <a:t>Employment </a:t>
            </a:r>
            <a:r>
              <a:rPr lang="en-US" sz="3000" spc="-10">
                <a:latin typeface="Times New Roman" panose="02020603050405020304" pitchFamily="18" charset="0"/>
                <a:cs typeface="Times New Roman" panose="02020603050405020304" pitchFamily="18" charset="0"/>
              </a:rPr>
              <a:t>Information </a:t>
            </a:r>
            <a:r>
              <a:rPr lang="en-US" sz="3000" spc="-5">
                <a:latin typeface="Times New Roman" panose="02020603050405020304" pitchFamily="18" charset="0"/>
                <a:cs typeface="Times New Roman" panose="02020603050405020304" pitchFamily="18" charset="0"/>
              </a:rPr>
              <a:t>(August via</a:t>
            </a:r>
            <a:r>
              <a:rPr lang="en-US" sz="3000" spc="30">
                <a:latin typeface="Times New Roman" panose="02020603050405020304" pitchFamily="18" charset="0"/>
                <a:cs typeface="Times New Roman" panose="02020603050405020304" pitchFamily="18" charset="0"/>
              </a:rPr>
              <a:t> </a:t>
            </a:r>
            <a:r>
              <a:rPr lang="en-US" sz="3000">
                <a:latin typeface="Times New Roman" panose="02020603050405020304" pitchFamily="18" charset="0"/>
                <a:cs typeface="Times New Roman" panose="02020603050405020304" pitchFamily="18" charset="0"/>
              </a:rPr>
              <a:t>email)</a:t>
            </a:r>
          </a:p>
          <a:p>
            <a:pPr marL="811530" lvl="1" indent="-342900">
              <a:lnSpc>
                <a:spcPct val="100000"/>
              </a:lnSpc>
              <a:buFont typeface="Courier New" panose="02070309020205020404" pitchFamily="49" charset="0"/>
              <a:buChar char="o"/>
              <a:tabLst>
                <a:tab pos="756285" algn="l"/>
                <a:tab pos="756920" algn="l"/>
              </a:tabLst>
            </a:pPr>
            <a:r>
              <a:rPr lang="en-US" sz="3000">
                <a:latin typeface="Times New Roman" panose="02020603050405020304" pitchFamily="18" charset="0"/>
                <a:cs typeface="Times New Roman" panose="02020603050405020304" pitchFamily="18" charset="0"/>
              </a:rPr>
              <a:t>Job </a:t>
            </a:r>
            <a:r>
              <a:rPr lang="en-US" sz="3000" spc="-10">
                <a:latin typeface="Times New Roman" panose="02020603050405020304" pitchFamily="18" charset="0"/>
                <a:cs typeface="Times New Roman" panose="02020603050405020304" pitchFamily="18" charset="0"/>
              </a:rPr>
              <a:t>listings, </a:t>
            </a:r>
            <a:r>
              <a:rPr lang="en-US" sz="3000" spc="-15">
                <a:latin typeface="Times New Roman" panose="02020603050405020304" pitchFamily="18" charset="0"/>
                <a:cs typeface="Times New Roman" panose="02020603050405020304" pitchFamily="18" charset="0"/>
              </a:rPr>
              <a:t>payroll </a:t>
            </a:r>
            <a:r>
              <a:rPr lang="en-US" sz="3000" spc="-10">
                <a:latin typeface="Times New Roman" panose="02020603050405020304" pitchFamily="18" charset="0"/>
                <a:cs typeface="Times New Roman" panose="02020603050405020304" pitchFamily="18" charset="0"/>
              </a:rPr>
              <a:t>procedures </a:t>
            </a:r>
            <a:r>
              <a:rPr lang="en-US" sz="3000">
                <a:latin typeface="Times New Roman" panose="02020603050405020304" pitchFamily="18" charset="0"/>
                <a:cs typeface="Times New Roman" panose="02020603050405020304" pitchFamily="18" charset="0"/>
              </a:rPr>
              <a:t>and </a:t>
            </a:r>
            <a:r>
              <a:rPr lang="en-US" sz="3000" spc="-10">
                <a:latin typeface="Times New Roman" panose="02020603050405020304" pitchFamily="18" charset="0"/>
                <a:cs typeface="Times New Roman" panose="02020603050405020304" pitchFamily="18" charset="0"/>
              </a:rPr>
              <a:t>FWS</a:t>
            </a:r>
            <a:r>
              <a:rPr lang="en-US" sz="3000" spc="65">
                <a:latin typeface="Times New Roman" panose="02020603050405020304" pitchFamily="18" charset="0"/>
                <a:cs typeface="Times New Roman" panose="02020603050405020304" pitchFamily="18" charset="0"/>
              </a:rPr>
              <a:t> </a:t>
            </a:r>
            <a:r>
              <a:rPr lang="en-US" sz="3000">
                <a:latin typeface="Times New Roman" panose="02020603050405020304" pitchFamily="18" charset="0"/>
                <a:cs typeface="Times New Roman" panose="02020603050405020304" pitchFamily="18" charset="0"/>
              </a:rPr>
              <a:t>manual</a:t>
            </a:r>
          </a:p>
          <a:p>
            <a:pPr marL="811530" lvl="1" indent="-342900">
              <a:lnSpc>
                <a:spcPct val="100000"/>
              </a:lnSpc>
              <a:buFont typeface="Courier New" panose="02070309020205020404" pitchFamily="49" charset="0"/>
              <a:buChar char="o"/>
              <a:tabLst>
                <a:tab pos="756285" algn="l"/>
                <a:tab pos="756920" algn="l"/>
              </a:tabLst>
            </a:pPr>
            <a:r>
              <a:rPr lang="en-US" sz="3000">
                <a:latin typeface="Times New Roman" panose="02020603050405020304" pitchFamily="18" charset="0"/>
                <a:cs typeface="Times New Roman" panose="02020603050405020304" pitchFamily="18" charset="0"/>
              </a:rPr>
              <a:t>Search job listing through Handshake </a:t>
            </a:r>
          </a:p>
          <a:p>
            <a:pPr marL="756285" lvl="1" indent="-287655">
              <a:lnSpc>
                <a:spcPct val="100000"/>
              </a:lnSpc>
              <a:buFont typeface="Arial"/>
              <a:buChar char="•"/>
              <a:tabLst>
                <a:tab pos="756285" algn="l"/>
                <a:tab pos="756920" algn="l"/>
              </a:tabLst>
            </a:pPr>
            <a:endParaRPr lang="en-US" sz="3000">
              <a:latin typeface="Times New Roman" panose="02020603050405020304" pitchFamily="18" charset="0"/>
              <a:cs typeface="Times New Roman" panose="02020603050405020304" pitchFamily="18" charset="0"/>
            </a:endParaRPr>
          </a:p>
          <a:p>
            <a:pPr marL="299085" indent="-287020">
              <a:lnSpc>
                <a:spcPct val="100000"/>
              </a:lnSpc>
              <a:buFont typeface="Arial"/>
              <a:buChar char="•"/>
              <a:tabLst>
                <a:tab pos="299085" algn="l"/>
                <a:tab pos="299720" algn="l"/>
              </a:tabLst>
            </a:pPr>
            <a:r>
              <a:rPr lang="en-US" sz="3000" spc="-10">
                <a:latin typeface="Times New Roman" panose="02020603050405020304" pitchFamily="18" charset="0"/>
                <a:cs typeface="Times New Roman" panose="02020603050405020304" pitchFamily="18" charset="0"/>
              </a:rPr>
              <a:t>Detailed information available </a:t>
            </a:r>
            <a:r>
              <a:rPr lang="en-US" sz="3000" spc="-5">
                <a:latin typeface="Times New Roman" panose="02020603050405020304" pitchFamily="18" charset="0"/>
                <a:cs typeface="Times New Roman" panose="02020603050405020304" pitchFamily="18" charset="0"/>
              </a:rPr>
              <a:t>on </a:t>
            </a:r>
            <a:r>
              <a:rPr lang="en-US" sz="3000" spc="-10">
                <a:latin typeface="Times New Roman" panose="02020603050405020304" pitchFamily="18" charset="0"/>
                <a:cs typeface="Times New Roman" panose="02020603050405020304" pitchFamily="18" charset="0"/>
              </a:rPr>
              <a:t>Loyola’s </a:t>
            </a:r>
            <a:r>
              <a:rPr lang="en-US" sz="3000" b="1" spc="-5">
                <a:solidFill>
                  <a:srgbClr val="004E3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Human </a:t>
            </a:r>
            <a:r>
              <a:rPr lang="en-US" sz="3000" b="1" spc="-10">
                <a:solidFill>
                  <a:srgbClr val="004E3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Resources </a:t>
            </a:r>
            <a:r>
              <a:rPr lang="en-US" sz="3000">
                <a:latin typeface="Times New Roman" panose="02020603050405020304" pitchFamily="18" charset="0"/>
                <a:cs typeface="Times New Roman" panose="02020603050405020304" pitchFamily="18" charset="0"/>
              </a:rPr>
              <a:t>and </a:t>
            </a:r>
            <a:r>
              <a:rPr lang="en-US" sz="3000" b="1" spc="-10">
                <a:solidFill>
                  <a:srgbClr val="004E3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Office </a:t>
            </a:r>
            <a:r>
              <a:rPr lang="en-US" sz="3000" b="1" spc="-5">
                <a:solidFill>
                  <a:srgbClr val="004E3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of Financial Aid</a:t>
            </a:r>
            <a:r>
              <a:rPr lang="en-US" sz="3000" b="1" spc="270">
                <a:solidFill>
                  <a:srgbClr val="004E3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3000" spc="-10">
                <a:latin typeface="Times New Roman" panose="02020603050405020304" pitchFamily="18" charset="0"/>
                <a:cs typeface="Times New Roman" panose="02020603050405020304" pitchFamily="18" charset="0"/>
              </a:rPr>
              <a:t>websites</a:t>
            </a:r>
            <a:endParaRPr lang="en-US" sz="3000">
              <a:latin typeface="Times New Roman" panose="02020603050405020304" pitchFamily="18" charset="0"/>
              <a:cs typeface="Times New Roman" panose="02020603050405020304" pitchFamily="18" charset="0"/>
            </a:endParaRPr>
          </a:p>
          <a:p>
            <a:endParaRPr lang="en-US"/>
          </a:p>
        </p:txBody>
      </p:sp>
      <p:sp>
        <p:nvSpPr>
          <p:cNvPr id="4" name="Title 3">
            <a:extLst>
              <a:ext uri="{FF2B5EF4-FFF2-40B4-BE49-F238E27FC236}">
                <a16:creationId xmlns:a16="http://schemas.microsoft.com/office/drawing/2014/main" id="{57D63CDA-48EB-4E7A-8DAD-291A03DAFA1F}"/>
              </a:ext>
            </a:extLst>
          </p:cNvPr>
          <p:cNvSpPr>
            <a:spLocks noGrp="1"/>
          </p:cNvSpPr>
          <p:nvPr>
            <p:ph type="ctrTitle"/>
          </p:nvPr>
        </p:nvSpPr>
        <p:spPr>
          <a:xfrm>
            <a:off x="1005205" y="1387475"/>
            <a:ext cx="18093690" cy="1559254"/>
          </a:xfrm>
        </p:spPr>
        <p:txBody>
          <a:bodyPr/>
          <a:lstStyle/>
          <a:p>
            <a:r>
              <a:rPr lang="en-US" sz="8800"/>
              <a:t>Federal work-study</a:t>
            </a:r>
          </a:p>
        </p:txBody>
      </p:sp>
    </p:spTree>
    <p:extLst>
      <p:ext uri="{BB962C8B-B14F-4D97-AF65-F5344CB8AC3E}">
        <p14:creationId xmlns:p14="http://schemas.microsoft.com/office/powerpoint/2010/main" val="2562741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c9788e-f508-497f-b000-f354fbd789cc" xsi:nil="true"/>
    <lcf76f155ced4ddcb4097134ff3c332f xmlns="93bac6e3-0563-4cee-9b24-91fc90080fba">
      <Terms xmlns="http://schemas.microsoft.com/office/infopath/2007/PartnerControls"/>
    </lcf76f155ced4ddcb4097134ff3c332f>
    <SharedWithUsers xmlns="fdc9788e-f508-497f-b000-f354fbd789cc">
      <UserInfo>
        <DisplayName>David Alexander</DisplayName>
        <AccountId>59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EF245B5D22844696C68CE352904AE4" ma:contentTypeVersion="16" ma:contentTypeDescription="Create a new document." ma:contentTypeScope="" ma:versionID="0366c1e45176a5154790abd5786e38b4">
  <xsd:schema xmlns:xsd="http://www.w3.org/2001/XMLSchema" xmlns:xs="http://www.w3.org/2001/XMLSchema" xmlns:p="http://schemas.microsoft.com/office/2006/metadata/properties" xmlns:ns2="93bac6e3-0563-4cee-9b24-91fc90080fba" xmlns:ns3="fdc9788e-f508-497f-b000-f354fbd789cc" targetNamespace="http://schemas.microsoft.com/office/2006/metadata/properties" ma:root="true" ma:fieldsID="3fe89574612dbed81cb39fb6045611ae" ns2:_="" ns3:_="">
    <xsd:import namespace="93bac6e3-0563-4cee-9b24-91fc90080fba"/>
    <xsd:import namespace="fdc9788e-f508-497f-b000-f354fbd789c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bac6e3-0563-4cee-9b24-91fc90080f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570c208-9045-4890-9406-2594c6b9c86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dc9788e-f508-497f-b000-f354fbd78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d926ae7-25c2-4a77-b66e-b6c3ec224f79}" ma:internalName="TaxCatchAll" ma:showField="CatchAllData" ma:web="fdc9788e-f508-497f-b000-f354fbd78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10936E-4D45-4367-A069-135F69A6FAEA}">
  <ds:schemaRefs>
    <ds:schemaRef ds:uri="00aa6229-387a-4457-b0d6-082d35167e52"/>
    <ds:schemaRef ds:uri="29475c0a-f8ca-4272-9c75-aadc1335e224"/>
    <ds:schemaRef ds:uri="92cd14fd-72f0-452d-b08a-ed91911c7457"/>
    <ds:schemaRef ds:uri="b2bf4dc2-6337-489c-8de7-223ee5eb42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7243615-F504-48F4-A7B6-2D90D555A851}">
  <ds:schemaRefs>
    <ds:schemaRef ds:uri="http://schemas.microsoft.com/sharepoint/v3/contenttype/forms"/>
  </ds:schemaRefs>
</ds:datastoreItem>
</file>

<file path=customXml/itemProps3.xml><?xml version="1.0" encoding="utf-8"?>
<ds:datastoreItem xmlns:ds="http://schemas.openxmlformats.org/officeDocument/2006/customXml" ds:itemID="{B90CE72F-BCFC-461D-AEF0-B7B51461E316}"/>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16</Slides>
  <Notes>6</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Office of Financial aid</vt:lpstr>
      <vt:lpstr>2023-24 Financial Aid  Application Procedures www.loyola.edu/department/financialaid</vt:lpstr>
      <vt:lpstr>Verification</vt:lpstr>
      <vt:lpstr>William D. Ford  Direct loans</vt:lpstr>
      <vt:lpstr>William D. Ford  Direct loans</vt:lpstr>
      <vt:lpstr>Federal Parent Direct PLUS Loan </vt:lpstr>
      <vt:lpstr>Private Student Loans</vt:lpstr>
      <vt:lpstr>Federal work-study</vt:lpstr>
      <vt:lpstr>Financial aid  self-service</vt:lpstr>
      <vt:lpstr>self-service financial aid homepage</vt:lpstr>
      <vt:lpstr>self-service “my financial aid” page</vt:lpstr>
      <vt:lpstr>self-service financial aid offer page</vt:lpstr>
      <vt:lpstr>Bill &amp; PLUS Loan Calculators</vt:lpstr>
      <vt:lpstr>Retention criteria</vt:lpstr>
      <vt:lpstr>2024-25 Financial Aid  Application Procedures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Young</dc:creator>
  <cp:revision>1</cp:revision>
  <dcterms:created xsi:type="dcterms:W3CDTF">2020-01-14T17:25:59Z</dcterms:created>
  <dcterms:modified xsi:type="dcterms:W3CDTF">2023-06-20T22:35:12Z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0x0101004942847C159AE247AF807C5143CE5364</vt:lpwstr>
  </property>
  <property fmtid="{D5CDD505-2E9C-101B-9397-08002B2CF9AE}" pid="3" name="MSIP_Label_6da50fe2-ad8e-4b2e-b16c-4bb0954d6763_Enabled">
    <vt:lpwstr>true</vt:lpwstr>
  </property>
  <property fmtid="{D5CDD505-2E9C-101B-9397-08002B2CF9AE}" pid="4" name="MSIP_Label_6da50fe2-ad8e-4b2e-b16c-4bb0954d6763_SetDate">
    <vt:lpwstr>2023-06-14T19:15:49Z</vt:lpwstr>
  </property>
  <property fmtid="{D5CDD505-2E9C-101B-9397-08002B2CF9AE}" pid="5" name="MSIP_Label_6da50fe2-ad8e-4b2e-b16c-4bb0954d6763_Method">
    <vt:lpwstr>Standard</vt:lpwstr>
  </property>
  <property fmtid="{D5CDD505-2E9C-101B-9397-08002B2CF9AE}" pid="6" name="MSIP_Label_6da50fe2-ad8e-4b2e-b16c-4bb0954d6763_Name">
    <vt:lpwstr>Internal</vt:lpwstr>
  </property>
  <property fmtid="{D5CDD505-2E9C-101B-9397-08002B2CF9AE}" pid="7" name="MSIP_Label_6da50fe2-ad8e-4b2e-b16c-4bb0954d6763_SiteId">
    <vt:lpwstr>30ae0a8f-3cdf-44fd-af34-278bf639b85d</vt:lpwstr>
  </property>
  <property fmtid="{D5CDD505-2E9C-101B-9397-08002B2CF9AE}" pid="8" name="MSIP_Label_6da50fe2-ad8e-4b2e-b16c-4bb0954d6763_ActionId">
    <vt:lpwstr>e11a38a1-9d12-4ecf-9084-29bc6b112f3e</vt:lpwstr>
  </property>
  <property fmtid="{D5CDD505-2E9C-101B-9397-08002B2CF9AE}" pid="9" name="MSIP_Label_6da50fe2-ad8e-4b2e-b16c-4bb0954d6763_ContentBits">
    <vt:lpwstr>2</vt:lpwstr>
  </property>
  <property fmtid="{D5CDD505-2E9C-101B-9397-08002B2CF9AE}" pid="10" name="ClassificationContentMarkingFooterLocations">
    <vt:lpwstr>Office Theme:3</vt:lpwstr>
  </property>
  <property fmtid="{D5CDD505-2E9C-101B-9397-08002B2CF9AE}" pid="11" name="ClassificationContentMarkingFooterText">
    <vt:lpwstr>Loyola University Maryland Internal Use Only</vt:lpwstr>
  </property>
  <property fmtid="{D5CDD505-2E9C-101B-9397-08002B2CF9AE}" pid="12" name="MediaServiceImageTags">
    <vt:lpwstr/>
  </property>
</Properties>
</file>