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27"/>
  </p:notesMasterIdLst>
  <p:handoutMasterIdLst>
    <p:handoutMasterId r:id="rId28"/>
  </p:handoutMasterIdLst>
  <p:sldIdLst>
    <p:sldId id="256" r:id="rId4"/>
    <p:sldId id="260" r:id="rId5"/>
    <p:sldId id="257"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Lst>
  <p:sldSz cx="9144000" cy="6858000" type="screen4x3"/>
  <p:notesSz cx="20104100" cy="11309350"/>
  <p:embeddedFontLst>
    <p:embeddedFont>
      <p:font typeface="Arial Black" panose="020B0A04020102020204" pitchFamily="34" charset="0"/>
      <p:bold r:id="rId29"/>
    </p:embeddedFont>
    <p:embeddedFont>
      <p:font typeface="Arial Narrow" panose="020B0606020202030204" pitchFamily="34" charset="0"/>
      <p:regular r:id="rId30"/>
      <p:bold r:id="rId31"/>
      <p:italic r:id="rId32"/>
      <p:boldItalic r:id="rId33"/>
    </p:embeddedFont>
    <p:embeddedFont>
      <p:font typeface="Helvetica" panose="020B060402020202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465476" rtl="0" eaLnBrk="1" latinLnBrk="0" hangingPunct="1">
      <a:defRPr sz="917" kern="1200">
        <a:solidFill>
          <a:schemeClr val="tx1"/>
        </a:solidFill>
        <a:latin typeface="+mn-lt"/>
        <a:ea typeface="+mn-ea"/>
        <a:cs typeface="+mn-cs"/>
      </a:defRPr>
    </a:lvl1pPr>
    <a:lvl2pPr marL="232738" algn="l" defTabSz="465476" rtl="0" eaLnBrk="1" latinLnBrk="0" hangingPunct="1">
      <a:defRPr sz="917" kern="1200">
        <a:solidFill>
          <a:schemeClr val="tx1"/>
        </a:solidFill>
        <a:latin typeface="+mn-lt"/>
        <a:ea typeface="+mn-ea"/>
        <a:cs typeface="+mn-cs"/>
      </a:defRPr>
    </a:lvl2pPr>
    <a:lvl3pPr marL="465476" algn="l" defTabSz="465476" rtl="0" eaLnBrk="1" latinLnBrk="0" hangingPunct="1">
      <a:defRPr sz="917" kern="1200">
        <a:solidFill>
          <a:schemeClr val="tx1"/>
        </a:solidFill>
        <a:latin typeface="+mn-lt"/>
        <a:ea typeface="+mn-ea"/>
        <a:cs typeface="+mn-cs"/>
      </a:defRPr>
    </a:lvl3pPr>
    <a:lvl4pPr marL="698215" algn="l" defTabSz="465476" rtl="0" eaLnBrk="1" latinLnBrk="0" hangingPunct="1">
      <a:defRPr sz="917" kern="1200">
        <a:solidFill>
          <a:schemeClr val="tx1"/>
        </a:solidFill>
        <a:latin typeface="+mn-lt"/>
        <a:ea typeface="+mn-ea"/>
        <a:cs typeface="+mn-cs"/>
      </a:defRPr>
    </a:lvl4pPr>
    <a:lvl5pPr marL="930954" algn="l" defTabSz="465476" rtl="0" eaLnBrk="1" latinLnBrk="0" hangingPunct="1">
      <a:defRPr sz="917" kern="1200">
        <a:solidFill>
          <a:schemeClr val="tx1"/>
        </a:solidFill>
        <a:latin typeface="+mn-lt"/>
        <a:ea typeface="+mn-ea"/>
        <a:cs typeface="+mn-cs"/>
      </a:defRPr>
    </a:lvl5pPr>
    <a:lvl6pPr marL="1163692" algn="l" defTabSz="465476" rtl="0" eaLnBrk="1" latinLnBrk="0" hangingPunct="1">
      <a:defRPr sz="917" kern="1200">
        <a:solidFill>
          <a:schemeClr val="tx1"/>
        </a:solidFill>
        <a:latin typeface="+mn-lt"/>
        <a:ea typeface="+mn-ea"/>
        <a:cs typeface="+mn-cs"/>
      </a:defRPr>
    </a:lvl6pPr>
    <a:lvl7pPr marL="1396430" algn="l" defTabSz="465476" rtl="0" eaLnBrk="1" latinLnBrk="0" hangingPunct="1">
      <a:defRPr sz="917" kern="1200">
        <a:solidFill>
          <a:schemeClr val="tx1"/>
        </a:solidFill>
        <a:latin typeface="+mn-lt"/>
        <a:ea typeface="+mn-ea"/>
        <a:cs typeface="+mn-cs"/>
      </a:defRPr>
    </a:lvl7pPr>
    <a:lvl8pPr marL="1629168" algn="l" defTabSz="465476" rtl="0" eaLnBrk="1" latinLnBrk="0" hangingPunct="1">
      <a:defRPr sz="917" kern="1200">
        <a:solidFill>
          <a:schemeClr val="tx1"/>
        </a:solidFill>
        <a:latin typeface="+mn-lt"/>
        <a:ea typeface="+mn-ea"/>
        <a:cs typeface="+mn-cs"/>
      </a:defRPr>
    </a:lvl8pPr>
    <a:lvl9pPr marL="1861907" algn="l" defTabSz="465476" rtl="0" eaLnBrk="1" latinLnBrk="0" hangingPunct="1">
      <a:defRPr sz="9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6"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30"/>
    <a:srgbClr val="00B3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5D252-14F3-910C-E618-582E78E72EDA}" v="137" dt="2024-09-27T19:08:14.574"/>
    <p1510:client id="{466A5C48-95AC-4F02-851C-FC68F69B355A}" v="1097" dt="2024-09-27T20:08:15.557"/>
    <p1510:client id="{8F3BF58B-E2D5-9C16-B267-5D155107A345}" v="155" dt="2024-09-27T20:05:10.1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746"/>
        <p:guide pos="98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7_877C312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9_C70C58F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Arial Black" panose="020B0A04020102020204" pitchFamily="34" charset="0"/>
                <a:ea typeface="+mn-ea"/>
                <a:cs typeface="+mn-cs"/>
              </a:defRPr>
            </a:pPr>
            <a:r>
              <a:rPr lang="en-US">
                <a:latin typeface="Arial Black" panose="020B0A04020102020204" pitchFamily="34" charset="0"/>
              </a:rPr>
              <a:t>Burnout</a:t>
            </a:r>
            <a:r>
              <a:rPr lang="en-US" baseline="0">
                <a:latin typeface="Arial Black" panose="020B0A04020102020204" pitchFamily="34" charset="0"/>
              </a:rPr>
              <a:t> </a:t>
            </a:r>
            <a:endParaRPr lang="en-US">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Arial Black" panose="020B0A040201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FFFFFF"/>
            </a:solidFill>
            <a:ln w="19050">
              <a:solidFill>
                <a:srgbClr val="004E30"/>
              </a:solidFill>
            </a:ln>
            <a:effectLst/>
          </c:spPr>
          <c:dPt>
            <c:idx val="0"/>
            <c:bubble3D val="0"/>
            <c:spPr>
              <a:solidFill>
                <a:srgbClr val="FFFFFF"/>
              </a:solidFill>
              <a:ln w="19050">
                <a:solidFill>
                  <a:srgbClr val="004E30"/>
                </a:solidFill>
              </a:ln>
              <a:effectLst/>
            </c:spPr>
            <c:extLst>
              <c:ext xmlns:c16="http://schemas.microsoft.com/office/drawing/2014/chart" uri="{C3380CC4-5D6E-409C-BE32-E72D297353CC}">
                <c16:uniqueId val="{00000001-A5A8-4592-B42E-4842CA7BE5CE}"/>
              </c:ext>
            </c:extLst>
          </c:dPt>
          <c:dPt>
            <c:idx val="1"/>
            <c:bubble3D val="0"/>
            <c:spPr>
              <a:solidFill>
                <a:srgbClr val="FFFFFF"/>
              </a:solidFill>
              <a:ln w="19050">
                <a:solidFill>
                  <a:srgbClr val="004E30"/>
                </a:solidFill>
              </a:ln>
              <a:effectLst/>
            </c:spPr>
            <c:extLst>
              <c:ext xmlns:c16="http://schemas.microsoft.com/office/drawing/2014/chart" uri="{C3380CC4-5D6E-409C-BE32-E72D297353CC}">
                <c16:uniqueId val="{00000003-A5A8-4592-B42E-4842CA7BE5CE}"/>
              </c:ext>
            </c:extLst>
          </c:dPt>
          <c:dLbls>
            <c:dLbl>
              <c:idx val="0"/>
              <c:layout>
                <c:manualLayout>
                  <c:x val="-0.12322182978676105"/>
                  <c:y val="-0.22921340516411273"/>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4E30"/>
                        </a:solidFill>
                        <a:latin typeface="Arial Narrow" panose="020B0606020202030204" pitchFamily="34" charset="0"/>
                        <a:ea typeface="+mn-ea"/>
                        <a:cs typeface="+mn-cs"/>
                      </a:defRPr>
                    </a:pPr>
                    <a:fld id="{7FCDFF67-96FE-488E-97FA-46BF102A6395}" type="CATEGORYNAME">
                      <a:rPr lang="en-US" sz="2000">
                        <a:solidFill>
                          <a:srgbClr val="004E30"/>
                        </a:solidFill>
                        <a:latin typeface="Arial Narrow" panose="020B0606020202030204" pitchFamily="34" charset="0"/>
                      </a:rPr>
                      <a:pPr>
                        <a:defRPr sz="1400">
                          <a:solidFill>
                            <a:srgbClr val="004E30"/>
                          </a:solidFill>
                          <a:latin typeface="Arial Narrow" panose="020B0606020202030204" pitchFamily="34" charset="0"/>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4E30"/>
                      </a:solidFill>
                      <a:latin typeface="Arial Narrow" panose="020B0606020202030204" pitchFamily="34"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921621718101402"/>
                      <c:h val="0.20900398911782997"/>
                    </c:manualLayout>
                  </c15:layout>
                  <c15:dlblFieldTable/>
                  <c15:showDataLabelsRange val="0"/>
                </c:ext>
                <c:ext xmlns:c16="http://schemas.microsoft.com/office/drawing/2014/chart" uri="{C3380CC4-5D6E-409C-BE32-E72D297353CC}">
                  <c16:uniqueId val="{00000001-A5A8-4592-B42E-4842CA7BE5CE}"/>
                </c:ext>
              </c:extLst>
            </c:dLbl>
            <c:dLbl>
              <c:idx val="1"/>
              <c:layout>
                <c:manualLayout>
                  <c:x val="0.1488048545208347"/>
                  <c:y val="0.21056356032140064"/>
                </c:manualLayout>
              </c:layout>
              <c:tx>
                <c:rich>
                  <a:bodyPr rot="0" spcFirstLastPara="1" vertOverflow="ellipsis" vert="horz" wrap="square" lIns="38100" tIns="19050" rIns="38100" bIns="19050" anchor="ctr" anchorCtr="1">
                    <a:noAutofit/>
                  </a:bodyPr>
                  <a:lstStyle/>
                  <a:p>
                    <a:pPr>
                      <a:defRPr sz="1800" b="1" i="0" u="none" strike="noStrike" kern="1200" baseline="0">
                        <a:solidFill>
                          <a:srgbClr val="004E30"/>
                        </a:solidFill>
                        <a:latin typeface="Arial Narrow" panose="020B0606020202030204" pitchFamily="34" charset="0"/>
                        <a:ea typeface="+mn-ea"/>
                        <a:cs typeface="+mn-cs"/>
                      </a:defRPr>
                    </a:pPr>
                    <a:fld id="{598B170A-76CC-4352-A9EA-A1CF0DCA3DAB}" type="CATEGORYNAME">
                      <a:rPr lang="en-US" sz="1800" dirty="0">
                        <a:solidFill>
                          <a:srgbClr val="004E30"/>
                        </a:solidFill>
                        <a:latin typeface="Arial Narrow" panose="020B0606020202030204" pitchFamily="34" charset="0"/>
                      </a:rPr>
                      <a:pPr>
                        <a:defRPr sz="1800">
                          <a:solidFill>
                            <a:srgbClr val="004E30"/>
                          </a:solidFill>
                          <a:latin typeface="Arial Narrow" panose="020B0606020202030204" pitchFamily="34" charset="0"/>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rgbClr val="004E30"/>
                      </a:solidFill>
                      <a:latin typeface="Arial Narrow" panose="020B0606020202030204" pitchFamily="34"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383858267716534"/>
                      <c:h val="0.13489975793275666"/>
                    </c:manualLayout>
                  </c15:layout>
                  <c15:dlblFieldTable/>
                  <c15:showDataLabelsRange val="0"/>
                </c:ext>
                <c:ext xmlns:c16="http://schemas.microsoft.com/office/drawing/2014/chart" uri="{C3380CC4-5D6E-409C-BE32-E72D297353CC}">
                  <c16:uniqueId val="{00000003-A5A8-4592-B42E-4842CA7BE5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4E30"/>
                    </a:solidFill>
                    <a:latin typeface="Arial Narrow" panose="020B0606020202030204" pitchFamily="34" charset="0"/>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Sheet1!$A$2:$A$3</c:f>
              <c:strCache>
                <c:ptCount val="2"/>
                <c:pt idx="0">
                  <c:v>Systemic</c:v>
                </c:pt>
                <c:pt idx="1">
                  <c:v>Personal</c:v>
                </c:pt>
              </c:strCache>
            </c:strRef>
          </c:cat>
          <c:val>
            <c:numRef>
              <c:f>Sheet1!$B$2:$B$3</c:f>
              <c:numCache>
                <c:formatCode>General</c:formatCode>
                <c:ptCount val="2"/>
                <c:pt idx="0">
                  <c:v>8.1999999999999993</c:v>
                </c:pt>
                <c:pt idx="1">
                  <c:v>1.4</c:v>
                </c:pt>
              </c:numCache>
            </c:numRef>
          </c:val>
          <c:extLst>
            <c:ext xmlns:c16="http://schemas.microsoft.com/office/drawing/2014/chart" uri="{C3380CC4-5D6E-409C-BE32-E72D297353CC}">
              <c16:uniqueId val="{00000004-A5A8-4592-B42E-4842CA7BE5CE}"/>
            </c:ext>
          </c:extLst>
        </c:ser>
        <c:dLbls>
          <c:dLblPos val="inEnd"/>
          <c:showLegendKey val="0"/>
          <c:showVal val="0"/>
          <c:showCatName val="0"/>
          <c:showSerName val="0"/>
          <c:showPercent val="1"/>
          <c:showBubbleSize val="0"/>
          <c:showLeaderLines val="1"/>
        </c:dLbls>
        <c:firstSliceAng val="0"/>
      </c:pieChart>
      <c:spPr>
        <a:noFill/>
        <a:ln>
          <a:solidFill>
            <a:srgbClr val="00B385"/>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B385"/>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100" normalizeH="0" baseline="0">
                <a:solidFill>
                  <a:schemeClr val="lt1"/>
                </a:solidFill>
                <a:latin typeface="Arial Black" panose="020B0A04020102020204" pitchFamily="34" charset="0"/>
                <a:ea typeface="+mn-ea"/>
                <a:cs typeface="+mn-cs"/>
              </a:defRPr>
            </a:pPr>
            <a:r>
              <a:rPr lang="en-US" sz="3200">
                <a:latin typeface="Arial Black" panose="020B0A04020102020204" pitchFamily="34" charset="0"/>
              </a:rPr>
              <a:t>Burnout</a:t>
            </a:r>
            <a:r>
              <a:rPr lang="en-US" sz="3200" baseline="0">
                <a:latin typeface="Arial Black" panose="020B0A04020102020204" pitchFamily="34" charset="0"/>
              </a:rPr>
              <a:t> </a:t>
            </a:r>
            <a:endParaRPr lang="en-US" sz="3200">
              <a:latin typeface="Arial Black" panose="020B0A04020102020204" pitchFamily="34" charset="0"/>
            </a:endParaRPr>
          </a:p>
        </c:rich>
      </c:tx>
      <c:layout>
        <c:manualLayout>
          <c:xMode val="edge"/>
          <c:yMode val="edge"/>
          <c:x val="0.32780558680164978"/>
          <c:y val="0"/>
        </c:manualLayout>
      </c:layout>
      <c:overlay val="0"/>
      <c:spPr>
        <a:noFill/>
        <a:ln>
          <a:noFill/>
        </a:ln>
        <a:effectLst/>
      </c:spPr>
      <c:txPr>
        <a:bodyPr rot="0" spcFirstLastPara="1" vertOverflow="ellipsis" vert="horz" wrap="square" anchor="ctr" anchorCtr="1"/>
        <a:lstStyle/>
        <a:p>
          <a:pPr>
            <a:defRPr sz="3200" b="1" i="0" u="none" strike="noStrike" kern="1200" cap="all" spc="100" normalizeH="0" baseline="0">
              <a:solidFill>
                <a:schemeClr val="lt1"/>
              </a:solidFill>
              <a:latin typeface="Arial Black" panose="020B0A040201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chemeClr val="lt1"/>
            </a:solidFill>
            <a:ln w="19050">
              <a:solidFill>
                <a:srgbClr val="004E30"/>
              </a:solidFill>
            </a:ln>
            <a:effectLst/>
          </c:spPr>
          <c:dPt>
            <c:idx val="0"/>
            <c:bubble3D val="0"/>
            <c:explosion val="8"/>
            <c:spPr>
              <a:solidFill>
                <a:schemeClr val="lt1"/>
              </a:solidFill>
              <a:ln w="19050">
                <a:solidFill>
                  <a:srgbClr val="004E30"/>
                </a:solidFill>
              </a:ln>
              <a:effectLst/>
            </c:spPr>
            <c:extLst>
              <c:ext xmlns:c16="http://schemas.microsoft.com/office/drawing/2014/chart" uri="{C3380CC4-5D6E-409C-BE32-E72D297353CC}">
                <c16:uniqueId val="{00000001-7195-4AD7-92A6-6DE0ACAFBD7C}"/>
              </c:ext>
            </c:extLst>
          </c:dPt>
          <c:dPt>
            <c:idx val="1"/>
            <c:bubble3D val="0"/>
            <c:explosion val="1"/>
            <c:spPr>
              <a:solidFill>
                <a:schemeClr val="lt1"/>
              </a:solidFill>
              <a:ln w="19050">
                <a:solidFill>
                  <a:srgbClr val="004E30"/>
                </a:solidFill>
              </a:ln>
              <a:effectLst/>
            </c:spPr>
            <c:extLst>
              <c:ext xmlns:c16="http://schemas.microsoft.com/office/drawing/2014/chart" uri="{C3380CC4-5D6E-409C-BE32-E72D297353CC}">
                <c16:uniqueId val="{00000003-7195-4AD7-92A6-6DE0ACAFBD7C}"/>
              </c:ext>
            </c:extLst>
          </c:dPt>
          <c:dLbls>
            <c:dLbl>
              <c:idx val="0"/>
              <c:layout>
                <c:manualLayout>
                  <c:x val="-0.20840752048851044"/>
                  <c:y val="-0.26722510015195466"/>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004E30"/>
                        </a:solidFill>
                        <a:latin typeface="Arial Narrow" panose="020B0606020202030204" pitchFamily="34" charset="0"/>
                        <a:ea typeface="+mn-ea"/>
                        <a:cs typeface="+mn-cs"/>
                      </a:defRPr>
                    </a:pPr>
                    <a:fld id="{7FCDFF67-96FE-488E-97FA-46BF102A6395}" type="CATEGORYNAME">
                      <a:rPr lang="en-US" sz="2400">
                        <a:solidFill>
                          <a:srgbClr val="004E30"/>
                        </a:solidFill>
                        <a:latin typeface="Arial Narrow" panose="020B0606020202030204" pitchFamily="34" charset="0"/>
                      </a:rPr>
                      <a:pPr>
                        <a:defRPr sz="2400">
                          <a:solidFill>
                            <a:srgbClr val="004E30"/>
                          </a:solidFill>
                          <a:latin typeface="Arial Narrow" panose="020B0606020202030204" pitchFamily="34" charset="0"/>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004E30"/>
                      </a:solidFill>
                      <a:latin typeface="Arial Narrow" panose="020B0606020202030204" pitchFamily="34" charset="0"/>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8789255962569898"/>
                      <c:h val="0.20900398911782997"/>
                    </c:manualLayout>
                  </c15:layout>
                  <c15:dlblFieldTable/>
                  <c15:showDataLabelsRange val="0"/>
                </c:ext>
                <c:ext xmlns:c16="http://schemas.microsoft.com/office/drawing/2014/chart" uri="{C3380CC4-5D6E-409C-BE32-E72D297353CC}">
                  <c16:uniqueId val="{00000001-7195-4AD7-92A6-6DE0ACAFBD7C}"/>
                </c:ext>
              </c:extLst>
            </c:dLbl>
            <c:dLbl>
              <c:idx val="1"/>
              <c:delete val="1"/>
              <c:extLst>
                <c:ext xmlns:c15="http://schemas.microsoft.com/office/drawing/2012/chart" uri="{CE6537A1-D6FC-4f65-9D91-7224C49458BB}">
                  <c15:layout>
                    <c:manualLayout>
                      <c:w val="0.16905310943274948"/>
                      <c:h val="0.13489961781093149"/>
                    </c:manualLayout>
                  </c15:layout>
                </c:ext>
                <c:ext xmlns:c16="http://schemas.microsoft.com/office/drawing/2014/chart" uri="{C3380CC4-5D6E-409C-BE32-E72D297353CC}">
                  <c16:uniqueId val="{00000003-7195-4AD7-92A6-6DE0ACAFBD7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4E30"/>
                    </a:solidFill>
                    <a:latin typeface="Arial Narrow" panose="020B0606020202030204" pitchFamily="34" charset="0"/>
                    <a:ea typeface="+mn-ea"/>
                    <a:cs typeface="+mn-cs"/>
                  </a:defRPr>
                </a:pPr>
                <a:endParaRPr lang="en-US"/>
              </a:p>
            </c:txPr>
            <c:dLblPos val="inEnd"/>
            <c:showLegendKey val="0"/>
            <c:showVal val="0"/>
            <c:showCatName val="1"/>
            <c:showSerName val="0"/>
            <c:showPercent val="0"/>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Sheet1!$A$2:$A$3</c:f>
              <c:strCache>
                <c:ptCount val="2"/>
                <c:pt idx="0">
                  <c:v>Systemic</c:v>
                </c:pt>
                <c:pt idx="1">
                  <c:v>Personal</c:v>
                </c:pt>
              </c:strCache>
            </c:strRef>
          </c:cat>
          <c:val>
            <c:numRef>
              <c:f>Sheet1!$B$2:$B$3</c:f>
              <c:numCache>
                <c:formatCode>General</c:formatCode>
                <c:ptCount val="2"/>
                <c:pt idx="0">
                  <c:v>8.1999999999999993</c:v>
                </c:pt>
                <c:pt idx="1">
                  <c:v>1.4</c:v>
                </c:pt>
              </c:numCache>
            </c:numRef>
          </c:val>
          <c:extLst>
            <c:ext xmlns:c16="http://schemas.microsoft.com/office/drawing/2014/chart" uri="{C3380CC4-5D6E-409C-BE32-E72D297353CC}">
              <c16:uniqueId val="{00000004-7195-4AD7-92A6-6DE0ACAFBD7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B385"/>
    </a:solidFill>
    <a:ln w="9525" cap="flat" cmpd="sng" algn="ctr">
      <a:solidFill>
        <a:schemeClr val="accent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0.33673</cdr:x>
      <cdr:y>0.26316</cdr:y>
    </cdr:from>
    <cdr:to>
      <cdr:x>0.5</cdr:x>
      <cdr:y>0.40351</cdr:y>
    </cdr:to>
    <cdr:sp macro="" textlink="">
      <cdr:nvSpPr>
        <cdr:cNvPr id="8" name="Oval 7">
          <a:extLst xmlns:a="http://schemas.openxmlformats.org/drawingml/2006/main">
            <a:ext uri="{FF2B5EF4-FFF2-40B4-BE49-F238E27FC236}">
              <a16:creationId xmlns:a16="http://schemas.microsoft.com/office/drawing/2014/main" id="{8F56DF50-510B-6437-DCC4-B2D522263A5A}"/>
            </a:ext>
          </a:extLst>
        </cdr:cNvPr>
        <cdr:cNvSpPr/>
      </cdr:nvSpPr>
      <cdr:spPr>
        <a:xfrm xmlns:a="http://schemas.openxmlformats.org/drawingml/2006/main">
          <a:off x="2514600" y="1143000"/>
          <a:ext cx="1219200" cy="609600"/>
        </a:xfrm>
        <a:prstGeom xmlns:a="http://schemas.openxmlformats.org/drawingml/2006/main" prst="ellipse">
          <a:avLst/>
        </a:prstGeom>
        <a:solidFill xmlns:a="http://schemas.openxmlformats.org/drawingml/2006/main">
          <a:srgbClr val="00B385"/>
        </a:solidFill>
        <a:ln xmlns:a="http://schemas.openxmlformats.org/drawingml/2006/main">
          <a:solidFill>
            <a:srgbClr val="004E3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0.38776</cdr:x>
      <cdr:y>0.80702</cdr:y>
    </cdr:from>
    <cdr:to>
      <cdr:x>0.63265</cdr:x>
      <cdr:y>0.94737</cdr:y>
    </cdr:to>
    <cdr:sp macro="" textlink="">
      <cdr:nvSpPr>
        <cdr:cNvPr id="7" name="Oval 6">
          <a:extLst xmlns:a="http://schemas.openxmlformats.org/drawingml/2006/main">
            <a:ext uri="{FF2B5EF4-FFF2-40B4-BE49-F238E27FC236}">
              <a16:creationId xmlns:a16="http://schemas.microsoft.com/office/drawing/2014/main" id="{98D6E7F7-E05D-2BDE-4785-B55C274ABA23}"/>
            </a:ext>
          </a:extLst>
        </cdr:cNvPr>
        <cdr:cNvSpPr/>
      </cdr:nvSpPr>
      <cdr:spPr>
        <a:xfrm xmlns:a="http://schemas.openxmlformats.org/drawingml/2006/main">
          <a:off x="2895600" y="3505200"/>
          <a:ext cx="1828800" cy="609600"/>
        </a:xfrm>
        <a:prstGeom xmlns:a="http://schemas.openxmlformats.org/drawingml/2006/main" prst="ellipse">
          <a:avLst/>
        </a:prstGeom>
        <a:solidFill xmlns:a="http://schemas.openxmlformats.org/drawingml/2006/main">
          <a:srgbClr val="00B385"/>
        </a:solidFill>
        <a:ln xmlns:a="http://schemas.openxmlformats.org/drawingml/2006/main">
          <a:solidFill>
            <a:srgbClr val="004E3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0.12281</cdr:y>
    </cdr:from>
    <cdr:to>
      <cdr:x>0.3048</cdr:x>
      <cdr:y>0.34248</cdr:y>
    </cdr:to>
    <cdr:sp macro="" textlink="">
      <cdr:nvSpPr>
        <cdr:cNvPr id="3" name="TextBox 9">
          <a:extLst xmlns:a="http://schemas.openxmlformats.org/drawingml/2006/main">
            <a:ext uri="{FF2B5EF4-FFF2-40B4-BE49-F238E27FC236}">
              <a16:creationId xmlns:a16="http://schemas.microsoft.com/office/drawing/2014/main" id="{15FB2003-A922-B350-ECD3-1A10B51FD989}"/>
            </a:ext>
          </a:extLst>
        </cdr:cNvPr>
        <cdr:cNvSpPr txBox="1"/>
      </cdr:nvSpPr>
      <cdr:spPr>
        <a:xfrm xmlns:a="http://schemas.openxmlformats.org/drawingml/2006/main">
          <a:off x="0" y="533413"/>
          <a:ext cx="2276124"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chemeClr val="bg1"/>
              </a:solidFill>
              <a:latin typeface="Arial Narrow" panose="020B0606020202030204" pitchFamily="34" charset="0"/>
            </a:rPr>
            <a:t>Where you can intervene?</a:t>
          </a:r>
        </a:p>
        <a:p xmlns:a="http://schemas.openxmlformats.org/drawingml/2006/main">
          <a:pPr algn="ctr"/>
          <a:r>
            <a:rPr lang="en-US" sz="1600" b="1" i="1" dirty="0">
              <a:solidFill>
                <a:schemeClr val="bg1"/>
              </a:solidFill>
              <a:latin typeface="Arial Narrow" panose="020B0606020202030204" pitchFamily="34" charset="0"/>
            </a:rPr>
            <a:t>Share your thoughts</a:t>
          </a:r>
        </a:p>
      </cdr:txBody>
    </cdr:sp>
  </cdr:relSizeAnchor>
  <cdr:relSizeAnchor xmlns:cdr="http://schemas.openxmlformats.org/drawingml/2006/chartDrawing">
    <cdr:from>
      <cdr:x>0.46939</cdr:x>
      <cdr:y>0.66667</cdr:y>
    </cdr:from>
    <cdr:to>
      <cdr:x>0.53061</cdr:x>
      <cdr:y>0.80702</cdr:y>
    </cdr:to>
    <cdr:sp macro="" textlink="">
      <cdr:nvSpPr>
        <cdr:cNvPr id="4" name="Arrow: Right 3">
          <a:extLst xmlns:a="http://schemas.openxmlformats.org/drawingml/2006/main">
            <a:ext uri="{FF2B5EF4-FFF2-40B4-BE49-F238E27FC236}">
              <a16:creationId xmlns:a16="http://schemas.microsoft.com/office/drawing/2014/main" id="{E8DC037E-3930-BF25-539B-59170FBD612F}"/>
            </a:ext>
          </a:extLst>
        </cdr:cNvPr>
        <cdr:cNvSpPr/>
      </cdr:nvSpPr>
      <cdr:spPr>
        <a:xfrm xmlns:a="http://schemas.openxmlformats.org/drawingml/2006/main" rot="5400000">
          <a:off x="3429000" y="2971800"/>
          <a:ext cx="609600" cy="457200"/>
        </a:xfrm>
        <a:prstGeom xmlns:a="http://schemas.openxmlformats.org/drawingml/2006/main" prst="rightArrow">
          <a:avLst/>
        </a:prstGeom>
      </cdr:spPr>
      <cdr:style>
        <a:lnRef xmlns:a="http://schemas.openxmlformats.org/drawingml/2006/main" idx="2">
          <a:schemeClr val="accent3">
            <a:shade val="15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0.37755</cdr:x>
      <cdr:y>0.80702</cdr:y>
    </cdr:from>
    <cdr:to>
      <cdr:x>0.64286</cdr:x>
      <cdr:y>0.91228</cdr:y>
    </cdr:to>
    <cdr:sp macro="" textlink="">
      <cdr:nvSpPr>
        <cdr:cNvPr id="5" name="TextBox 4">
          <a:extLst xmlns:a="http://schemas.openxmlformats.org/drawingml/2006/main">
            <a:ext uri="{FF2B5EF4-FFF2-40B4-BE49-F238E27FC236}">
              <a16:creationId xmlns:a16="http://schemas.microsoft.com/office/drawing/2014/main" id="{7C25AF4D-B24D-C3D2-C50B-95D755DA7D94}"/>
            </a:ext>
          </a:extLst>
        </cdr:cNvPr>
        <cdr:cNvSpPr txBox="1"/>
      </cdr:nvSpPr>
      <cdr:spPr>
        <a:xfrm xmlns:a="http://schemas.openxmlformats.org/drawingml/2006/main">
          <a:off x="2819400" y="35052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solidFill>
                <a:schemeClr val="bg1"/>
              </a:solidFill>
              <a:latin typeface="Arial Narrow" panose="020B0606020202030204" pitchFamily="34" charset="0"/>
            </a:rPr>
            <a:t>Community</a:t>
          </a:r>
        </a:p>
      </cdr:txBody>
    </cdr:sp>
  </cdr:relSizeAnchor>
  <cdr:relSizeAnchor xmlns:cdr="http://schemas.openxmlformats.org/drawingml/2006/chartDrawing">
    <cdr:from>
      <cdr:x>0.03061</cdr:x>
      <cdr:y>0.12281</cdr:y>
    </cdr:from>
    <cdr:to>
      <cdr:x>0.28571</cdr:x>
      <cdr:y>0.36842</cdr:y>
    </cdr:to>
    <cdr:sp macro="" textlink="">
      <cdr:nvSpPr>
        <cdr:cNvPr id="6" name="Rectangle 5">
          <a:extLst xmlns:a="http://schemas.openxmlformats.org/drawingml/2006/main">
            <a:ext uri="{FF2B5EF4-FFF2-40B4-BE49-F238E27FC236}">
              <a16:creationId xmlns:a16="http://schemas.microsoft.com/office/drawing/2014/main" id="{736DAAC9-1A5D-F905-B760-E8A35BB09B32}"/>
            </a:ext>
          </a:extLst>
        </cdr:cNvPr>
        <cdr:cNvSpPr/>
      </cdr:nvSpPr>
      <cdr:spPr>
        <a:xfrm xmlns:a="http://schemas.openxmlformats.org/drawingml/2006/main">
          <a:off x="228600" y="533400"/>
          <a:ext cx="1905000" cy="1066800"/>
        </a:xfrm>
        <a:prstGeom xmlns:a="http://schemas.openxmlformats.org/drawingml/2006/main" prst="rect">
          <a:avLst/>
        </a:prstGeom>
        <a:noFill xmlns:a="http://schemas.openxmlformats.org/drawingml/2006/main"/>
        <a:ln xmlns:a="http://schemas.openxmlformats.org/drawingml/2006/main">
          <a:solidFill>
            <a:srgbClr val="004E3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0.28571</cdr:x>
      <cdr:y>0.2807</cdr:y>
    </cdr:from>
    <cdr:to>
      <cdr:x>0.55102</cdr:x>
      <cdr:y>0.38596</cdr:y>
    </cdr:to>
    <cdr:sp macro="" textlink="">
      <cdr:nvSpPr>
        <cdr:cNvPr id="9" name="TextBox 1">
          <a:extLst xmlns:a="http://schemas.openxmlformats.org/drawingml/2006/main">
            <a:ext uri="{FF2B5EF4-FFF2-40B4-BE49-F238E27FC236}">
              <a16:creationId xmlns:a16="http://schemas.microsoft.com/office/drawing/2014/main" id="{63EE02AC-A4ED-D266-09CC-7DE627F2FF84}"/>
            </a:ext>
          </a:extLst>
        </cdr:cNvPr>
        <cdr:cNvSpPr txBox="1"/>
      </cdr:nvSpPr>
      <cdr:spPr>
        <a:xfrm xmlns:a="http://schemas.openxmlformats.org/drawingml/2006/main">
          <a:off x="2133600" y="1219200"/>
          <a:ext cx="19812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solidFill>
                <a:schemeClr val="bg1"/>
              </a:solidFill>
              <a:latin typeface="Arial Narrow" panose="020B0606020202030204" pitchFamily="34" charset="0"/>
            </a:rPr>
            <a:t>Personal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35F961-EB46-CA49-A1AE-E8956C76C0B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latin typeface="Arial Narrow" panose="020B0604020202020204" pitchFamily="34" charset="0"/>
            </a:endParaRPr>
          </a:p>
        </p:txBody>
      </p:sp>
      <p:sp>
        <p:nvSpPr>
          <p:cNvPr id="3" name="Date Placeholder 2">
            <a:extLst>
              <a:ext uri="{FF2B5EF4-FFF2-40B4-BE49-F238E27FC236}">
                <a16:creationId xmlns:a16="http://schemas.microsoft.com/office/drawing/2014/main" id="{82E8DEEA-CDC1-744A-B7F1-EDDAC68F646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127014C-ED0F-1245-9324-F36C583D8472}" type="datetimeFigureOut">
              <a:rPr lang="en-US" smtClean="0">
                <a:latin typeface="Arial Narrow" panose="020B0604020202020204" pitchFamily="34" charset="0"/>
              </a:rPr>
              <a:t>9/30/2024</a:t>
            </a:fld>
            <a:endParaRPr lang="en-US">
              <a:latin typeface="Arial Narrow" panose="020B0604020202020204" pitchFamily="34" charset="0"/>
            </a:endParaRPr>
          </a:p>
        </p:txBody>
      </p:sp>
      <p:sp>
        <p:nvSpPr>
          <p:cNvPr id="4" name="Footer Placeholder 3">
            <a:extLst>
              <a:ext uri="{FF2B5EF4-FFF2-40B4-BE49-F238E27FC236}">
                <a16:creationId xmlns:a16="http://schemas.microsoft.com/office/drawing/2014/main" id="{423A6ECE-5A18-AD4D-AE9E-5DC0E320B0E4}"/>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latin typeface="Arial Narrow" panose="020B0604020202020204" pitchFamily="34" charset="0"/>
            </a:endParaRPr>
          </a:p>
        </p:txBody>
      </p:sp>
      <p:sp>
        <p:nvSpPr>
          <p:cNvPr id="5" name="Slide Number Placeholder 4">
            <a:extLst>
              <a:ext uri="{FF2B5EF4-FFF2-40B4-BE49-F238E27FC236}">
                <a16:creationId xmlns:a16="http://schemas.microsoft.com/office/drawing/2014/main" id="{CB3AF02E-E800-EE4C-881B-FDECAC7C4407}"/>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BD5B4325-1827-364D-9183-00F29753E09E}" type="slidenum">
              <a:rPr lang="en-US" smtClean="0">
                <a:latin typeface="Arial Narrow" panose="020B0604020202020204" pitchFamily="34" charset="0"/>
              </a:rPr>
              <a:t>‹#›</a:t>
            </a:fld>
            <a:endParaRPr lang="en-US">
              <a:latin typeface="Arial Narrow" panose="020B0604020202020204" pitchFamily="34" charset="0"/>
            </a:endParaRPr>
          </a:p>
        </p:txBody>
      </p:sp>
    </p:spTree>
    <p:extLst>
      <p:ext uri="{BB962C8B-B14F-4D97-AF65-F5344CB8AC3E}">
        <p14:creationId xmlns:p14="http://schemas.microsoft.com/office/powerpoint/2010/main" val="2048359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C19EAEC3-E136-0E4F-B565-676875AF28FE}" type="datetimeFigureOut">
              <a:rPr lang="en-US" smtClean="0"/>
              <a:pPr/>
              <a:t>9/30/2024</a:t>
            </a:fld>
            <a:endParaRPr lang="en-US"/>
          </a:p>
        </p:txBody>
      </p:sp>
      <p:sp>
        <p:nvSpPr>
          <p:cNvPr id="4" name="Slide Image Placeholder 3"/>
          <p:cNvSpPr>
            <a:spLocks noGrp="1" noRot="1" noChangeAspect="1"/>
          </p:cNvSpPr>
          <p:nvPr>
            <p:ph type="sldImg" idx="2"/>
          </p:nvPr>
        </p:nvSpPr>
        <p:spPr>
          <a:xfrm>
            <a:off x="7507288" y="1414463"/>
            <a:ext cx="508952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19682FF6-6164-6042-96B5-3F81A442BF8F}" type="slidenum">
              <a:rPr lang="en-US" smtClean="0"/>
              <a:pPr/>
              <a:t>‹#›</a:t>
            </a:fld>
            <a:endParaRPr lang="en-US"/>
          </a:p>
        </p:txBody>
      </p:sp>
    </p:spTree>
    <p:extLst>
      <p:ext uri="{BB962C8B-B14F-4D97-AF65-F5344CB8AC3E}">
        <p14:creationId xmlns:p14="http://schemas.microsoft.com/office/powerpoint/2010/main" val="3994536974"/>
      </p:ext>
    </p:extLst>
  </p:cSld>
  <p:clrMap bg1="lt1" tx1="dk1" bg2="lt2" tx2="dk2" accent1="accent1" accent2="accent2" accent3="accent3" accent4="accent4" accent5="accent5" accent6="accent6" hlink="hlink" folHlink="folHlink"/>
  <p:notesStyle>
    <a:lvl1pPr marL="0" algn="l" defTabSz="465476" rtl="0" eaLnBrk="1" latinLnBrk="0" hangingPunct="1">
      <a:defRPr sz="611" b="0" i="0" kern="1200">
        <a:solidFill>
          <a:schemeClr val="tx1"/>
        </a:solidFill>
        <a:latin typeface="Arial Narrow" panose="020B0604020202020204" pitchFamily="34" charset="0"/>
        <a:ea typeface="+mn-ea"/>
        <a:cs typeface="+mn-cs"/>
      </a:defRPr>
    </a:lvl1pPr>
    <a:lvl2pPr marL="232738" algn="l" defTabSz="465476" rtl="0" eaLnBrk="1" latinLnBrk="0" hangingPunct="1">
      <a:defRPr sz="611" b="0" i="0" kern="1200">
        <a:solidFill>
          <a:schemeClr val="tx1"/>
        </a:solidFill>
        <a:latin typeface="Arial Narrow" panose="020B0604020202020204" pitchFamily="34" charset="0"/>
        <a:ea typeface="+mn-ea"/>
        <a:cs typeface="+mn-cs"/>
      </a:defRPr>
    </a:lvl2pPr>
    <a:lvl3pPr marL="465476" algn="l" defTabSz="465476" rtl="0" eaLnBrk="1" latinLnBrk="0" hangingPunct="1">
      <a:defRPr sz="611" b="0" i="0" kern="1200">
        <a:solidFill>
          <a:schemeClr val="tx1"/>
        </a:solidFill>
        <a:latin typeface="Arial Narrow" panose="020B0604020202020204" pitchFamily="34" charset="0"/>
        <a:ea typeface="+mn-ea"/>
        <a:cs typeface="+mn-cs"/>
      </a:defRPr>
    </a:lvl3pPr>
    <a:lvl4pPr marL="698215" algn="l" defTabSz="465476" rtl="0" eaLnBrk="1" latinLnBrk="0" hangingPunct="1">
      <a:defRPr sz="611" b="0" i="0" kern="1200">
        <a:solidFill>
          <a:schemeClr val="tx1"/>
        </a:solidFill>
        <a:latin typeface="Arial Narrow" panose="020B0604020202020204" pitchFamily="34" charset="0"/>
        <a:ea typeface="+mn-ea"/>
        <a:cs typeface="+mn-cs"/>
      </a:defRPr>
    </a:lvl4pPr>
    <a:lvl5pPr marL="930954" algn="l" defTabSz="465476" rtl="0" eaLnBrk="1" latinLnBrk="0" hangingPunct="1">
      <a:defRPr sz="611" b="0" i="0" kern="1200">
        <a:solidFill>
          <a:schemeClr val="tx1"/>
        </a:solidFill>
        <a:latin typeface="Arial Narrow" panose="020B0604020202020204" pitchFamily="34" charset="0"/>
        <a:ea typeface="+mn-ea"/>
        <a:cs typeface="+mn-cs"/>
      </a:defRPr>
    </a:lvl5pPr>
    <a:lvl6pPr marL="1163692" algn="l" defTabSz="465476" rtl="0" eaLnBrk="1" latinLnBrk="0" hangingPunct="1">
      <a:defRPr sz="611" kern="1200">
        <a:solidFill>
          <a:schemeClr val="tx1"/>
        </a:solidFill>
        <a:latin typeface="+mn-lt"/>
        <a:ea typeface="+mn-ea"/>
        <a:cs typeface="+mn-cs"/>
      </a:defRPr>
    </a:lvl6pPr>
    <a:lvl7pPr marL="1396430" algn="l" defTabSz="465476" rtl="0" eaLnBrk="1" latinLnBrk="0" hangingPunct="1">
      <a:defRPr sz="611" kern="1200">
        <a:solidFill>
          <a:schemeClr val="tx1"/>
        </a:solidFill>
        <a:latin typeface="+mn-lt"/>
        <a:ea typeface="+mn-ea"/>
        <a:cs typeface="+mn-cs"/>
      </a:defRPr>
    </a:lvl7pPr>
    <a:lvl8pPr marL="1629168" algn="l" defTabSz="465476" rtl="0" eaLnBrk="1" latinLnBrk="0" hangingPunct="1">
      <a:defRPr sz="611" kern="1200">
        <a:solidFill>
          <a:schemeClr val="tx1"/>
        </a:solidFill>
        <a:latin typeface="+mn-lt"/>
        <a:ea typeface="+mn-ea"/>
        <a:cs typeface="+mn-cs"/>
      </a:defRPr>
    </a:lvl8pPr>
    <a:lvl9pPr marL="1861907" algn="l" defTabSz="465476" rtl="0" eaLnBrk="1" latinLnBrk="0" hangingPunct="1">
      <a:defRPr sz="6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Initiate introduction with the others in the room if you are engaging in this presentation with others. Introductions ideally would include:</a:t>
            </a:r>
          </a:p>
          <a:p>
            <a:endParaRPr lang="en-US"/>
          </a:p>
          <a:p>
            <a:r>
              <a:rPr lang="en-US"/>
              <a:t>Name and pronouns</a:t>
            </a:r>
          </a:p>
          <a:p>
            <a:r>
              <a:rPr lang="en-US"/>
              <a:t>Role and years at Loyola</a:t>
            </a:r>
          </a:p>
          <a:p>
            <a:r>
              <a:rPr lang="en-US"/>
              <a:t>One thing you hope to receive from today’s presentation </a:t>
            </a:r>
          </a:p>
          <a:p>
            <a:endParaRPr lang="en-US"/>
          </a:p>
          <a:p>
            <a:r>
              <a:rPr lang="en-US"/>
              <a:t>Depending on  how many people in the room, this is likely to take between 5-10 minutes </a:t>
            </a:r>
          </a:p>
        </p:txBody>
      </p:sp>
      <p:sp>
        <p:nvSpPr>
          <p:cNvPr id="4" name="Slide Number Placeholder 3"/>
          <p:cNvSpPr>
            <a:spLocks noGrp="1"/>
          </p:cNvSpPr>
          <p:nvPr>
            <p:ph type="sldNum" sz="quarter" idx="5"/>
          </p:nvPr>
        </p:nvSpPr>
        <p:spPr/>
        <p:txBody>
          <a:bodyPr/>
          <a:lstStyle/>
          <a:p>
            <a:fld id="{19682FF6-6164-6042-96B5-3F81A442BF8F}" type="slidenum">
              <a:rPr lang="en-US" smtClean="0"/>
              <a:pPr/>
              <a:t>1</a:t>
            </a:fld>
            <a:endParaRPr lang="en-US"/>
          </a:p>
        </p:txBody>
      </p:sp>
    </p:spTree>
    <p:extLst>
      <p:ext uri="{BB962C8B-B14F-4D97-AF65-F5344CB8AC3E}">
        <p14:creationId xmlns:p14="http://schemas.microsoft.com/office/powerpoint/2010/main" val="187405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and brainstorm a few ways to do each of these (to be shared with group when discussing next several slides)</a:t>
            </a:r>
          </a:p>
        </p:txBody>
      </p:sp>
      <p:sp>
        <p:nvSpPr>
          <p:cNvPr id="4" name="Slide Number Placeholder 3"/>
          <p:cNvSpPr>
            <a:spLocks noGrp="1"/>
          </p:cNvSpPr>
          <p:nvPr>
            <p:ph type="sldNum" sz="quarter" idx="5"/>
          </p:nvPr>
        </p:nvSpPr>
        <p:spPr/>
        <p:txBody>
          <a:bodyPr/>
          <a:lstStyle/>
          <a:p>
            <a:fld id="{19682FF6-6164-6042-96B5-3F81A442BF8F}" type="slidenum">
              <a:rPr lang="en-US" smtClean="0"/>
              <a:pPr/>
              <a:t>10</a:t>
            </a:fld>
            <a:endParaRPr lang="en-US"/>
          </a:p>
        </p:txBody>
      </p:sp>
    </p:spTree>
    <p:extLst>
      <p:ext uri="{BB962C8B-B14F-4D97-AF65-F5344CB8AC3E}">
        <p14:creationId xmlns:p14="http://schemas.microsoft.com/office/powerpoint/2010/main" val="252793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Questions in slide – please encourage sharing of ideas (get 1-3 people to respond out to group</a:t>
            </a:r>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11</a:t>
            </a:fld>
            <a:endParaRPr lang="en-US"/>
          </a:p>
        </p:txBody>
      </p:sp>
    </p:spTree>
    <p:extLst>
      <p:ext uri="{BB962C8B-B14F-4D97-AF65-F5344CB8AC3E}">
        <p14:creationId xmlns:p14="http://schemas.microsoft.com/office/powerpoint/2010/main" val="154618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out to group. Invite thoughts/reactions</a:t>
            </a:r>
          </a:p>
        </p:txBody>
      </p:sp>
      <p:sp>
        <p:nvSpPr>
          <p:cNvPr id="4" name="Slide Number Placeholder 3"/>
          <p:cNvSpPr>
            <a:spLocks noGrp="1"/>
          </p:cNvSpPr>
          <p:nvPr>
            <p:ph type="sldNum" sz="quarter" idx="5"/>
          </p:nvPr>
        </p:nvSpPr>
        <p:spPr/>
        <p:txBody>
          <a:bodyPr/>
          <a:lstStyle/>
          <a:p>
            <a:fld id="{19682FF6-6164-6042-96B5-3F81A442BF8F}" type="slidenum">
              <a:rPr lang="en-US" smtClean="0"/>
              <a:pPr/>
              <a:t>12</a:t>
            </a:fld>
            <a:endParaRPr lang="en-US"/>
          </a:p>
        </p:txBody>
      </p:sp>
    </p:spTree>
    <p:extLst>
      <p:ext uri="{BB962C8B-B14F-4D97-AF65-F5344CB8AC3E}">
        <p14:creationId xmlns:p14="http://schemas.microsoft.com/office/powerpoint/2010/main" val="10377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476" rtl="0" eaLnBrk="1" fontAlgn="auto" latinLnBrk="0" hangingPunct="1">
              <a:lnSpc>
                <a:spcPct val="100000"/>
              </a:lnSpc>
              <a:spcBef>
                <a:spcPts val="0"/>
              </a:spcBef>
              <a:spcAft>
                <a:spcPts val="0"/>
              </a:spcAft>
              <a:buClrTx/>
              <a:buSzTx/>
              <a:buFontTx/>
              <a:buNone/>
              <a:tabLst/>
              <a:defRPr/>
            </a:pPr>
            <a:r>
              <a:rPr lang="en-US"/>
              <a:t>Please read: Dr. Dan Siegel and David Rock define the Healthy Mind Platter as containing “</a:t>
            </a:r>
            <a:r>
              <a:rPr lang="en-US" b="0" i="0">
                <a:solidFill>
                  <a:srgbClr val="4B4F58"/>
                </a:solidFill>
                <a:effectLst/>
                <a:highlight>
                  <a:srgbClr val="FFFFFF"/>
                </a:highlight>
                <a:latin typeface="Open Sans" panose="020B0606030504020204" pitchFamily="34" charset="0"/>
              </a:rPr>
              <a:t>seven daily essential mental activities necessary for optimum mental health” and the promotion of an integrated and balanced life strengthened by the brain’s internal connections and the connections within your environment and interpersonal interactions. </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b="0" i="0">
              <a:solidFill>
                <a:srgbClr val="4B4F58"/>
              </a:solidFill>
              <a:effectLst/>
              <a:highlight>
                <a:srgbClr val="FFFFFF"/>
              </a:highlight>
              <a:latin typeface="Open Sans" panose="020B0606030504020204" pitchFamily="34" charset="0"/>
            </a:endParaRPr>
          </a:p>
          <a:p>
            <a:pPr marL="0" marR="0" lvl="0" indent="0" algn="l" defTabSz="465476" rtl="0" eaLnBrk="1" fontAlgn="auto" latinLnBrk="0" hangingPunct="1">
              <a:lnSpc>
                <a:spcPct val="100000"/>
              </a:lnSpc>
              <a:spcBef>
                <a:spcPts val="0"/>
              </a:spcBef>
              <a:spcAft>
                <a:spcPts val="0"/>
              </a:spcAft>
              <a:buClrTx/>
              <a:buSzTx/>
              <a:buFontTx/>
              <a:buNone/>
              <a:tabLst/>
              <a:defRPr/>
            </a:pPr>
            <a:r>
              <a:rPr lang="en-US"/>
              <a:t>*Have people identify at least one example for each component of the healthy mind platter</a:t>
            </a:r>
            <a:endParaRPr lang="en-US" b="0" i="0">
              <a:solidFill>
                <a:srgbClr val="4B4F58"/>
              </a:solidFill>
              <a:effectLst/>
              <a:highlight>
                <a:srgbClr val="FFFFFF"/>
              </a:highligh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13</a:t>
            </a:fld>
            <a:endParaRPr lang="en-US"/>
          </a:p>
        </p:txBody>
      </p:sp>
    </p:spTree>
    <p:extLst>
      <p:ext uri="{BB962C8B-B14F-4D97-AF65-F5344CB8AC3E}">
        <p14:creationId xmlns:p14="http://schemas.microsoft.com/office/powerpoint/2010/main" val="1233031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Questions in slide – please encourage sharing of ideas (get 1-3 people to respond out to group)</a:t>
            </a:r>
            <a:endParaRPr lang="en-US" sz="800"/>
          </a:p>
        </p:txBody>
      </p:sp>
      <p:sp>
        <p:nvSpPr>
          <p:cNvPr id="4" name="Slide Number Placeholder 3"/>
          <p:cNvSpPr>
            <a:spLocks noGrp="1"/>
          </p:cNvSpPr>
          <p:nvPr>
            <p:ph type="sldNum" sz="quarter" idx="5"/>
          </p:nvPr>
        </p:nvSpPr>
        <p:spPr/>
        <p:txBody>
          <a:bodyPr/>
          <a:lstStyle/>
          <a:p>
            <a:fld id="{19682FF6-6164-6042-96B5-3F81A442BF8F}" type="slidenum">
              <a:rPr lang="en-US" smtClean="0"/>
              <a:pPr/>
              <a:t>14</a:t>
            </a:fld>
            <a:endParaRPr lang="en-US"/>
          </a:p>
        </p:txBody>
      </p:sp>
    </p:spTree>
    <p:extLst>
      <p:ext uri="{BB962C8B-B14F-4D97-AF65-F5344CB8AC3E}">
        <p14:creationId xmlns:p14="http://schemas.microsoft.com/office/powerpoint/2010/main" val="181697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476" rtl="0" eaLnBrk="1" fontAlgn="auto" latinLnBrk="0" hangingPunct="1">
              <a:lnSpc>
                <a:spcPct val="100000"/>
              </a:lnSpc>
              <a:spcBef>
                <a:spcPts val="0"/>
              </a:spcBef>
              <a:spcAft>
                <a:spcPts val="0"/>
              </a:spcAft>
              <a:buClrTx/>
              <a:buSzTx/>
              <a:buFontTx/>
              <a:buNone/>
              <a:tabLst/>
              <a:defRPr/>
            </a:pPr>
            <a:r>
              <a:rPr lang="en-US"/>
              <a:t>Share ideas (click on link in slide to pull up list for folks to see other options if stuck/no responses initially)</a:t>
            </a:r>
            <a:br>
              <a:rPr lang="en-US"/>
            </a:br>
            <a:r>
              <a:rPr lang="en-US"/>
              <a:t>If presenter, please send this list out after via email or print hardcopies for in person gatherings </a:t>
            </a:r>
            <a:endParaRPr lang="en-US" b="0" i="0">
              <a:solidFill>
                <a:srgbClr val="4B4F58"/>
              </a:solidFill>
              <a:effectLst/>
              <a:highlight>
                <a:srgbClr val="FFFFFF"/>
              </a:highligh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15</a:t>
            </a:fld>
            <a:endParaRPr lang="en-US"/>
          </a:p>
        </p:txBody>
      </p:sp>
    </p:spTree>
    <p:extLst>
      <p:ext uri="{BB962C8B-B14F-4D97-AF65-F5344CB8AC3E}">
        <p14:creationId xmlns:p14="http://schemas.microsoft.com/office/powerpoint/2010/main" val="326683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effectLst/>
                <a:latin typeface="Aptos" panose="020B0004020202020204" pitchFamily="34" charset="0"/>
                <a:ea typeface="Aptos" panose="020B0004020202020204" pitchFamily="34" charset="0"/>
                <a:cs typeface="Times New Roman" panose="02020603050405020304" pitchFamily="18" charset="0"/>
              </a:rPr>
              <a:t>please encourage sharing of ideas (get 1-3 people to respond out to group)</a:t>
            </a:r>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16</a:t>
            </a:fld>
            <a:endParaRPr lang="en-US"/>
          </a:p>
        </p:txBody>
      </p:sp>
    </p:spTree>
    <p:extLst>
      <p:ext uri="{BB962C8B-B14F-4D97-AF65-F5344CB8AC3E}">
        <p14:creationId xmlns:p14="http://schemas.microsoft.com/office/powerpoint/2010/main" val="235411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offer time to reflect on this notion</a:t>
            </a:r>
          </a:p>
        </p:txBody>
      </p:sp>
      <p:sp>
        <p:nvSpPr>
          <p:cNvPr id="4" name="Slide Number Placeholder 3"/>
          <p:cNvSpPr>
            <a:spLocks noGrp="1"/>
          </p:cNvSpPr>
          <p:nvPr>
            <p:ph type="sldNum" sz="quarter" idx="5"/>
          </p:nvPr>
        </p:nvSpPr>
        <p:spPr/>
        <p:txBody>
          <a:bodyPr/>
          <a:lstStyle/>
          <a:p>
            <a:fld id="{19682FF6-6164-6042-96B5-3F81A442BF8F}" type="slidenum">
              <a:rPr lang="en-US" smtClean="0"/>
              <a:pPr/>
              <a:t>17</a:t>
            </a:fld>
            <a:endParaRPr lang="en-US"/>
          </a:p>
        </p:txBody>
      </p:sp>
    </p:spTree>
    <p:extLst>
      <p:ext uri="{BB962C8B-B14F-4D97-AF65-F5344CB8AC3E}">
        <p14:creationId xmlns:p14="http://schemas.microsoft.com/office/powerpoint/2010/main" val="152420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introduce shift in focus to now being providing resources – encourage folks who don’t have access to the slides to take pictures or let them know you will send them out later so they can access this information at their own pace</a:t>
            </a:r>
          </a:p>
        </p:txBody>
      </p:sp>
      <p:sp>
        <p:nvSpPr>
          <p:cNvPr id="4" name="Slide Number Placeholder 3"/>
          <p:cNvSpPr>
            <a:spLocks noGrp="1"/>
          </p:cNvSpPr>
          <p:nvPr>
            <p:ph type="sldNum" sz="quarter" idx="5"/>
          </p:nvPr>
        </p:nvSpPr>
        <p:spPr/>
        <p:txBody>
          <a:bodyPr/>
          <a:lstStyle/>
          <a:p>
            <a:fld id="{19682FF6-6164-6042-96B5-3F81A442BF8F}" type="slidenum">
              <a:rPr lang="en-US" smtClean="0"/>
              <a:pPr/>
              <a:t>18</a:t>
            </a:fld>
            <a:endParaRPr lang="en-US"/>
          </a:p>
        </p:txBody>
      </p:sp>
    </p:spTree>
    <p:extLst>
      <p:ext uri="{BB962C8B-B14F-4D97-AF65-F5344CB8AC3E}">
        <p14:creationId xmlns:p14="http://schemas.microsoft.com/office/powerpoint/2010/main" val="159892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Read through slides - Encourage folks to take photos</a:t>
            </a:r>
          </a:p>
        </p:txBody>
      </p:sp>
      <p:sp>
        <p:nvSpPr>
          <p:cNvPr id="4" name="Slide Number Placeholder 3"/>
          <p:cNvSpPr>
            <a:spLocks noGrp="1"/>
          </p:cNvSpPr>
          <p:nvPr>
            <p:ph type="sldNum" sz="quarter" idx="5"/>
          </p:nvPr>
        </p:nvSpPr>
        <p:spPr/>
        <p:txBody>
          <a:bodyPr/>
          <a:lstStyle/>
          <a:p>
            <a:fld id="{19682FF6-6164-6042-96B5-3F81A442BF8F}" type="slidenum">
              <a:rPr lang="en-US" smtClean="0"/>
              <a:pPr/>
              <a:t>19</a:t>
            </a:fld>
            <a:endParaRPr lang="en-US"/>
          </a:p>
        </p:txBody>
      </p:sp>
    </p:spTree>
    <p:extLst>
      <p:ext uri="{BB962C8B-B14F-4D97-AF65-F5344CB8AC3E}">
        <p14:creationId xmlns:p14="http://schemas.microsoft.com/office/powerpoint/2010/main" val="402741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content in slide</a:t>
            </a:r>
          </a:p>
        </p:txBody>
      </p:sp>
      <p:sp>
        <p:nvSpPr>
          <p:cNvPr id="4" name="Slide Number Placeholder 3"/>
          <p:cNvSpPr>
            <a:spLocks noGrp="1"/>
          </p:cNvSpPr>
          <p:nvPr>
            <p:ph type="sldNum" sz="quarter" idx="5"/>
          </p:nvPr>
        </p:nvSpPr>
        <p:spPr/>
        <p:txBody>
          <a:bodyPr/>
          <a:lstStyle/>
          <a:p>
            <a:fld id="{19682FF6-6164-6042-96B5-3F81A442BF8F}" type="slidenum">
              <a:rPr lang="en-US" smtClean="0"/>
              <a:pPr/>
              <a:t>2</a:t>
            </a:fld>
            <a:endParaRPr lang="en-US"/>
          </a:p>
        </p:txBody>
      </p:sp>
    </p:spTree>
    <p:extLst>
      <p:ext uri="{BB962C8B-B14F-4D97-AF65-F5344CB8AC3E}">
        <p14:creationId xmlns:p14="http://schemas.microsoft.com/office/powerpoint/2010/main" val="4799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476"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Read through slides - Encourage folks to take photos</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20</a:t>
            </a:fld>
            <a:endParaRPr lang="en-US"/>
          </a:p>
        </p:txBody>
      </p:sp>
    </p:spTree>
    <p:extLst>
      <p:ext uri="{BB962C8B-B14F-4D97-AF65-F5344CB8AC3E}">
        <p14:creationId xmlns:p14="http://schemas.microsoft.com/office/powerpoint/2010/main" val="2846373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476"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Read through slides - Encourage folks to take photos</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21</a:t>
            </a:fld>
            <a:endParaRPr lang="en-US"/>
          </a:p>
        </p:txBody>
      </p:sp>
    </p:spTree>
    <p:extLst>
      <p:ext uri="{BB962C8B-B14F-4D97-AF65-F5344CB8AC3E}">
        <p14:creationId xmlns:p14="http://schemas.microsoft.com/office/powerpoint/2010/main" val="216809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time, click on the image for an example of the resources on the counseling center’s relaxation page. This is a 9-minute guided meditation you can engage in as a group or individually. </a:t>
            </a:r>
          </a:p>
        </p:txBody>
      </p:sp>
      <p:sp>
        <p:nvSpPr>
          <p:cNvPr id="4" name="Slide Number Placeholder 3"/>
          <p:cNvSpPr>
            <a:spLocks noGrp="1"/>
          </p:cNvSpPr>
          <p:nvPr>
            <p:ph type="sldNum" sz="quarter" idx="5"/>
          </p:nvPr>
        </p:nvSpPr>
        <p:spPr/>
        <p:txBody>
          <a:bodyPr/>
          <a:lstStyle/>
          <a:p>
            <a:fld id="{19682FF6-6164-6042-96B5-3F81A442BF8F}" type="slidenum">
              <a:rPr lang="en-US" smtClean="0"/>
              <a:pPr/>
              <a:t>22</a:t>
            </a:fld>
            <a:endParaRPr lang="en-US"/>
          </a:p>
        </p:txBody>
      </p:sp>
    </p:spTree>
    <p:extLst>
      <p:ext uri="{BB962C8B-B14F-4D97-AF65-F5344CB8AC3E}">
        <p14:creationId xmlns:p14="http://schemas.microsoft.com/office/powerpoint/2010/main" val="2636700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Please inform folks that in the Evaluation Survey where it mentions “the facilitator” they should answer it as though they are referring to the Counseling Center as the creators of the material and not an evaluation of the faculty/staff presenter. </a:t>
            </a:r>
          </a:p>
        </p:txBody>
      </p:sp>
      <p:sp>
        <p:nvSpPr>
          <p:cNvPr id="4" name="Slide Number Placeholder 3"/>
          <p:cNvSpPr>
            <a:spLocks noGrp="1"/>
          </p:cNvSpPr>
          <p:nvPr>
            <p:ph type="sldNum" sz="quarter" idx="5"/>
          </p:nvPr>
        </p:nvSpPr>
        <p:spPr/>
        <p:txBody>
          <a:bodyPr/>
          <a:lstStyle/>
          <a:p>
            <a:fld id="{19682FF6-6164-6042-96B5-3F81A442BF8F}" type="slidenum">
              <a:rPr lang="en-US" smtClean="0"/>
              <a:pPr/>
              <a:t>23</a:t>
            </a:fld>
            <a:endParaRPr lang="en-US"/>
          </a:p>
        </p:txBody>
      </p:sp>
    </p:spTree>
    <p:extLst>
      <p:ext uri="{BB962C8B-B14F-4D97-AF65-F5344CB8AC3E}">
        <p14:creationId xmlns:p14="http://schemas.microsoft.com/office/powerpoint/2010/main" val="39192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content in slide</a:t>
            </a:r>
          </a:p>
        </p:txBody>
      </p:sp>
      <p:sp>
        <p:nvSpPr>
          <p:cNvPr id="4" name="Slide Number Placeholder 3"/>
          <p:cNvSpPr>
            <a:spLocks noGrp="1"/>
          </p:cNvSpPr>
          <p:nvPr>
            <p:ph type="sldNum" sz="quarter" idx="5"/>
          </p:nvPr>
        </p:nvSpPr>
        <p:spPr/>
        <p:txBody>
          <a:bodyPr/>
          <a:lstStyle/>
          <a:p>
            <a:fld id="{19682FF6-6164-6042-96B5-3F81A442BF8F}" type="slidenum">
              <a:rPr lang="en-US" smtClean="0"/>
              <a:pPr/>
              <a:t>3</a:t>
            </a:fld>
            <a:endParaRPr lang="en-US"/>
          </a:p>
        </p:txBody>
      </p:sp>
    </p:spTree>
    <p:extLst>
      <p:ext uri="{BB962C8B-B14F-4D97-AF65-F5344CB8AC3E}">
        <p14:creationId xmlns:p14="http://schemas.microsoft.com/office/powerpoint/2010/main" val="75456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Offer space for thoughts/reactions from group prior to moving to next slide</a:t>
            </a:r>
          </a:p>
        </p:txBody>
      </p:sp>
      <p:sp>
        <p:nvSpPr>
          <p:cNvPr id="4" name="Slide Number Placeholder 3"/>
          <p:cNvSpPr>
            <a:spLocks noGrp="1"/>
          </p:cNvSpPr>
          <p:nvPr>
            <p:ph type="sldNum" sz="quarter" idx="5"/>
          </p:nvPr>
        </p:nvSpPr>
        <p:spPr/>
        <p:txBody>
          <a:bodyPr/>
          <a:lstStyle/>
          <a:p>
            <a:fld id="{19682FF6-6164-6042-96B5-3F81A442BF8F}" type="slidenum">
              <a:rPr lang="en-US" smtClean="0"/>
              <a:pPr/>
              <a:t>4</a:t>
            </a:fld>
            <a:endParaRPr lang="en-US"/>
          </a:p>
        </p:txBody>
      </p:sp>
    </p:spTree>
    <p:extLst>
      <p:ext uri="{BB962C8B-B14F-4D97-AF65-F5344CB8AC3E}">
        <p14:creationId xmlns:p14="http://schemas.microsoft.com/office/powerpoint/2010/main" val="412371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the size of the group try to garner up to three answers per question:</a:t>
            </a:r>
          </a:p>
          <a:p>
            <a:endParaRPr lang="en-US"/>
          </a:p>
          <a:p>
            <a:pPr marL="0" marR="0" lvl="0" indent="0" algn="l" defTabSz="465476" rtl="0" eaLnBrk="1" fontAlgn="auto" latinLnBrk="0" hangingPunct="1">
              <a:lnSpc>
                <a:spcPct val="100000"/>
              </a:lnSpc>
              <a:spcBef>
                <a:spcPts val="0"/>
              </a:spcBef>
              <a:spcAft>
                <a:spcPts val="0"/>
              </a:spcAft>
              <a:buClrTx/>
              <a:buSzTx/>
              <a:buFontTx/>
              <a:buNone/>
              <a:tabLst/>
              <a:defRPr/>
            </a:pPr>
            <a:r>
              <a:rPr lang="en-US"/>
              <a:t>#1 What’s one way you prioritize your mental health?: : 1-3 answers. Give an example if necessary – e.g., journaling at night; meditation/yoga/some other form of activity weekly; etc.</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a:p>
          <a:p>
            <a:pPr marL="0" marR="0" lvl="0" indent="0" algn="l" defTabSz="465476" rtl="0" eaLnBrk="1" fontAlgn="auto" latinLnBrk="0" hangingPunct="1">
              <a:lnSpc>
                <a:spcPct val="100000"/>
              </a:lnSpc>
              <a:spcBef>
                <a:spcPts val="0"/>
              </a:spcBef>
              <a:spcAft>
                <a:spcPts val="0"/>
              </a:spcAft>
              <a:buClrTx/>
              <a:buSzTx/>
              <a:buFontTx/>
              <a:buNone/>
              <a:tabLst/>
              <a:defRPr/>
            </a:pPr>
            <a:r>
              <a:rPr lang="en-US"/>
              <a:t>#2 What’s an example of a way you supported a student recently?: 1-3 answers. Give an example if necessary – e.g., sat with a student who felt overwhelmed about a project and helped them come up with an actionable plan to make more manageable; referred a student to the Counseling Center/SSWP; connected a study with DAS for accommodations)</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a:p>
          <a:p>
            <a:pPr marL="0" marR="0" lvl="0" indent="0" algn="l" defTabSz="465476" rtl="0" eaLnBrk="1" fontAlgn="auto" latinLnBrk="0" hangingPunct="1">
              <a:lnSpc>
                <a:spcPct val="100000"/>
              </a:lnSpc>
              <a:spcBef>
                <a:spcPts val="0"/>
              </a:spcBef>
              <a:spcAft>
                <a:spcPts val="0"/>
              </a:spcAft>
              <a:buClrTx/>
              <a:buSzTx/>
              <a:buFontTx/>
              <a:buNone/>
              <a:tabLst/>
              <a:defRPr/>
            </a:pPr>
            <a:r>
              <a:rPr lang="en-US"/>
              <a:t>#3 How do you find community?: 1-3 answers. Give an example if necessary – e.g., book clubs, place of religious or spiritual worship, friends, etc.</a:t>
            </a:r>
          </a:p>
          <a:p>
            <a:endParaRPr lang="en-US"/>
          </a:p>
          <a:p>
            <a:pPr marL="0" marR="0" lvl="0" indent="0" algn="l" defTabSz="465476" rtl="0" eaLnBrk="1" fontAlgn="auto" latinLnBrk="0" hangingPunct="1">
              <a:lnSpc>
                <a:spcPct val="100000"/>
              </a:lnSpc>
              <a:spcBef>
                <a:spcPts val="0"/>
              </a:spcBef>
              <a:spcAft>
                <a:spcPts val="0"/>
              </a:spcAft>
              <a:buClrTx/>
              <a:buSzTx/>
              <a:buFontTx/>
              <a:buNone/>
              <a:tabLst/>
              <a:defRPr/>
            </a:pPr>
            <a:r>
              <a:rPr lang="en-US"/>
              <a:t>Depending on  how many people in the room, this is likely to take between 5-10 minutes </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5</a:t>
            </a:fld>
            <a:endParaRPr lang="en-US"/>
          </a:p>
        </p:txBody>
      </p:sp>
    </p:spTree>
    <p:extLst>
      <p:ext uri="{BB962C8B-B14F-4D97-AF65-F5344CB8AC3E}">
        <p14:creationId xmlns:p14="http://schemas.microsoft.com/office/powerpoint/2010/main" val="97084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 to offer for folks to reflect on to identify whether they are experiencing job related burnout (please name they DO NOT need to share out about these experiences to the group – this is for their internal reflection):</a:t>
            </a:r>
          </a:p>
          <a:p>
            <a:endParaRPr lang="en-US"/>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question the value of your work?</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have to force yourself to go to work/ do you have trouble getting the workday started?</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feel removed from your work and the people you work with?</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Have you lost patience with colleagues or students?</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lack the energy to do your job well?</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Is it hard to focus on your job?</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feel little satisfaction from what you get done?</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doubt your skills and abilities?</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Do you have headaches, stomach or bowel problems, or other physical complaints with no known cause?</a:t>
            </a:r>
          </a:p>
          <a:p>
            <a:pPr algn="l">
              <a:buFont typeface="Arial" panose="020B0604020202020204" pitchFamily="34" charset="0"/>
              <a:buChar char="•"/>
            </a:pPr>
            <a:r>
              <a:rPr lang="en-US" b="0" i="0">
                <a:solidFill>
                  <a:srgbClr val="080808"/>
                </a:solidFill>
                <a:effectLst/>
                <a:highlight>
                  <a:srgbClr val="FFFFFF"/>
                </a:highlight>
                <a:latin typeface="Helvetica" panose="020B0604020202020204" pitchFamily="34" charset="0"/>
              </a:rPr>
              <a:t>Have you noticed any significant behavioral, medical, or routine changes?</a:t>
            </a:r>
          </a:p>
          <a:p>
            <a:endParaRPr lang="en-US"/>
          </a:p>
          <a:p>
            <a:pPr marL="0" marR="0" lvl="0" indent="0" algn="l" defTabSz="465476"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After reading off the questions, please allow 1-2 minutes for folks to reflect silently</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6</a:t>
            </a:fld>
            <a:endParaRPr lang="en-US"/>
          </a:p>
        </p:txBody>
      </p:sp>
    </p:spTree>
    <p:extLst>
      <p:ext uri="{BB962C8B-B14F-4D97-AF65-F5344CB8AC3E}">
        <p14:creationId xmlns:p14="http://schemas.microsoft.com/office/powerpoint/2010/main" val="50425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476" rtl="0" eaLnBrk="1" fontAlgn="auto" latinLnBrk="0" hangingPunct="1">
              <a:lnSpc>
                <a:spcPct val="100000"/>
              </a:lnSpc>
              <a:spcBef>
                <a:spcPts val="0"/>
              </a:spcBef>
              <a:spcAft>
                <a:spcPts val="0"/>
              </a:spcAft>
              <a:buClrTx/>
              <a:buSzTx/>
              <a:buFontTx/>
              <a:buNone/>
              <a:tabLst/>
              <a:defRPr/>
            </a:pPr>
            <a:r>
              <a:rPr lang="en-US" b="0" i="0"/>
              <a:t>Introduction to conversation: </a:t>
            </a:r>
          </a:p>
          <a:p>
            <a:pPr marL="0" marR="0" lvl="0" indent="0" algn="l" defTabSz="465476" rtl="0" eaLnBrk="1" fontAlgn="auto" latinLnBrk="0" hangingPunct="1">
              <a:lnSpc>
                <a:spcPct val="100000"/>
              </a:lnSpc>
              <a:spcBef>
                <a:spcPts val="0"/>
              </a:spcBef>
              <a:spcAft>
                <a:spcPts val="0"/>
              </a:spcAft>
              <a:buClrTx/>
              <a:buSzTx/>
              <a:buFontTx/>
              <a:buNone/>
              <a:tabLst/>
              <a:defRPr/>
            </a:pPr>
            <a:r>
              <a:rPr lang="en-US" b="0" i="0"/>
              <a:t>If we try to imagine the sector of burnout which we have control over, there are some ways in which we can intervene personally and ways we can seek community on campus to intervene at more systemic levels. </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sz="800" b="0" i="0"/>
          </a:p>
          <a:p>
            <a:pPr marL="0" marR="0" lvl="0" indent="0" algn="l" defTabSz="465476" rtl="0" eaLnBrk="1" fontAlgn="auto" latinLnBrk="0" hangingPunct="1">
              <a:lnSpc>
                <a:spcPct val="100000"/>
              </a:lnSpc>
              <a:spcBef>
                <a:spcPts val="0"/>
              </a:spcBef>
              <a:spcAft>
                <a:spcPts val="0"/>
              </a:spcAft>
              <a:buClrTx/>
              <a:buSzTx/>
              <a:buFontTx/>
              <a:buNone/>
              <a:tabLst/>
              <a:defRPr/>
            </a:pPr>
            <a:r>
              <a:rPr lang="en-US" sz="800" b="0" i="0"/>
              <a:t>Discuss ways you can address burnout at a personal level and within community on campus either in pairs or as a group depending on the number of participants. </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sz="800" b="0" i="0"/>
          </a:p>
          <a:p>
            <a:pPr marL="0" marR="0" lvl="0" indent="0" algn="l" defTabSz="465476" rtl="0" eaLnBrk="1" fontAlgn="auto" latinLnBrk="0" hangingPunct="1">
              <a:lnSpc>
                <a:spcPct val="100000"/>
              </a:lnSpc>
              <a:spcBef>
                <a:spcPts val="0"/>
              </a:spcBef>
              <a:spcAft>
                <a:spcPts val="0"/>
              </a:spcAft>
              <a:buClrTx/>
              <a:buSzTx/>
              <a:buFontTx/>
              <a:buNone/>
              <a:tabLst/>
              <a:defRPr/>
            </a:pPr>
            <a:r>
              <a:rPr lang="en-US" sz="800" b="0" i="0"/>
              <a:t>Time for conversation should be approximately 10  minutes. If meeting in pairs, allow 5-7 minutes for pairs to discuss and then 3 minutes for sharing out</a:t>
            </a:r>
            <a:br>
              <a:rPr lang="en-US" b="0" i="0"/>
            </a:br>
            <a:br>
              <a:rPr lang="en-US" b="0" i="0"/>
            </a:br>
            <a:r>
              <a:rPr lang="en-US" b="0" i="0"/>
              <a:t>Potential ways to address at personal level: time management, making sure you have a balance of experiences in life focused on achievement (e.g. work) and focused on pleasure, engaging intentionally with support systems and families (bio and chosen), therapy, self-care, engaging in values-driven experiences outside of work (e.g. volunteering, church, hobbies, exercise/fitness, </a:t>
            </a:r>
            <a:r>
              <a:rPr lang="en-US" b="0" i="0" err="1"/>
              <a:t>etc</a:t>
            </a:r>
            <a:r>
              <a:rPr lang="en-US" b="0" i="0"/>
              <a:t>)</a:t>
            </a:r>
          </a:p>
          <a:p>
            <a:pPr marL="0" marR="0" lvl="0" indent="0" algn="l" defTabSz="465476" rtl="0" eaLnBrk="1" fontAlgn="auto" latinLnBrk="0" hangingPunct="1">
              <a:lnSpc>
                <a:spcPct val="100000"/>
              </a:lnSpc>
              <a:spcBef>
                <a:spcPts val="0"/>
              </a:spcBef>
              <a:spcAft>
                <a:spcPts val="0"/>
              </a:spcAft>
              <a:buClrTx/>
              <a:buSzTx/>
              <a:buFontTx/>
              <a:buNone/>
              <a:tabLst/>
              <a:defRPr/>
            </a:pPr>
            <a:endParaRPr lang="en-US" b="0" i="0"/>
          </a:p>
          <a:p>
            <a:pPr marL="0" marR="0" lvl="0" indent="0" algn="l" defTabSz="465476" rtl="0" eaLnBrk="1" fontAlgn="auto" latinLnBrk="0" hangingPunct="1">
              <a:lnSpc>
                <a:spcPct val="100000"/>
              </a:lnSpc>
              <a:spcBef>
                <a:spcPts val="0"/>
              </a:spcBef>
              <a:spcAft>
                <a:spcPts val="0"/>
              </a:spcAft>
              <a:buClrTx/>
              <a:buSzTx/>
              <a:buFontTx/>
              <a:buNone/>
              <a:tabLst/>
              <a:defRPr/>
            </a:pPr>
            <a:r>
              <a:rPr lang="en-US" b="0" i="0"/>
              <a:t>Potential ways to address at community (systemic) level: request support to attend professional development opportunities and conferences, join mentorship and support spaces for faculty and staff offered, participate in campus events that are major points of feedback and questions, such as town halls, participate in or start spaces for representation and advocacy (e.g. Out Loyola, The Collective), participate in training, wellness, and education focused offerings such as brown bag series, find points of contact in the areas where you’d like to collaborate and identify ways to combine resources around shared missions to increase person power and voice , request to join groups tasked with evaluating needs and implementing action (e.g. steering groups, task forces), find community orgs or social groups in your neighborhood/city that meet your values and needs for connection</a:t>
            </a:r>
          </a:p>
        </p:txBody>
      </p:sp>
      <p:sp>
        <p:nvSpPr>
          <p:cNvPr id="4" name="Slide Number Placeholder 3"/>
          <p:cNvSpPr>
            <a:spLocks noGrp="1"/>
          </p:cNvSpPr>
          <p:nvPr>
            <p:ph type="sldNum" sz="quarter" idx="5"/>
          </p:nvPr>
        </p:nvSpPr>
        <p:spPr/>
        <p:txBody>
          <a:bodyPr/>
          <a:lstStyle/>
          <a:p>
            <a:fld id="{19682FF6-6164-6042-96B5-3F81A442BF8F}" type="slidenum">
              <a:rPr lang="en-US" smtClean="0"/>
              <a:pPr/>
              <a:t>7</a:t>
            </a:fld>
            <a:endParaRPr lang="en-US"/>
          </a:p>
        </p:txBody>
      </p:sp>
    </p:spTree>
    <p:extLst>
      <p:ext uri="{BB962C8B-B14F-4D97-AF65-F5344CB8AC3E}">
        <p14:creationId xmlns:p14="http://schemas.microsoft.com/office/powerpoint/2010/main" val="427701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a:t>
            </a:r>
          </a:p>
          <a:p>
            <a:endParaRPr lang="en-US"/>
          </a:p>
          <a:p>
            <a:pPr marL="228600" indent="-228600">
              <a:buAutoNum type="arabicParenR"/>
            </a:pPr>
            <a:r>
              <a:rPr lang="en-US"/>
              <a:t>Lack of time/other duties than your primary roles</a:t>
            </a:r>
          </a:p>
          <a:p>
            <a:pPr marL="228600" indent="-228600">
              <a:buAutoNum type="arabicParenR"/>
            </a:pPr>
            <a:r>
              <a:rPr lang="en-US"/>
              <a:t>The number of students experiencing difficulties</a:t>
            </a:r>
          </a:p>
          <a:p>
            <a:pPr marL="228600" indent="-228600">
              <a:buAutoNum type="arabicParenR"/>
            </a:pPr>
            <a:r>
              <a:rPr lang="en-US"/>
              <a:t>Lack of awareness on ways to best express support</a:t>
            </a:r>
          </a:p>
          <a:p>
            <a:pPr marL="228600" indent="-228600">
              <a:buAutoNum type="arabicParenR"/>
            </a:pPr>
            <a:r>
              <a:rPr lang="en-US"/>
              <a:t>Difficulty containing one’s own emotional response</a:t>
            </a:r>
          </a:p>
          <a:p>
            <a:endParaRPr lang="en-US"/>
          </a:p>
        </p:txBody>
      </p:sp>
      <p:sp>
        <p:nvSpPr>
          <p:cNvPr id="4" name="Slide Number Placeholder 3"/>
          <p:cNvSpPr>
            <a:spLocks noGrp="1"/>
          </p:cNvSpPr>
          <p:nvPr>
            <p:ph type="sldNum" sz="quarter" idx="5"/>
          </p:nvPr>
        </p:nvSpPr>
        <p:spPr/>
        <p:txBody>
          <a:bodyPr/>
          <a:lstStyle/>
          <a:p>
            <a:fld id="{19682FF6-6164-6042-96B5-3F81A442BF8F}" type="slidenum">
              <a:rPr lang="en-US" smtClean="0"/>
              <a:pPr/>
              <a:t>8</a:t>
            </a:fld>
            <a:endParaRPr lang="en-US"/>
          </a:p>
        </p:txBody>
      </p:sp>
    </p:spTree>
    <p:extLst>
      <p:ext uri="{BB962C8B-B14F-4D97-AF65-F5344CB8AC3E}">
        <p14:creationId xmlns:p14="http://schemas.microsoft.com/office/powerpoint/2010/main" val="68129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please read out to group and encourage people to reflect on for 1-2 minutes)</a:t>
            </a:r>
          </a:p>
        </p:txBody>
      </p:sp>
      <p:sp>
        <p:nvSpPr>
          <p:cNvPr id="4" name="Slide Number Placeholder 3"/>
          <p:cNvSpPr>
            <a:spLocks noGrp="1"/>
          </p:cNvSpPr>
          <p:nvPr>
            <p:ph type="sldNum" sz="quarter" idx="5"/>
          </p:nvPr>
        </p:nvSpPr>
        <p:spPr/>
        <p:txBody>
          <a:bodyPr/>
          <a:lstStyle/>
          <a:p>
            <a:fld id="{19682FF6-6164-6042-96B5-3F81A442BF8F}" type="slidenum">
              <a:rPr lang="en-US" smtClean="0"/>
              <a:pPr/>
              <a:t>9</a:t>
            </a:fld>
            <a:endParaRPr lang="en-US"/>
          </a:p>
        </p:txBody>
      </p:sp>
    </p:spTree>
    <p:extLst>
      <p:ext uri="{BB962C8B-B14F-4D97-AF65-F5344CB8AC3E}">
        <p14:creationId xmlns:p14="http://schemas.microsoft.com/office/powerpoint/2010/main" val="245241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C59E1FC-CC92-6241-AF44-5BD19DCAF281}"/>
              </a:ext>
            </a:extLst>
          </p:cNvPr>
          <p:cNvSpPr>
            <a:spLocks noGrp="1"/>
          </p:cNvSpPr>
          <p:nvPr>
            <p:ph type="body" sz="half" idx="2"/>
          </p:nvPr>
        </p:nvSpPr>
        <p:spPr>
          <a:xfrm>
            <a:off x="630238" y="2209800"/>
            <a:ext cx="7980362" cy="35052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1E53639A-1292-014D-A817-84A7EB257CA5}"/>
              </a:ext>
            </a:extLst>
          </p:cNvPr>
          <p:cNvSpPr>
            <a:spLocks noGrp="1"/>
          </p:cNvSpPr>
          <p:nvPr>
            <p:ph type="ctrTitle"/>
          </p:nvPr>
        </p:nvSpPr>
        <p:spPr>
          <a:xfrm>
            <a:off x="627062" y="1019969"/>
            <a:ext cx="7988583" cy="1037431"/>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A0DEE8-C1B9-174E-B489-FB4ED4378D0F}"/>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0612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208E1-99F7-BA4D-B8BD-F5D7F1C1E06A}"/>
              </a:ext>
            </a:extLst>
          </p:cNvPr>
          <p:cNvSpPr>
            <a:spLocks noGrp="1"/>
          </p:cNvSpPr>
          <p:nvPr>
            <p:ph idx="1"/>
          </p:nvPr>
        </p:nvSpPr>
        <p:spPr>
          <a:xfrm>
            <a:off x="3962400" y="987425"/>
            <a:ext cx="4554538" cy="4575175"/>
          </a:xfrm>
          <a:prstGeom prst="rect">
            <a:avLst/>
          </a:prstGeom>
        </p:spPr>
        <p:txBody>
          <a:bodyPr/>
          <a:lstStyle>
            <a:lvl1pPr>
              <a:defRPr sz="3200" b="0" i="0">
                <a:latin typeface="Arial Narrow" panose="020B0604020202020204" pitchFamily="34" charset="0"/>
              </a:defRPr>
            </a:lvl1pPr>
            <a:lvl2pPr>
              <a:defRPr sz="2800" b="0" i="0">
                <a:latin typeface="Arial Narrow" panose="020B0604020202020204" pitchFamily="34" charset="0"/>
              </a:defRPr>
            </a:lvl2pPr>
            <a:lvl3pPr>
              <a:defRPr sz="2400" b="0" i="0">
                <a:latin typeface="Arial Narrow" panose="020B0604020202020204" pitchFamily="34" charset="0"/>
              </a:defRPr>
            </a:lvl3pPr>
            <a:lvl4pPr>
              <a:defRPr sz="2000" b="0" i="0">
                <a:latin typeface="Arial Narrow" panose="020B0604020202020204" pitchFamily="34" charset="0"/>
              </a:defRPr>
            </a:lvl4pPr>
            <a:lvl5pPr>
              <a:defRPr sz="2000" b="0" i="0">
                <a:latin typeface="Arial Narrow"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861AA0-89AF-3142-957F-E1D12BB512F8}"/>
              </a:ext>
            </a:extLst>
          </p:cNvPr>
          <p:cNvSpPr>
            <a:spLocks noGrp="1"/>
          </p:cNvSpPr>
          <p:nvPr>
            <p:ph type="body" sz="half" idx="2"/>
          </p:nvPr>
        </p:nvSpPr>
        <p:spPr>
          <a:xfrm>
            <a:off x="630238" y="2743200"/>
            <a:ext cx="3082925" cy="28194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1D33E749-31CB-D04F-A6B6-75E745F84106}"/>
              </a:ext>
            </a:extLst>
          </p:cNvPr>
          <p:cNvSpPr>
            <a:spLocks noGrp="1"/>
          </p:cNvSpPr>
          <p:nvPr>
            <p:ph type="ctrTitle"/>
          </p:nvPr>
        </p:nvSpPr>
        <p:spPr>
          <a:xfrm>
            <a:off x="627062" y="1019969"/>
            <a:ext cx="30861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7295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18C12A-9C6B-6249-80CE-D951895B7815}"/>
              </a:ext>
            </a:extLst>
          </p:cNvPr>
          <p:cNvSpPr>
            <a:spLocks noGrp="1"/>
          </p:cNvSpPr>
          <p:nvPr>
            <p:ph type="pic" idx="1"/>
          </p:nvPr>
        </p:nvSpPr>
        <p:spPr>
          <a:xfrm>
            <a:off x="3887788" y="914400"/>
            <a:ext cx="4629150" cy="4724400"/>
          </a:xfrm>
          <a:prstGeom prst="rect">
            <a:avLst/>
          </a:prstGeom>
        </p:spPr>
        <p:txBody>
          <a:bodyPr/>
          <a:lstStyle>
            <a:lvl1pPr marL="0" indent="0">
              <a:buNone/>
              <a:defRPr sz="3200" b="0" i="0">
                <a:latin typeface="Arial Narrow"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3562A-036A-A643-990F-C9CAAA4036ED}"/>
              </a:ext>
            </a:extLst>
          </p:cNvPr>
          <p:cNvSpPr>
            <a:spLocks noGrp="1"/>
          </p:cNvSpPr>
          <p:nvPr>
            <p:ph type="body" sz="half" idx="2"/>
          </p:nvPr>
        </p:nvSpPr>
        <p:spPr>
          <a:xfrm>
            <a:off x="630238" y="2667000"/>
            <a:ext cx="3082925" cy="29718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F2464CB-A2A1-9A46-8B5E-E1A74FD477B8}"/>
              </a:ext>
            </a:extLst>
          </p:cNvPr>
          <p:cNvSpPr>
            <a:spLocks noGrp="1"/>
          </p:cNvSpPr>
          <p:nvPr>
            <p:ph type="ctrTitle"/>
          </p:nvPr>
        </p:nvSpPr>
        <p:spPr>
          <a:xfrm>
            <a:off x="627062" y="914400"/>
            <a:ext cx="3086101" cy="1579563"/>
          </a:xfrm>
          <a:prstGeom prst="rect">
            <a:avLst/>
          </a:prstGeom>
        </p:spPr>
        <p:txBody>
          <a:bodyPr anchor="b"/>
          <a:lstStyle>
            <a:lvl1pPr algn="l">
              <a:lnSpc>
                <a:spcPct val="80000"/>
              </a:lnSpc>
              <a:defRPr sz="2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3675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3" name="bk object 18">
            <a:extLst>
              <a:ext uri="{FF2B5EF4-FFF2-40B4-BE49-F238E27FC236}">
                <a16:creationId xmlns:a16="http://schemas.microsoft.com/office/drawing/2014/main" id="{8045C50D-3FEC-FF4E-A3F2-CC3A2B756135}"/>
              </a:ext>
            </a:extLst>
          </p:cNvPr>
          <p:cNvSpPr/>
          <p:nvPr userDrawn="1"/>
        </p:nvSpPr>
        <p:spPr>
          <a:xfrm>
            <a:off x="0" y="0"/>
            <a:ext cx="9144000" cy="6858000"/>
          </a:xfrm>
          <a:custGeom>
            <a:avLst/>
            <a:gdLst/>
            <a:ahLst/>
            <a:cxnLst/>
            <a:rect l="l" t="t" r="r" b="b"/>
            <a:pathLst>
              <a:path w="20104100" h="1602104">
                <a:moveTo>
                  <a:pt x="0" y="1602045"/>
                </a:moveTo>
                <a:lnTo>
                  <a:pt x="20104099" y="1602045"/>
                </a:lnTo>
                <a:lnTo>
                  <a:pt x="20104099" y="0"/>
                </a:lnTo>
                <a:lnTo>
                  <a:pt x="0" y="0"/>
                </a:lnTo>
                <a:lnTo>
                  <a:pt x="0" y="1602045"/>
                </a:lnTo>
                <a:close/>
              </a:path>
            </a:pathLst>
          </a:custGeom>
          <a:solidFill>
            <a:srgbClr val="00B385"/>
          </a:solidFill>
        </p:spPr>
        <p:txBody>
          <a:bodyPr wrap="square" lIns="0" tIns="0" rIns="0" bIns="0" rtlCol="0"/>
          <a:lstStyle/>
          <a:p>
            <a:endParaRPr sz="417" b="0" i="0">
              <a:latin typeface="Arial Narrow" panose="020B0604020202020204" pitchFamily="34" charset="0"/>
            </a:endParaRPr>
          </a:p>
        </p:txBody>
      </p:sp>
      <p:pic>
        <p:nvPicPr>
          <p:cNvPr id="4" name="Picture 3">
            <a:extLst>
              <a:ext uri="{FF2B5EF4-FFF2-40B4-BE49-F238E27FC236}">
                <a16:creationId xmlns:a16="http://schemas.microsoft.com/office/drawing/2014/main" id="{CCE02119-EA8B-624F-B02F-3225CF230E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3815" b="71005"/>
          <a:stretch/>
        </p:blipFill>
        <p:spPr>
          <a:xfrm>
            <a:off x="1626049" y="2765361"/>
            <a:ext cx="5510661" cy="1572793"/>
          </a:xfrm>
          <a:prstGeom prst="rect">
            <a:avLst/>
          </a:prstGeom>
        </p:spPr>
      </p:pic>
      <p:sp>
        <p:nvSpPr>
          <p:cNvPr id="5" name="Rectangle 4">
            <a:extLst>
              <a:ext uri="{FF2B5EF4-FFF2-40B4-BE49-F238E27FC236}">
                <a16:creationId xmlns:a16="http://schemas.microsoft.com/office/drawing/2014/main" id="{E11C5FD5-1125-E847-8D82-08DD33C023B3}"/>
              </a:ext>
            </a:extLst>
          </p:cNvPr>
          <p:cNvSpPr/>
          <p:nvPr userDrawn="1"/>
        </p:nvSpPr>
        <p:spPr>
          <a:xfrm>
            <a:off x="2631138" y="5487939"/>
            <a:ext cx="6071676" cy="696986"/>
          </a:xfrm>
          <a:prstGeom prst="rect">
            <a:avLst/>
          </a:prstGeom>
        </p:spPr>
        <p:txBody>
          <a:bodyPr wrap="square">
            <a:spAutoFit/>
          </a:bodyPr>
          <a:lstStyle/>
          <a:p>
            <a:pPr algn="r">
              <a:lnSpc>
                <a:spcPct val="80000"/>
              </a:lnSpc>
            </a:pPr>
            <a:r>
              <a:rPr lang="en-US" sz="2456" b="0" i="0">
                <a:solidFill>
                  <a:srgbClr val="FFFFFF"/>
                </a:solidFill>
                <a:latin typeface="Arial Narrow" panose="020B0604020202020204" pitchFamily="34" charset="0"/>
                <a:cs typeface="Arial" panose="020B0604020202020204" pitchFamily="34" charset="0"/>
              </a:rPr>
              <a:t>MORE THAN READY. </a:t>
            </a:r>
          </a:p>
          <a:p>
            <a:pPr algn="r">
              <a:lnSpc>
                <a:spcPct val="80000"/>
              </a:lnSpc>
            </a:pPr>
            <a:r>
              <a:rPr lang="en-US" sz="2456" b="0" i="0">
                <a:solidFill>
                  <a:srgbClr val="FFFFFF"/>
                </a:solidFill>
                <a:latin typeface="Arial Narrow" panose="020B0604020202020204" pitchFamily="34" charset="0"/>
                <a:cs typeface="Arial" panose="020B0604020202020204" pitchFamily="34" charset="0"/>
              </a:rPr>
              <a:t>LOYOLA READY.</a:t>
            </a:r>
            <a:endParaRPr lang="en-US" sz="2456" b="0" i="0">
              <a:solidFill>
                <a:srgbClr val="FFFFFF"/>
              </a:solidFill>
              <a:latin typeface="Arial Narrow" panose="020B0604020202020204" pitchFamily="34" charset="0"/>
            </a:endParaRPr>
          </a:p>
        </p:txBody>
      </p:sp>
      <p:pic>
        <p:nvPicPr>
          <p:cNvPr id="6" name="Picture 5">
            <a:extLst>
              <a:ext uri="{FF2B5EF4-FFF2-40B4-BE49-F238E27FC236}">
                <a16:creationId xmlns:a16="http://schemas.microsoft.com/office/drawing/2014/main" id="{F074A3D2-0CFF-CC4C-BD04-794A2E2B09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19" t="25537" r="5167" b="62458"/>
          <a:stretch/>
        </p:blipFill>
        <p:spPr>
          <a:xfrm>
            <a:off x="6062304" y="5062028"/>
            <a:ext cx="2750645" cy="506828"/>
          </a:xfrm>
          <a:prstGeom prst="rect">
            <a:avLst/>
          </a:prstGeom>
        </p:spPr>
      </p:pic>
      <p:pic>
        <p:nvPicPr>
          <p:cNvPr id="7" name="Picture 6">
            <a:extLst>
              <a:ext uri="{FF2B5EF4-FFF2-40B4-BE49-F238E27FC236}">
                <a16:creationId xmlns:a16="http://schemas.microsoft.com/office/drawing/2014/main" id="{DAF9BFBC-A63D-8F41-8756-9E05C2A4F1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344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457200" y="2601118"/>
            <a:ext cx="8229600" cy="2732881"/>
          </a:xfrm>
          <a:prstGeom prst="rect">
            <a:avLst/>
          </a:prstGeom>
        </p:spPr>
        <p:txBody>
          <a:bodyPr/>
          <a:lstStyle>
            <a:lvl1pPr marL="0" indent="0" algn="ctr">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457200" y="914400"/>
            <a:ext cx="8229600" cy="1473200"/>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97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290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marL="285750" indent="-285750">
              <a:buFont typeface="Arial" panose="020B0604020202020204" pitchFamily="34" charset="0"/>
              <a:buChar char="•"/>
              <a:defRPr b="0" i="0">
                <a:latin typeface="Arial Narrow" panose="020B0604020202020204" pitchFamily="34" charset="0"/>
              </a:defRPr>
            </a:lvl1pPr>
            <a:lvl2pPr marL="493669" indent="-285750">
              <a:buFont typeface="Arial" panose="020B0604020202020204" pitchFamily="34" charset="0"/>
              <a:buChar char="•"/>
              <a:defRPr b="0" i="0">
                <a:latin typeface="Arial Narrow" panose="020B0604020202020204" pitchFamily="34" charset="0"/>
              </a:defRPr>
            </a:lvl2pPr>
            <a:lvl3pPr marL="701587" indent="-285750">
              <a:buFont typeface="Arial" panose="020B0604020202020204" pitchFamily="34" charset="0"/>
              <a:buChar char="•"/>
              <a:defRPr b="0" i="0">
                <a:latin typeface="Arial Narrow" panose="020B0604020202020204" pitchFamily="34" charset="0"/>
              </a:defRPr>
            </a:lvl3pPr>
            <a:lvl4pPr marL="909506" indent="-285750">
              <a:buFont typeface="Arial" panose="020B0604020202020204" pitchFamily="34" charset="0"/>
              <a:buChar char="•"/>
              <a:defRPr b="0" i="0">
                <a:latin typeface="Arial Narrow" panose="020B0604020202020204" pitchFamily="34" charset="0"/>
              </a:defRPr>
            </a:lvl4pPr>
            <a:lvl5pPr marL="1117424" indent="-285750">
              <a:buFont typeface="Arial" panose="020B0604020202020204" pitchFamily="34" charset="0"/>
              <a:buChar cha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3467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73475-ABFA-7148-8BBA-E58FEE85C6DB}"/>
              </a:ext>
            </a:extLst>
          </p:cNvPr>
          <p:cNvSpPr>
            <a:spLocks noGrp="1"/>
          </p:cNvSpPr>
          <p:nvPr>
            <p:ph idx="1"/>
          </p:nvPr>
        </p:nvSpPr>
        <p:spPr>
          <a:xfrm>
            <a:off x="457200" y="2590800"/>
            <a:ext cx="8458200" cy="2895600"/>
          </a:xfrm>
          <a:prstGeom prst="rect">
            <a:avLst/>
          </a:prstGeom>
        </p:spPr>
        <p:txBody>
          <a:bodyPr/>
          <a:lstStyle>
            <a:lvl1pPr marL="342900" indent="-342900">
              <a:buFont typeface="+mj-lt"/>
              <a:buAutoNum type="arabicPeriod"/>
              <a:defRPr b="0" i="0">
                <a:latin typeface="Arial Narrow" panose="020B0604020202020204" pitchFamily="34" charset="0"/>
              </a:defRPr>
            </a:lvl1pPr>
            <a:lvl2pPr marL="550819" indent="-342900">
              <a:buFont typeface="+mj-lt"/>
              <a:buAutoNum type="arabicPeriod"/>
              <a:defRPr b="0" i="0">
                <a:latin typeface="Arial Narrow" panose="020B0604020202020204" pitchFamily="34" charset="0"/>
              </a:defRPr>
            </a:lvl2pPr>
            <a:lvl3pPr marL="758737" indent="-342900">
              <a:buFont typeface="+mj-lt"/>
              <a:buAutoNum type="arabicPeriod"/>
              <a:defRPr b="0" i="0">
                <a:latin typeface="Arial Narrow" panose="020B0604020202020204" pitchFamily="34" charset="0"/>
              </a:defRPr>
            </a:lvl3pPr>
            <a:lvl4pPr marL="966656" indent="-342900">
              <a:buFont typeface="+mj-lt"/>
              <a:buAutoNum type="arabicPeriod"/>
              <a:defRPr b="0" i="0">
                <a:latin typeface="Arial Narrow" panose="020B0604020202020204" pitchFamily="34" charset="0"/>
              </a:defRPr>
            </a:lvl4pPr>
            <a:lvl5pPr marL="1174574" indent="-342900">
              <a:buFont typeface="+mj-lt"/>
              <a:buAutoNum type="arabicPeriod"/>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6DEC63D-3BDA-4C45-AB50-D0BB65395C03}"/>
              </a:ext>
            </a:extLst>
          </p:cNvPr>
          <p:cNvSpPr>
            <a:spLocks noGrp="1"/>
          </p:cNvSpPr>
          <p:nvPr>
            <p:ph type="ctrTitle"/>
          </p:nvPr>
        </p:nvSpPr>
        <p:spPr>
          <a:xfrm>
            <a:off x="457200" y="914400"/>
            <a:ext cx="8458200" cy="1473200"/>
          </a:xfrm>
          <a:prstGeom prst="rect">
            <a:avLst/>
          </a:prstGeom>
        </p:spPr>
        <p:txBody>
          <a:bodyPr anchor="b"/>
          <a:lstStyle>
            <a:lvl1pPr algn="ctr">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768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457200" y="2601118"/>
            <a:ext cx="8229600" cy="2732881"/>
          </a:xfrm>
          <a:prstGeom prst="rect">
            <a:avLst/>
          </a:prstGeom>
        </p:spPr>
        <p:txBody>
          <a:bodyPr/>
          <a:lstStyle>
            <a:lvl1pPr marL="0" indent="0" algn="l">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0686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B38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C828E-18AA-BA48-B971-A10188902FDC}"/>
              </a:ext>
            </a:extLst>
          </p:cNvPr>
          <p:cNvSpPr/>
          <p:nvPr userDrawn="1"/>
        </p:nvSpPr>
        <p:spPr>
          <a:xfrm>
            <a:off x="0" y="0"/>
            <a:ext cx="9144000" cy="6248400"/>
          </a:xfrm>
          <a:prstGeom prst="rect">
            <a:avLst/>
          </a:prstGeom>
          <a:solidFill>
            <a:srgbClr val="00B3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cap="none" spc="0">
              <a:ln w="22225">
                <a:solidFill>
                  <a:schemeClr val="accent2"/>
                </a:solidFill>
                <a:prstDash val="solid"/>
              </a:ln>
              <a:solidFill>
                <a:schemeClr val="accent2">
                  <a:lumMod val="40000"/>
                  <a:lumOff val="60000"/>
                </a:schemeClr>
              </a:solidFill>
              <a:effectLst/>
              <a:latin typeface="Arial Narrow" panose="020B0604020202020204" pitchFamily="34" charset="0"/>
            </a:endParaRPr>
          </a:p>
        </p:txBody>
      </p:sp>
      <p:sp>
        <p:nvSpPr>
          <p:cNvPr id="7" name="Subtitle 2">
            <a:extLst>
              <a:ext uri="{FF2B5EF4-FFF2-40B4-BE49-F238E27FC236}">
                <a16:creationId xmlns:a16="http://schemas.microsoft.com/office/drawing/2014/main" id="{5E3015C6-10E8-7549-9DE4-A083B51819DE}"/>
              </a:ext>
            </a:extLst>
          </p:cNvPr>
          <p:cNvSpPr>
            <a:spLocks noGrp="1"/>
          </p:cNvSpPr>
          <p:nvPr>
            <p:ph type="subTitle" idx="1"/>
          </p:nvPr>
        </p:nvSpPr>
        <p:spPr>
          <a:xfrm>
            <a:off x="457200" y="2601118"/>
            <a:ext cx="8229600" cy="2732881"/>
          </a:xfrm>
          <a:prstGeom prst="rect">
            <a:avLst/>
          </a:prstGeom>
        </p:spPr>
        <p:txBody>
          <a:bodyPr/>
          <a:lstStyle>
            <a:lvl1pPr marL="0" indent="0" algn="l">
              <a:buNone/>
              <a:defRPr sz="2400" b="0" i="0">
                <a:solidFill>
                  <a:schemeClr val="bg1"/>
                </a:solidFill>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54BE5F86-EE96-6A47-9F81-B9B3E769B422}"/>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6000" b="1" i="0" cap="all" baseline="0">
                <a:solidFill>
                  <a:schemeClr val="bg1"/>
                </a:solidFill>
                <a:latin typeface="Arial Black"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2DDA09D2-2825-6243-8AFB-5537B7ACE4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827"/>
          <a:stretch/>
        </p:blipFill>
        <p:spPr>
          <a:xfrm>
            <a:off x="2567" y="6128756"/>
            <a:ext cx="9141433" cy="729244"/>
          </a:xfrm>
          <a:prstGeom prst="rect">
            <a:avLst/>
          </a:prstGeom>
        </p:spPr>
      </p:pic>
    </p:spTree>
    <p:extLst>
      <p:ext uri="{BB962C8B-B14F-4D97-AF65-F5344CB8AC3E}">
        <p14:creationId xmlns:p14="http://schemas.microsoft.com/office/powerpoint/2010/main" val="423107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42D89-351A-8041-BB39-149D6EDB37A4}"/>
              </a:ext>
            </a:extLst>
          </p:cNvPr>
          <p:cNvSpPr>
            <a:spLocks noGrp="1"/>
          </p:cNvSpPr>
          <p:nvPr>
            <p:ph sz="half" idx="1"/>
          </p:nvPr>
        </p:nvSpPr>
        <p:spPr>
          <a:xfrm>
            <a:off x="457200" y="2527444"/>
            <a:ext cx="3733800" cy="3111356"/>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9D521-BCCA-0D4A-808A-75B138A7302B}"/>
              </a:ext>
            </a:extLst>
          </p:cNvPr>
          <p:cNvSpPr>
            <a:spLocks noGrp="1"/>
          </p:cNvSpPr>
          <p:nvPr>
            <p:ph sz="half" idx="2"/>
          </p:nvPr>
        </p:nvSpPr>
        <p:spPr>
          <a:xfrm>
            <a:off x="4419600" y="2527444"/>
            <a:ext cx="4495800" cy="3111356"/>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53E03B57-17ED-9546-9C9C-B82B9B8BA128}"/>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8521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F6C734-6601-C94F-8E9E-C52BCAEA5A6A}"/>
              </a:ext>
            </a:extLst>
          </p:cNvPr>
          <p:cNvSpPr>
            <a:spLocks noGrp="1"/>
          </p:cNvSpPr>
          <p:nvPr>
            <p:ph type="body" idx="1"/>
          </p:nvPr>
        </p:nvSpPr>
        <p:spPr>
          <a:xfrm>
            <a:off x="457200" y="2605088"/>
            <a:ext cx="3996391" cy="671511"/>
          </a:xfrm>
          <a:prstGeom prst="rect">
            <a:avLst/>
          </a:prstGeom>
        </p:spPr>
        <p:txBody>
          <a:bodyPr anchor="b"/>
          <a:lstStyle>
            <a:lvl1pPr marL="0" indent="0">
              <a:buNone/>
              <a:defRPr sz="2400" b="0" i="0">
                <a:latin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A98EA7-5B92-9849-B2EA-D25C8220F736}"/>
              </a:ext>
            </a:extLst>
          </p:cNvPr>
          <p:cNvSpPr>
            <a:spLocks noGrp="1"/>
          </p:cNvSpPr>
          <p:nvPr>
            <p:ph sz="half" idx="2"/>
          </p:nvPr>
        </p:nvSpPr>
        <p:spPr>
          <a:xfrm>
            <a:off x="457200" y="3429001"/>
            <a:ext cx="3996391" cy="22098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D4F93EC-72AF-634D-B3BF-B8F71B5E5B72}"/>
              </a:ext>
            </a:extLst>
          </p:cNvPr>
          <p:cNvSpPr>
            <a:spLocks noGrp="1"/>
          </p:cNvSpPr>
          <p:nvPr>
            <p:ph type="body" idx="10"/>
          </p:nvPr>
        </p:nvSpPr>
        <p:spPr>
          <a:xfrm>
            <a:off x="4572000" y="2605088"/>
            <a:ext cx="3996391" cy="671511"/>
          </a:xfrm>
          <a:prstGeom prst="rect">
            <a:avLst/>
          </a:prstGeom>
        </p:spPr>
        <p:txBody>
          <a:bodyPr anchor="b"/>
          <a:lstStyle>
            <a:lvl1pPr marL="0" indent="0">
              <a:buNone/>
              <a:defRPr sz="2400" b="0" i="0">
                <a:latin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0D658454-1AA1-E14D-B120-9C15DD01D3D6}"/>
              </a:ext>
            </a:extLst>
          </p:cNvPr>
          <p:cNvSpPr>
            <a:spLocks noGrp="1"/>
          </p:cNvSpPr>
          <p:nvPr>
            <p:ph sz="half" idx="11"/>
          </p:nvPr>
        </p:nvSpPr>
        <p:spPr>
          <a:xfrm>
            <a:off x="4572000" y="3429001"/>
            <a:ext cx="3996391" cy="2209800"/>
          </a:xfrm>
          <a:prstGeom prst="rect">
            <a:avLst/>
          </a:prstGeom>
        </p:spPr>
        <p:txBody>
          <a:bodyPr/>
          <a:lstStyle>
            <a:lvl1pPr>
              <a:defRPr b="0" i="0">
                <a:latin typeface="Arial Narrow" panose="020B0604020202020204" pitchFamily="34" charset="0"/>
              </a:defRPr>
            </a:lvl1pPr>
            <a:lvl2pPr>
              <a:defRPr b="0" i="0">
                <a:latin typeface="Arial Narrow" panose="020B0604020202020204" pitchFamily="34" charset="0"/>
              </a:defRPr>
            </a:lvl2pPr>
            <a:lvl3pPr>
              <a:defRPr b="0" i="0">
                <a:latin typeface="Arial Narrow" panose="020B0604020202020204" pitchFamily="34" charset="0"/>
              </a:defRPr>
            </a:lvl3pPr>
            <a:lvl4pPr>
              <a:defRPr b="0" i="0">
                <a:latin typeface="Arial Narrow" panose="020B0604020202020204" pitchFamily="34" charset="0"/>
              </a:defRPr>
            </a:lvl4pPr>
            <a:lvl5pPr>
              <a:defRPr b="0" i="0">
                <a:latin typeface="Arial Narrow"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3A330ED-03E4-B443-A251-44AEB5FDFB1C}"/>
              </a:ext>
            </a:extLst>
          </p:cNvPr>
          <p:cNvSpPr>
            <a:spLocks noGrp="1"/>
          </p:cNvSpPr>
          <p:nvPr>
            <p:ph type="ctrTitle"/>
          </p:nvPr>
        </p:nvSpPr>
        <p:spPr>
          <a:xfrm>
            <a:off x="457200" y="914400"/>
            <a:ext cx="8229600" cy="1473200"/>
          </a:xfrm>
          <a:prstGeom prst="rect">
            <a:avLst/>
          </a:prstGeom>
        </p:spPr>
        <p:txBody>
          <a:bodyPr anchor="b"/>
          <a:lstStyle>
            <a:lvl1pPr algn="l">
              <a:lnSpc>
                <a:spcPct val="80000"/>
              </a:lnSpc>
              <a:defRPr sz="40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4773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82CB0C-6FCC-7548-A610-C192B4F05F35}"/>
              </a:ext>
            </a:extLst>
          </p:cNvPr>
          <p:cNvPicPr>
            <a:picLocks/>
          </p:cNvPicPr>
          <p:nvPr userDrawn="1"/>
        </p:nvPicPr>
        <p:blipFill rotWithShape="1">
          <a:blip r:embed="rId15">
            <a:extLst>
              <a:ext uri="{28A0092B-C50C-407E-A947-70E740481C1C}">
                <a14:useLocalDpi xmlns:a14="http://schemas.microsoft.com/office/drawing/2010/main" val="0"/>
              </a:ext>
            </a:extLst>
          </a:blip>
          <a:srcRect l="10322" t="62317" r="12879" b="34193"/>
          <a:stretch/>
        </p:blipFill>
        <p:spPr>
          <a:xfrm>
            <a:off x="5018381" y="152400"/>
            <a:ext cx="4125619" cy="242216"/>
          </a:xfrm>
          <a:prstGeom prst="rect">
            <a:avLst/>
          </a:prstGeom>
        </p:spPr>
      </p:pic>
      <p:pic>
        <p:nvPicPr>
          <p:cNvPr id="6" name="Picture 5">
            <a:extLst>
              <a:ext uri="{FF2B5EF4-FFF2-40B4-BE49-F238E27FC236}">
                <a16:creationId xmlns:a16="http://schemas.microsoft.com/office/drawing/2014/main" id="{DA609E4D-E646-A140-B828-4A4E1E7E7D8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t="85827"/>
          <a:stretch/>
        </p:blipFill>
        <p:spPr>
          <a:xfrm>
            <a:off x="2567" y="6128756"/>
            <a:ext cx="9141433" cy="729244"/>
          </a:xfrm>
          <a:prstGeom prst="rect">
            <a:avLst/>
          </a:prstGeom>
        </p:spPr>
      </p:pic>
      <p:sp>
        <p:nvSpPr>
          <p:cNvPr id="3" name="TextBox 2">
            <a:extLst>
              <a:ext uri="{FF2B5EF4-FFF2-40B4-BE49-F238E27FC236}">
                <a16:creationId xmlns:a16="http://schemas.microsoft.com/office/drawing/2014/main" id="{5C135CF2-47FC-8F92-D379-0E9E9C64989A}"/>
              </a:ext>
            </a:extLst>
          </p:cNvPr>
          <p:cNvSpPr txBox="1"/>
          <p:nvPr>
            <p:extLst>
              <p:ext uri="{1162E1C5-73C7-4A58-AE30-91384D911F3F}">
                <p184:classification xmlns:p184="http://schemas.microsoft.com/office/powerpoint/2018/4/main" val="ftr"/>
              </p:ext>
            </p:extLst>
          </p:nvPr>
        </p:nvSpPr>
        <p:spPr>
          <a:xfrm>
            <a:off x="3410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74" r:id="rId4"/>
    <p:sldLayoutId id="2147483675" r:id="rId5"/>
    <p:sldLayoutId id="2147483666" r:id="rId6"/>
    <p:sldLayoutId id="2147483673" r:id="rId7"/>
    <p:sldLayoutId id="2147483667" r:id="rId8"/>
    <p:sldLayoutId id="2147483668" r:id="rId9"/>
    <p:sldLayoutId id="2147483669" r:id="rId10"/>
    <p:sldLayoutId id="2147483671" r:id="rId11"/>
    <p:sldLayoutId id="2147483672"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p:bodyStyle>
    <p:other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pixnio.com/architecture/walls/lettering-know-thysel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pxhere.com/en/photo/102209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canva.com/design/DAGR3tVv1V0/XT_VFFjU7AEUuj1dlcJaqQ/view?utm_content=DAGR3tVv1V0&amp;utm_campaign=designshare&amp;utm_medium=link&amp;utm_source=editor" TargetMode="External"/><Relationship Id="rId7" Type="http://schemas.openxmlformats.org/officeDocument/2006/relationships/hyperlink" Target="https://pxhere.com/en/photo/1121544"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flickr.com/photos/pierce-martin/35471009996" TargetMode="External"/><Relationship Id="rId4" Type="http://schemas.openxmlformats.org/officeDocument/2006/relationships/image" Target="../media/image13.jpeg"/><Relationship Id="rId9" Type="http://schemas.openxmlformats.org/officeDocument/2006/relationships/hyperlink" Target="https://www.flickr.com/photos/jkim1/45283086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Mobile_ap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en.wikipedia.org/wiki/Android_(operating_system)" TargetMode="External"/><Relationship Id="rId4" Type="http://schemas.openxmlformats.org/officeDocument/2006/relationships/hyperlink" Target="https://en.wikipedia.org/wiki/IPho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oyola.edu/department/counseling-center/social-justice/secondary-vicarious-trauma.html" TargetMode="External"/><Relationship Id="rId3" Type="http://schemas.openxmlformats.org/officeDocument/2006/relationships/image" Target="../media/image22.png"/><Relationship Id="rId7" Type="http://schemas.openxmlformats.org/officeDocument/2006/relationships/hyperlink" Target="https://www.loyola.edu/department/hr/benefits/health-wellness/wellnes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www.loyola.edu/department/recreation-wellness/membership.html" TargetMode="External"/><Relationship Id="rId5" Type="http://schemas.openxmlformats.org/officeDocument/2006/relationships/hyperlink" Target="https://www.loyola.edu/join-us/mental-health-task-force/" TargetMode="External"/><Relationship Id="rId4" Type="http://schemas.openxmlformats.org/officeDocument/2006/relationships/hyperlink" Target="https://www.loyola.edu/department/hr/benefits/assistance/eap.html" TargetMode="External"/><Relationship Id="rId9" Type="http://schemas.openxmlformats.org/officeDocument/2006/relationships/hyperlink" Target="https://studentsloyola-my.sharepoint.com/personal/wchobson_loyola_edu/Documents/Documents/10.26.22%20PM%20Slides.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sychologytoday.com/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openpathcollective.org/" TargetMode="External"/><Relationship Id="rId5" Type="http://schemas.openxmlformats.org/officeDocument/2006/relationships/hyperlink" Target="https://ndtherapists.com/" TargetMode="External"/><Relationship Id="rId4" Type="http://schemas.openxmlformats.org/officeDocument/2006/relationships/hyperlink" Target="https://www.inclusivetherapists.com/search_resul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KQA_XC-7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scherlund.blogspot.com/2016/06/faculty-mentoring-undergraduates-nature.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itle 2">
            <a:extLst>
              <a:ext uri="{FF2B5EF4-FFF2-40B4-BE49-F238E27FC236}">
                <a16:creationId xmlns:a16="http://schemas.microsoft.com/office/drawing/2014/main" id="{9E4C88D7-D28F-4E77-B72E-374619C4F6BB}"/>
              </a:ext>
            </a:extLst>
          </p:cNvPr>
          <p:cNvSpPr>
            <a:spLocks noGrp="1"/>
          </p:cNvSpPr>
          <p:nvPr>
            <p:ph type="ctrTitle"/>
          </p:nvPr>
        </p:nvSpPr>
        <p:spPr>
          <a:xfrm>
            <a:off x="457200" y="914400"/>
            <a:ext cx="8229600" cy="2057400"/>
          </a:xfrm>
        </p:spPr>
        <p:txBody>
          <a:bodyPr/>
          <a:lstStyle/>
          <a:p>
            <a:r>
              <a:rPr lang="en-US" sz="4000"/>
              <a:t>Being Your Best Self: </a:t>
            </a:r>
            <a:br>
              <a:rPr lang="en-US" sz="4000"/>
            </a:br>
            <a:r>
              <a:rPr lang="en-US" sz="4000"/>
              <a:t>Caring for Yourself while Supporting Students</a:t>
            </a:r>
          </a:p>
        </p:txBody>
      </p:sp>
      <p:sp>
        <p:nvSpPr>
          <p:cNvPr id="2" name="Subtitle 2">
            <a:extLst>
              <a:ext uri="{FF2B5EF4-FFF2-40B4-BE49-F238E27FC236}">
                <a16:creationId xmlns:a16="http://schemas.microsoft.com/office/drawing/2014/main" id="{5C81E459-D528-06B6-70DD-4C3A225D5567}"/>
              </a:ext>
            </a:extLst>
          </p:cNvPr>
          <p:cNvSpPr>
            <a:spLocks noGrp="1"/>
          </p:cNvSpPr>
          <p:nvPr>
            <p:ph type="subTitle" idx="1"/>
          </p:nvPr>
        </p:nvSpPr>
        <p:spPr>
          <a:xfrm>
            <a:off x="457200" y="3219136"/>
            <a:ext cx="8229600" cy="2733675"/>
          </a:xfrm>
        </p:spPr>
        <p:txBody>
          <a:bodyPr lIns="91440" tIns="45720" rIns="91440" bIns="45720" anchor="t"/>
          <a:lstStyle/>
          <a:p>
            <a:r>
              <a:rPr lang="en-US" sz="3200">
                <a:latin typeface="Arial Narrow"/>
              </a:rPr>
              <a:t>Self-Guided Faculty/Staff Presentation Mode</a:t>
            </a:r>
          </a:p>
          <a:p>
            <a:r>
              <a:rPr lang="en-US" sz="3200"/>
              <a:t>Counseling Center</a:t>
            </a:r>
          </a:p>
          <a:p>
            <a:r>
              <a:rPr lang="en-US" sz="3200"/>
              <a:t>Loyola University Maryland</a:t>
            </a:r>
          </a:p>
        </p:txBody>
      </p:sp>
      <p:pic>
        <p:nvPicPr>
          <p:cNvPr id="4" name="Picture 3" descr="A logo with a crest and a tree&#10;&#10;Description automatically generated">
            <a:extLst>
              <a:ext uri="{FF2B5EF4-FFF2-40B4-BE49-F238E27FC236}">
                <a16:creationId xmlns:a16="http://schemas.microsoft.com/office/drawing/2014/main" id="{AC28A16F-C6AB-5DA7-0533-546EC002E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47811"/>
            <a:ext cx="190500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AA7615-7B48-BF0B-3A24-4421F368CD4B}"/>
              </a:ext>
            </a:extLst>
          </p:cNvPr>
          <p:cNvSpPr>
            <a:spLocks noGrp="1"/>
          </p:cNvSpPr>
          <p:nvPr>
            <p:ph type="ctrTitle"/>
          </p:nvPr>
        </p:nvSpPr>
        <p:spPr>
          <a:xfrm>
            <a:off x="457200" y="914400"/>
            <a:ext cx="8229600" cy="1473200"/>
          </a:xfrm>
        </p:spPr>
        <p:txBody>
          <a:bodyPr/>
          <a:lstStyle/>
          <a:p>
            <a:r>
              <a:rPr lang="en-US" sz="4400"/>
              <a:t>ABC’s of Preventing and Managing Secondary Trauma</a:t>
            </a:r>
          </a:p>
        </p:txBody>
      </p:sp>
      <p:sp>
        <p:nvSpPr>
          <p:cNvPr id="5" name="Content Placeholder 2">
            <a:extLst>
              <a:ext uri="{FF2B5EF4-FFF2-40B4-BE49-F238E27FC236}">
                <a16:creationId xmlns:a16="http://schemas.microsoft.com/office/drawing/2014/main" id="{6822C732-606A-4A03-F220-CB863CA91511}"/>
              </a:ext>
            </a:extLst>
          </p:cNvPr>
          <p:cNvSpPr>
            <a:spLocks noGrp="1"/>
          </p:cNvSpPr>
          <p:nvPr>
            <p:ph type="subTitle" idx="1"/>
          </p:nvPr>
        </p:nvSpPr>
        <p:spPr>
          <a:xfrm>
            <a:off x="457200" y="2600325"/>
            <a:ext cx="8229600" cy="2733675"/>
          </a:xfrm>
        </p:spPr>
        <p:txBody>
          <a:bodyPr>
            <a:normAutofit fontScale="92500" lnSpcReduction="20000"/>
          </a:bodyPr>
          <a:lstStyle/>
          <a:p>
            <a:pPr marL="571500" indent="-571500" algn="l">
              <a:buFont typeface="Arial" panose="020B0604020202020204" pitchFamily="34" charset="0"/>
              <a:buChar char="•"/>
            </a:pPr>
            <a:r>
              <a:rPr lang="en-US" sz="4400" b="1"/>
              <a:t>A</a:t>
            </a:r>
            <a:r>
              <a:rPr lang="en-US" sz="3200" u="sng"/>
              <a:t>wareness</a:t>
            </a:r>
            <a:r>
              <a:rPr lang="en-US" sz="3200"/>
              <a:t>: increasing insight, knowledge, and reflection of yourself  and your needs</a:t>
            </a:r>
          </a:p>
          <a:p>
            <a:pPr marL="571500" indent="-571500" algn="l">
              <a:buFont typeface="Arial" panose="020B0604020202020204" pitchFamily="34" charset="0"/>
              <a:buChar char="•"/>
            </a:pPr>
            <a:r>
              <a:rPr lang="en-US" sz="4400" b="1"/>
              <a:t>B</a:t>
            </a:r>
            <a:r>
              <a:rPr lang="en-US" sz="3200" u="sng"/>
              <a:t>alance</a:t>
            </a:r>
            <a:r>
              <a:rPr lang="en-US" sz="3200"/>
              <a:t>: Preventative measures to create sustainability and recognition of varied needs</a:t>
            </a:r>
          </a:p>
          <a:p>
            <a:pPr marL="571500" indent="-571500" algn="l">
              <a:buFont typeface="Arial" panose="020B0604020202020204" pitchFamily="34" charset="0"/>
              <a:buChar char="•"/>
            </a:pPr>
            <a:r>
              <a:rPr lang="en-US" sz="4400" b="1"/>
              <a:t>C</a:t>
            </a:r>
            <a:r>
              <a:rPr lang="en-US" sz="3200" u="sng"/>
              <a:t>onnection</a:t>
            </a:r>
            <a:r>
              <a:rPr lang="en-US" sz="3200"/>
              <a:t>: support seeking and community engagement</a:t>
            </a:r>
          </a:p>
          <a:p>
            <a:pPr marL="571500" indent="-571500" algn="l">
              <a:buFont typeface="Arial" panose="020B0604020202020204" pitchFamily="34" charset="0"/>
              <a:buChar char="•"/>
            </a:pPr>
            <a:endParaRPr lang="en-US" sz="4400"/>
          </a:p>
        </p:txBody>
      </p:sp>
      <p:sp>
        <p:nvSpPr>
          <p:cNvPr id="6" name="TextBox 5">
            <a:extLst>
              <a:ext uri="{FF2B5EF4-FFF2-40B4-BE49-F238E27FC236}">
                <a16:creationId xmlns:a16="http://schemas.microsoft.com/office/drawing/2014/main" id="{A80AD847-24AE-361F-52E8-E3F51E23BEA1}"/>
              </a:ext>
            </a:extLst>
          </p:cNvPr>
          <p:cNvSpPr txBox="1"/>
          <p:nvPr/>
        </p:nvSpPr>
        <p:spPr>
          <a:xfrm>
            <a:off x="457200" y="5546725"/>
            <a:ext cx="7188200" cy="553998"/>
          </a:xfrm>
          <a:prstGeom prst="rect">
            <a:avLst/>
          </a:prstGeom>
          <a:noFill/>
        </p:spPr>
        <p:txBody>
          <a:bodyPr wrap="square" rtlCol="0">
            <a:spAutoFit/>
          </a:bodyPr>
          <a:lstStyle/>
          <a:p>
            <a:r>
              <a:rPr lang="en-US" sz="1800" baseline="30000">
                <a:effectLst/>
                <a:latin typeface="Arial Narrow" panose="020B0606020202030204" pitchFamily="34" charset="0"/>
                <a:ea typeface="Times New Roman" panose="02020603050405020304" pitchFamily="18" charset="0"/>
                <a:cs typeface="Times New Roman" panose="02020603050405020304" pitchFamily="18" charset="0"/>
              </a:rPr>
              <a:t>Adapted from </a:t>
            </a:r>
            <a:r>
              <a:rPr lang="en-US" sz="1800" baseline="30000" err="1">
                <a:effectLst/>
                <a:latin typeface="Arial Narrow" panose="020B0606020202030204" pitchFamily="34" charset="0"/>
                <a:ea typeface="Times New Roman" panose="02020603050405020304" pitchFamily="18" charset="0"/>
                <a:cs typeface="Times New Roman" panose="02020603050405020304" pitchFamily="18" charset="0"/>
              </a:rPr>
              <a:t>Saakvitne</a:t>
            </a:r>
            <a:r>
              <a:rPr lang="en-US" sz="1800" baseline="30000">
                <a:effectLst/>
                <a:latin typeface="Arial Narrow" panose="020B0606020202030204" pitchFamily="34" charset="0"/>
                <a:ea typeface="Times New Roman" panose="02020603050405020304" pitchFamily="18" charset="0"/>
                <a:cs typeface="Times New Roman" panose="02020603050405020304" pitchFamily="18" charset="0"/>
              </a:rPr>
              <a:t>, K. &amp; Pearlman, L. (1996). Transforming the Pain: A Workbook on Vicarious Traumatization for Helping Professionals who Work with Traumatized Clients. New York, New York: W.W. Norton and Company.</a:t>
            </a:r>
            <a:endParaRPr lang="en-US">
              <a:latin typeface="Arial Narrow" panose="020B0606020202030204" pitchFamily="34" charset="0"/>
            </a:endParaRPr>
          </a:p>
        </p:txBody>
      </p:sp>
    </p:spTree>
    <p:extLst>
      <p:ext uri="{BB962C8B-B14F-4D97-AF65-F5344CB8AC3E}">
        <p14:creationId xmlns:p14="http://schemas.microsoft.com/office/powerpoint/2010/main" val="242890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581819" y="1143000"/>
            <a:ext cx="7988583" cy="1037431"/>
          </a:xfrm>
        </p:spPr>
        <p:txBody>
          <a:bodyPr/>
          <a:lstStyle/>
          <a:p>
            <a:r>
              <a:rPr lang="en-US" sz="8800" cap="none"/>
              <a:t>A</a:t>
            </a:r>
            <a:r>
              <a:rPr lang="en-US" sz="4400" cap="none"/>
              <a:t>wareness</a:t>
            </a:r>
          </a:p>
        </p:txBody>
      </p:sp>
      <p:sp>
        <p:nvSpPr>
          <p:cNvPr id="4" name="Content Placeholder 2">
            <a:extLst>
              <a:ext uri="{FF2B5EF4-FFF2-40B4-BE49-F238E27FC236}">
                <a16:creationId xmlns:a16="http://schemas.microsoft.com/office/drawing/2014/main" id="{12F26E83-A3CA-8DEE-F51C-04D9A5EBC0B8}"/>
              </a:ext>
            </a:extLst>
          </p:cNvPr>
          <p:cNvSpPr>
            <a:spLocks noGrp="1"/>
          </p:cNvSpPr>
          <p:nvPr>
            <p:ph type="body" sz="half" idx="2"/>
          </p:nvPr>
        </p:nvSpPr>
        <p:spPr>
          <a:xfrm>
            <a:off x="581819" y="2209800"/>
            <a:ext cx="7980362" cy="3505200"/>
          </a:xfrm>
        </p:spPr>
        <p:txBody>
          <a:bodyPr>
            <a:normAutofit/>
          </a:bodyPr>
          <a:lstStyle/>
          <a:p>
            <a:pPr marL="285750" indent="-285750">
              <a:buFont typeface="Arial" panose="020B0604020202020204" pitchFamily="34" charset="0"/>
              <a:buChar char="•"/>
            </a:pPr>
            <a:r>
              <a:rPr lang="en-US" sz="2000">
                <a:latin typeface="Arial Narrow" panose="020B0606020202030204" pitchFamily="34" charset="0"/>
              </a:rPr>
              <a:t>Identify what activates and/or triggers you</a:t>
            </a:r>
          </a:p>
          <a:p>
            <a:pPr marL="742950" lvl="1" indent="-285750">
              <a:buFont typeface="Arial" panose="020B0604020202020204" pitchFamily="34" charset="0"/>
              <a:buChar char="•"/>
            </a:pPr>
            <a:r>
              <a:rPr lang="en-US" sz="1800" i="1">
                <a:latin typeface="Arial Narrow" panose="020B0606020202030204" pitchFamily="34" charset="0"/>
              </a:rPr>
              <a:t>Example: If somebody talks about the death of a loved one and you recently had a death in your family</a:t>
            </a:r>
          </a:p>
          <a:p>
            <a:pPr marL="742950" lvl="1" indent="-285750">
              <a:buFont typeface="Arial" panose="020B0604020202020204" pitchFamily="34" charset="0"/>
              <a:buChar char="•"/>
            </a:pPr>
            <a:r>
              <a:rPr lang="en-US" sz="1800">
                <a:latin typeface="Arial Narrow" panose="020B0606020202030204" pitchFamily="34" charset="0"/>
              </a:rPr>
              <a:t>Be aware how your triggers/activating events can affect how you view and do this work</a:t>
            </a:r>
          </a:p>
          <a:p>
            <a:pPr marL="285750" indent="-285750">
              <a:buFont typeface="Arial" panose="020B0604020202020204" pitchFamily="34" charset="0"/>
              <a:buChar char="•"/>
            </a:pPr>
            <a:r>
              <a:rPr lang="en-US" sz="2000">
                <a:latin typeface="Arial Narrow" panose="020B0606020202030204" pitchFamily="34" charset="0"/>
              </a:rPr>
              <a:t>Review lifestyle choices and recognize whether you need to make adjustments/additions</a:t>
            </a:r>
          </a:p>
          <a:p>
            <a:pPr marL="800100" lvl="1" indent="-342900">
              <a:buFont typeface="Arial" panose="020B0604020202020204" pitchFamily="34" charset="0"/>
              <a:buChar char="•"/>
            </a:pPr>
            <a:r>
              <a:rPr lang="en-US" sz="1800" i="1">
                <a:effectLst/>
                <a:latin typeface="Arial Narrow" panose="020B0606020202030204" pitchFamily="34" charset="0"/>
                <a:ea typeface="Times New Roman" panose="02020603050405020304" pitchFamily="18" charset="0"/>
                <a:cs typeface="Times New Roman" panose="02020603050405020304" pitchFamily="18" charset="0"/>
              </a:rPr>
              <a:t>Examples: Do you get enough sleep? Do you allow yourself downtime? Do you exercise regularly? </a:t>
            </a:r>
            <a:endParaRPr lang="en-US" sz="1800" i="1">
              <a:latin typeface="Arial Narrow" panose="020B0606020202030204" pitchFamily="34" charset="0"/>
            </a:endParaRPr>
          </a:p>
          <a:p>
            <a:pPr marL="285750" indent="-285750">
              <a:buFont typeface="Arial" panose="020B0604020202020204" pitchFamily="34" charset="0"/>
              <a:buChar char="•"/>
            </a:pPr>
            <a:r>
              <a:rPr lang="en-US" sz="2000">
                <a:latin typeface="Arial Narrow" panose="020B0606020202030204" pitchFamily="34" charset="0"/>
              </a:rPr>
              <a:t>Know your limits and what boundaries you need to create</a:t>
            </a:r>
          </a:p>
          <a:p>
            <a:pPr marL="742950" lvl="1" indent="-285750">
              <a:buFont typeface="Arial" panose="020B0604020202020204" pitchFamily="34" charset="0"/>
              <a:buChar char="•"/>
            </a:pPr>
            <a:r>
              <a:rPr lang="en-US" sz="1800">
                <a:latin typeface="Arial Narrow" panose="020B0606020202030204" pitchFamily="34" charset="0"/>
              </a:rPr>
              <a:t>Can inform how and when you delegate &amp; refer to other offices (such as academic deans, SSWP, Counseling Center, the Study, etc.)</a:t>
            </a:r>
          </a:p>
        </p:txBody>
      </p:sp>
      <p:pic>
        <p:nvPicPr>
          <p:cNvPr id="6" name="Picture 5" descr="A black and white picture of a quote&#10;&#10;Description automatically generated">
            <a:extLst>
              <a:ext uri="{FF2B5EF4-FFF2-40B4-BE49-F238E27FC236}">
                <a16:creationId xmlns:a16="http://schemas.microsoft.com/office/drawing/2014/main" id="{5B6697E5-70CE-FCE2-6633-8D73E524321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67258" y="521883"/>
            <a:ext cx="1746504" cy="2033601"/>
          </a:xfrm>
          <a:prstGeom prst="rect">
            <a:avLst/>
          </a:prstGeom>
        </p:spPr>
      </p:pic>
    </p:spTree>
    <p:extLst>
      <p:ext uri="{BB962C8B-B14F-4D97-AF65-F5344CB8AC3E}">
        <p14:creationId xmlns:p14="http://schemas.microsoft.com/office/powerpoint/2010/main" val="216285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394891" y="762000"/>
            <a:ext cx="9933781" cy="1037431"/>
          </a:xfrm>
        </p:spPr>
        <p:txBody>
          <a:bodyPr/>
          <a:lstStyle/>
          <a:p>
            <a:pPr algn="ctr"/>
            <a:r>
              <a:rPr lang="en-US" sz="6600" cap="none"/>
              <a:t>A</a:t>
            </a:r>
            <a:r>
              <a:rPr lang="en-US" sz="3200" cap="none"/>
              <a:t>wareness: Empathy vs. Sympathy</a:t>
            </a:r>
          </a:p>
        </p:txBody>
      </p:sp>
      <p:sp>
        <p:nvSpPr>
          <p:cNvPr id="7" name="Content Placeholder 2">
            <a:extLst>
              <a:ext uri="{FF2B5EF4-FFF2-40B4-BE49-F238E27FC236}">
                <a16:creationId xmlns:a16="http://schemas.microsoft.com/office/drawing/2014/main" id="{69CF7B85-6F91-7EED-6D0B-E7551960711C}"/>
              </a:ext>
            </a:extLst>
          </p:cNvPr>
          <p:cNvSpPr txBox="1">
            <a:spLocks/>
          </p:cNvSpPr>
          <p:nvPr/>
        </p:nvSpPr>
        <p:spPr>
          <a:xfrm>
            <a:off x="190499" y="1792732"/>
            <a:ext cx="8763000" cy="4351338"/>
          </a:xfrm>
          <a:prstGeom prst="rect">
            <a:avLst/>
          </a:prstGeom>
        </p:spPr>
        <p:txBody>
          <a:bodyPr/>
          <a:lst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a:lstStyle>
          <a:p>
            <a:pPr marL="285750" indent="-285750" defTabSz="914400">
              <a:lnSpc>
                <a:spcPct val="150000"/>
              </a:lnSpc>
              <a:buFont typeface="Arial" panose="020B0604020202020204" pitchFamily="34" charset="0"/>
              <a:buChar char="•"/>
            </a:pPr>
            <a:r>
              <a:rPr lang="en-US" sz="2800" kern="0">
                <a:solidFill>
                  <a:sysClr val="windowText" lastClr="000000"/>
                </a:solidFill>
                <a:latin typeface="Arial Narrow" panose="020B0606020202030204" pitchFamily="34" charset="0"/>
              </a:rPr>
              <a:t>Sympathy is going down with the ship</a:t>
            </a:r>
          </a:p>
          <a:p>
            <a:pPr marL="493669" lvl="1"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It is always okay to feel sad on behalf of somebody else, but if you find your emotions taking over and impacting the support you provide, you might be feeling sympathy</a:t>
            </a:r>
          </a:p>
          <a:p>
            <a:pPr marL="285750" indent="-285750" defTabSz="914400">
              <a:lnSpc>
                <a:spcPct val="150000"/>
              </a:lnSpc>
              <a:buFont typeface="Arial" panose="020B0604020202020204" pitchFamily="34" charset="0"/>
              <a:buChar char="•"/>
            </a:pPr>
            <a:r>
              <a:rPr lang="en-US" sz="2800" kern="0">
                <a:solidFill>
                  <a:sysClr val="windowText" lastClr="000000"/>
                </a:solidFill>
                <a:latin typeface="Arial Narrow" panose="020B0606020202030204" pitchFamily="34" charset="0"/>
              </a:rPr>
              <a:t>Empathy is helping others to their life rafts,  yourself included</a:t>
            </a:r>
          </a:p>
          <a:p>
            <a:pPr marL="493669" lvl="1"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Sympathy opens a door of the supported person having to support you</a:t>
            </a:r>
          </a:p>
          <a:p>
            <a:pPr marL="493669" lvl="1"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If you can look at somebody from a balcony level view and help people help themselves, you are more likely feeling empathy</a:t>
            </a:r>
            <a:br>
              <a:rPr lang="en-US" sz="2000" kern="0">
                <a:solidFill>
                  <a:sysClr val="windowText" lastClr="000000"/>
                </a:solidFill>
                <a:latin typeface="Arial Narrow" panose="020B0606020202030204" pitchFamily="34" charset="0"/>
              </a:rPr>
            </a:br>
            <a:endParaRPr lang="en-US" sz="2000" kern="0">
              <a:solidFill>
                <a:sysClr val="windowText" lastClr="000000"/>
              </a:solidFill>
              <a:latin typeface="Arial Narrow" panose="020B0606020202030204" pitchFamily="34" charset="0"/>
            </a:endParaRPr>
          </a:p>
        </p:txBody>
      </p:sp>
    </p:spTree>
    <p:extLst>
      <p:ext uri="{BB962C8B-B14F-4D97-AF65-F5344CB8AC3E}">
        <p14:creationId xmlns:p14="http://schemas.microsoft.com/office/powerpoint/2010/main" val="75431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394892" y="336402"/>
            <a:ext cx="9933781" cy="1037431"/>
          </a:xfrm>
        </p:spPr>
        <p:txBody>
          <a:bodyPr/>
          <a:lstStyle/>
          <a:p>
            <a:pPr algn="ctr"/>
            <a:r>
              <a:rPr lang="en-US" sz="6600" cap="none"/>
              <a:t>A</a:t>
            </a:r>
            <a:r>
              <a:rPr lang="en-US" sz="3200" cap="none"/>
              <a:t>wareness: Lifestyle Choices</a:t>
            </a:r>
          </a:p>
        </p:txBody>
      </p:sp>
      <p:pic>
        <p:nvPicPr>
          <p:cNvPr id="2" name="Content Placeholder 4" descr="A white plate with colorful icons&#10;&#10;Description automatically generated">
            <a:extLst>
              <a:ext uri="{FF2B5EF4-FFF2-40B4-BE49-F238E27FC236}">
                <a16:creationId xmlns:a16="http://schemas.microsoft.com/office/drawing/2014/main" id="{81B7E721-FB82-815D-1B75-FB4C60475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1346200"/>
            <a:ext cx="6248400" cy="4165600"/>
          </a:xfrm>
          <a:prstGeom prst="rect">
            <a:avLst/>
          </a:prstGeom>
        </p:spPr>
      </p:pic>
      <p:sp>
        <p:nvSpPr>
          <p:cNvPr id="5" name="TextBox 4">
            <a:extLst>
              <a:ext uri="{FF2B5EF4-FFF2-40B4-BE49-F238E27FC236}">
                <a16:creationId xmlns:a16="http://schemas.microsoft.com/office/drawing/2014/main" id="{0BF44ACF-BF89-BCA0-B732-D0D7E1BE5856}"/>
              </a:ext>
            </a:extLst>
          </p:cNvPr>
          <p:cNvSpPr txBox="1"/>
          <p:nvPr/>
        </p:nvSpPr>
        <p:spPr>
          <a:xfrm>
            <a:off x="2090056" y="5455269"/>
            <a:ext cx="4963886" cy="584775"/>
          </a:xfrm>
          <a:prstGeom prst="rect">
            <a:avLst/>
          </a:prstGeom>
          <a:noFill/>
        </p:spPr>
        <p:txBody>
          <a:bodyPr wrap="square">
            <a:spAutoFit/>
          </a:bodyPr>
          <a:lstStyle/>
          <a:p>
            <a:r>
              <a:rPr lang="en-US" sz="3200" b="1">
                <a:latin typeface="Arial Narrow" panose="020B0606020202030204" pitchFamily="34" charset="0"/>
              </a:rPr>
              <a:t>Can you identify examples?*</a:t>
            </a:r>
            <a:endParaRPr lang="en-US" sz="3200">
              <a:latin typeface="Arial Narrow" panose="020B0606020202030204" pitchFamily="34" charset="0"/>
            </a:endParaRPr>
          </a:p>
        </p:txBody>
      </p:sp>
    </p:spTree>
    <p:extLst>
      <p:ext uri="{BB962C8B-B14F-4D97-AF65-F5344CB8AC3E}">
        <p14:creationId xmlns:p14="http://schemas.microsoft.com/office/powerpoint/2010/main" val="354131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577708" y="914400"/>
            <a:ext cx="7988583" cy="1037431"/>
          </a:xfrm>
        </p:spPr>
        <p:txBody>
          <a:bodyPr/>
          <a:lstStyle/>
          <a:p>
            <a:r>
              <a:rPr lang="en-US" sz="8800" cap="none"/>
              <a:t>B</a:t>
            </a:r>
            <a:r>
              <a:rPr lang="en-US" sz="4400" cap="none"/>
              <a:t>alance</a:t>
            </a:r>
          </a:p>
        </p:txBody>
      </p:sp>
      <p:sp>
        <p:nvSpPr>
          <p:cNvPr id="7" name="Content Placeholder 2">
            <a:extLst>
              <a:ext uri="{FF2B5EF4-FFF2-40B4-BE49-F238E27FC236}">
                <a16:creationId xmlns:a16="http://schemas.microsoft.com/office/drawing/2014/main" id="{3F9B9629-A149-5B87-6DFB-31F78EED2038}"/>
              </a:ext>
            </a:extLst>
          </p:cNvPr>
          <p:cNvSpPr txBox="1">
            <a:spLocks/>
          </p:cNvSpPr>
          <p:nvPr/>
        </p:nvSpPr>
        <p:spPr>
          <a:xfrm>
            <a:off x="304800" y="1905000"/>
            <a:ext cx="8763000" cy="4351338"/>
          </a:xfrm>
          <a:prstGeom prst="rect">
            <a:avLst/>
          </a:prstGeom>
        </p:spPr>
        <p:txBody>
          <a:bodyPr>
            <a:normAutofit/>
          </a:bodyPr>
          <a:lst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a:lstStyle>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Allow yourself to experience authentic emotional reactions</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Set and maintain clear work boundaries and expectations</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Engage with your limits and boundaries: Refer &amp; Delegate</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Practice time management skills</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Avoid maladaptive coping (e.g., alcohol misuse)</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Try something you haven’t tried before</a:t>
            </a:r>
          </a:p>
          <a:p>
            <a:pPr algn="ctr" defTabSz="914400">
              <a:lnSpc>
                <a:spcPct val="150000"/>
              </a:lnSpc>
            </a:pPr>
            <a:endParaRPr lang="en-US" sz="2400" kern="0">
              <a:solidFill>
                <a:sysClr val="windowText" lastClr="000000"/>
              </a:solidFill>
              <a:latin typeface="Arial Narrow" panose="020B0606020202030204" pitchFamily="34" charset="0"/>
            </a:endParaRPr>
          </a:p>
          <a:p>
            <a:pPr algn="ctr" defTabSz="914400">
              <a:lnSpc>
                <a:spcPct val="150000"/>
              </a:lnSpc>
            </a:pPr>
            <a:r>
              <a:rPr lang="en-US" sz="2400" i="1" kern="0">
                <a:solidFill>
                  <a:sysClr val="windowText" lastClr="000000"/>
                </a:solidFill>
                <a:latin typeface="Arial Narrow" panose="020B0606020202030204" pitchFamily="34" charset="0"/>
              </a:rPr>
              <a:t>What’s something new you’ve been wanting to add to your leisure list?</a:t>
            </a:r>
          </a:p>
          <a:p>
            <a:pPr marL="285750" indent="-285750" defTabSz="914400">
              <a:lnSpc>
                <a:spcPct val="150000"/>
              </a:lnSpc>
              <a:buFont typeface="Arial" panose="020B0604020202020204" pitchFamily="34" charset="0"/>
              <a:buChar char="•"/>
            </a:pPr>
            <a:endParaRPr lang="en-US" sz="2000" kern="0">
              <a:solidFill>
                <a:sysClr val="windowText" lastClr="000000"/>
              </a:solidFill>
              <a:latin typeface="Arial Narrow" panose="020B0606020202030204" pitchFamily="34" charset="0"/>
            </a:endParaRPr>
          </a:p>
          <a:p>
            <a:pPr marL="285750" indent="-285750" defTabSz="914400">
              <a:lnSpc>
                <a:spcPct val="150000"/>
              </a:lnSpc>
              <a:buFont typeface="Arial" panose="020B0604020202020204" pitchFamily="34" charset="0"/>
              <a:buChar char="•"/>
            </a:pPr>
            <a:endParaRPr lang="en-US" sz="2000" kern="0">
              <a:solidFill>
                <a:sysClr val="windowText" lastClr="000000"/>
              </a:solidFill>
              <a:latin typeface="Arial Narrow" panose="020B0606020202030204" pitchFamily="34" charset="0"/>
            </a:endParaRPr>
          </a:p>
        </p:txBody>
      </p:sp>
      <p:pic>
        <p:nvPicPr>
          <p:cNvPr id="9" name="Picture 8" descr="A stack of rocks on a table&#10;&#10;Description automatically generated">
            <a:extLst>
              <a:ext uri="{FF2B5EF4-FFF2-40B4-BE49-F238E27FC236}">
                <a16:creationId xmlns:a16="http://schemas.microsoft.com/office/drawing/2014/main" id="{E1FFC0FE-FCD8-DD1A-47DC-5E9DE4A43769}"/>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956" r="-5954"/>
          <a:stretch/>
        </p:blipFill>
        <p:spPr>
          <a:xfrm>
            <a:off x="6233249" y="762000"/>
            <a:ext cx="2810267" cy="2110739"/>
          </a:xfrm>
          <a:prstGeom prst="rect">
            <a:avLst/>
          </a:prstGeom>
        </p:spPr>
      </p:pic>
    </p:spTree>
    <p:extLst>
      <p:ext uri="{BB962C8B-B14F-4D97-AF65-F5344CB8AC3E}">
        <p14:creationId xmlns:p14="http://schemas.microsoft.com/office/powerpoint/2010/main" val="43559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394892" y="336402"/>
            <a:ext cx="9933781" cy="1037431"/>
          </a:xfrm>
        </p:spPr>
        <p:txBody>
          <a:bodyPr/>
          <a:lstStyle/>
          <a:p>
            <a:pPr algn="ctr"/>
            <a:r>
              <a:rPr lang="en-US" sz="6600" cap="none"/>
              <a:t>B</a:t>
            </a:r>
            <a:r>
              <a:rPr lang="en-US" sz="3200" cap="none"/>
              <a:t>alance: Leisure Activities</a:t>
            </a:r>
          </a:p>
        </p:txBody>
      </p:sp>
      <p:sp>
        <p:nvSpPr>
          <p:cNvPr id="5" name="TextBox 4">
            <a:extLst>
              <a:ext uri="{FF2B5EF4-FFF2-40B4-BE49-F238E27FC236}">
                <a16:creationId xmlns:a16="http://schemas.microsoft.com/office/drawing/2014/main" id="{0BF44ACF-BF89-BCA0-B732-D0D7E1BE5856}"/>
              </a:ext>
            </a:extLst>
          </p:cNvPr>
          <p:cNvSpPr txBox="1"/>
          <p:nvPr/>
        </p:nvSpPr>
        <p:spPr>
          <a:xfrm>
            <a:off x="762000" y="4800600"/>
            <a:ext cx="4963886" cy="1077218"/>
          </a:xfrm>
          <a:prstGeom prst="rect">
            <a:avLst/>
          </a:prstGeom>
          <a:noFill/>
        </p:spPr>
        <p:txBody>
          <a:bodyPr wrap="square">
            <a:spAutoFit/>
          </a:bodyPr>
          <a:lstStyle/>
          <a:p>
            <a:r>
              <a:rPr lang="en-US" sz="3200" b="1">
                <a:latin typeface="Arial Narrow" panose="020B0606020202030204" pitchFamily="34" charset="0"/>
              </a:rPr>
              <a:t>See the full DBT list of </a:t>
            </a:r>
            <a:r>
              <a:rPr lang="en-US" sz="3200" b="1">
                <a:latin typeface="Arial Narrow" panose="020B0606020202030204" pitchFamily="34" charset="0"/>
                <a:hlinkClick r:id="rId3"/>
              </a:rPr>
              <a:t>Pleasant Activities Examples</a:t>
            </a:r>
            <a:r>
              <a:rPr lang="en-US" sz="3200" b="1">
                <a:latin typeface="Arial Narrow" panose="020B0606020202030204" pitchFamily="34" charset="0"/>
              </a:rPr>
              <a:t>!</a:t>
            </a:r>
            <a:endParaRPr lang="en-US" sz="3200">
              <a:latin typeface="Arial Narrow" panose="020B0606020202030204" pitchFamily="34" charset="0"/>
            </a:endParaRPr>
          </a:p>
        </p:txBody>
      </p:sp>
      <p:sp>
        <p:nvSpPr>
          <p:cNvPr id="4" name="TextBox 3">
            <a:extLst>
              <a:ext uri="{FF2B5EF4-FFF2-40B4-BE49-F238E27FC236}">
                <a16:creationId xmlns:a16="http://schemas.microsoft.com/office/drawing/2014/main" id="{873C436A-235E-2359-74EA-6EEA89556648}"/>
              </a:ext>
            </a:extLst>
          </p:cNvPr>
          <p:cNvSpPr txBox="1"/>
          <p:nvPr/>
        </p:nvSpPr>
        <p:spPr>
          <a:xfrm>
            <a:off x="762000" y="1600200"/>
            <a:ext cx="4800600" cy="3416320"/>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Arial Narrow" panose="020B0606020202030204" pitchFamily="34" charset="0"/>
              </a:rPr>
              <a:t>Yoga</a:t>
            </a:r>
          </a:p>
          <a:p>
            <a:pPr marL="171450" indent="-171450">
              <a:buFont typeface="Arial" panose="020B0604020202020204" pitchFamily="34" charset="0"/>
              <a:buChar char="•"/>
            </a:pPr>
            <a:r>
              <a:rPr lang="en-US" sz="2400">
                <a:latin typeface="Arial Narrow" panose="020B0606020202030204" pitchFamily="34" charset="0"/>
              </a:rPr>
              <a:t>Planning trips or vacations</a:t>
            </a:r>
          </a:p>
          <a:p>
            <a:pPr marL="171450" indent="-171450">
              <a:buFont typeface="Arial" panose="020B0604020202020204" pitchFamily="34" charset="0"/>
              <a:buChar char="•"/>
            </a:pPr>
            <a:r>
              <a:rPr lang="en-US" sz="2400">
                <a:latin typeface="Arial Narrow" panose="020B0606020202030204" pitchFamily="34" charset="0"/>
              </a:rPr>
              <a:t>Meditating</a:t>
            </a:r>
          </a:p>
          <a:p>
            <a:pPr marL="171450" indent="-171450">
              <a:buFont typeface="Arial" panose="020B0604020202020204" pitchFamily="34" charset="0"/>
              <a:buChar char="•"/>
            </a:pPr>
            <a:r>
              <a:rPr lang="en-US" sz="2400">
                <a:latin typeface="Arial Narrow" panose="020B0606020202030204" pitchFamily="34" charset="0"/>
              </a:rPr>
              <a:t>Being with Animals</a:t>
            </a:r>
          </a:p>
          <a:p>
            <a:pPr marL="171450" indent="-171450">
              <a:buFont typeface="Arial" panose="020B0604020202020204" pitchFamily="34" charset="0"/>
              <a:buChar char="•"/>
            </a:pPr>
            <a:r>
              <a:rPr lang="en-US" sz="2400">
                <a:latin typeface="Arial Narrow" panose="020B0606020202030204" pitchFamily="34" charset="0"/>
              </a:rPr>
              <a:t>Creative writing or journaling</a:t>
            </a:r>
          </a:p>
          <a:p>
            <a:pPr marL="171450" indent="-171450">
              <a:buFont typeface="Arial" panose="020B0604020202020204" pitchFamily="34" charset="0"/>
              <a:buChar char="•"/>
            </a:pPr>
            <a:r>
              <a:rPr lang="en-US" sz="2400">
                <a:latin typeface="Arial Narrow" panose="020B0606020202030204" pitchFamily="34" charset="0"/>
              </a:rPr>
              <a:t>Exploring a new place</a:t>
            </a:r>
          </a:p>
          <a:p>
            <a:pPr marL="171450" indent="-171450">
              <a:buFont typeface="Arial" panose="020B0604020202020204" pitchFamily="34" charset="0"/>
              <a:buChar char="•"/>
            </a:pPr>
            <a:r>
              <a:rPr lang="en-US" sz="2400">
                <a:latin typeface="Arial Narrow" panose="020B0606020202030204" pitchFamily="34" charset="0"/>
              </a:rPr>
              <a:t>Being in nature</a:t>
            </a:r>
          </a:p>
          <a:p>
            <a:pPr marL="171450" indent="-171450">
              <a:buFont typeface="Arial" panose="020B0604020202020204" pitchFamily="34" charset="0"/>
              <a:buChar char="•"/>
            </a:pPr>
            <a:r>
              <a:rPr lang="en-US" sz="2400">
                <a:latin typeface="Arial Narrow" panose="020B0606020202030204" pitchFamily="34" charset="0"/>
              </a:rPr>
              <a:t>Spending time with friends or family</a:t>
            </a:r>
          </a:p>
          <a:p>
            <a:pPr marL="171450" indent="-171450">
              <a:buFont typeface="Arial" panose="020B0604020202020204" pitchFamily="34" charset="0"/>
              <a:buChar char="•"/>
            </a:pPr>
            <a:endParaRPr lang="en-US" sz="2400">
              <a:latin typeface="Arial Narrow" panose="020B0606020202030204" pitchFamily="34" charset="0"/>
            </a:endParaRPr>
          </a:p>
        </p:txBody>
      </p:sp>
      <p:pic>
        <p:nvPicPr>
          <p:cNvPr id="7" name="Picture 6" descr="A silhouette of a person doing yoga&#10;&#10;Description automatically generated">
            <a:extLst>
              <a:ext uri="{FF2B5EF4-FFF2-40B4-BE49-F238E27FC236}">
                <a16:creationId xmlns:a16="http://schemas.microsoft.com/office/drawing/2014/main" id="{AA770BB9-30EF-E004-C5E9-27D8595ADF8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29956" y="1373833"/>
            <a:ext cx="2665287" cy="1779643"/>
          </a:xfrm>
          <a:prstGeom prst="rect">
            <a:avLst/>
          </a:prstGeom>
        </p:spPr>
      </p:pic>
      <p:pic>
        <p:nvPicPr>
          <p:cNvPr id="13" name="Picture 12" descr="A yellow van parked on a road&#10;&#10;Description automatically generated">
            <a:extLst>
              <a:ext uri="{FF2B5EF4-FFF2-40B4-BE49-F238E27FC236}">
                <a16:creationId xmlns:a16="http://schemas.microsoft.com/office/drawing/2014/main" id="{7BEF1AD6-530A-920C-4CE7-F7CFF46FAA2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73552" y="4006772"/>
            <a:ext cx="2870448" cy="1913632"/>
          </a:xfrm>
          <a:prstGeom prst="rect">
            <a:avLst/>
          </a:prstGeom>
        </p:spPr>
      </p:pic>
      <p:pic>
        <p:nvPicPr>
          <p:cNvPr id="10" name="Picture 9" descr="Close-up of a pen writing on a piece of paper&#10;&#10;Description automatically generated">
            <a:extLst>
              <a:ext uri="{FF2B5EF4-FFF2-40B4-BE49-F238E27FC236}">
                <a16:creationId xmlns:a16="http://schemas.microsoft.com/office/drawing/2014/main" id="{E472558F-C8C1-80F8-4436-2CA1A4523A5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91358" y="2776567"/>
            <a:ext cx="2925708" cy="1304866"/>
          </a:xfrm>
          <a:prstGeom prst="rect">
            <a:avLst/>
          </a:prstGeom>
        </p:spPr>
      </p:pic>
    </p:spTree>
    <p:extLst>
      <p:ext uri="{BB962C8B-B14F-4D97-AF65-F5344CB8AC3E}">
        <p14:creationId xmlns:p14="http://schemas.microsoft.com/office/powerpoint/2010/main" val="241151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304800" y="744343"/>
            <a:ext cx="7988583" cy="1037431"/>
          </a:xfrm>
        </p:spPr>
        <p:txBody>
          <a:bodyPr/>
          <a:lstStyle/>
          <a:p>
            <a:r>
              <a:rPr lang="en-US" sz="8800" cap="none"/>
              <a:t>C</a:t>
            </a:r>
            <a:r>
              <a:rPr lang="en-US" sz="4400" cap="none"/>
              <a:t>onnection</a:t>
            </a:r>
          </a:p>
        </p:txBody>
      </p:sp>
      <p:sp>
        <p:nvSpPr>
          <p:cNvPr id="2" name="Content Placeholder 2">
            <a:extLst>
              <a:ext uri="{FF2B5EF4-FFF2-40B4-BE49-F238E27FC236}">
                <a16:creationId xmlns:a16="http://schemas.microsoft.com/office/drawing/2014/main" id="{041F8F29-B264-2468-8653-A5235F2908D2}"/>
              </a:ext>
            </a:extLst>
          </p:cNvPr>
          <p:cNvSpPr txBox="1">
            <a:spLocks/>
          </p:cNvSpPr>
          <p:nvPr/>
        </p:nvSpPr>
        <p:spPr>
          <a:xfrm>
            <a:off x="457200" y="1981200"/>
            <a:ext cx="6781800" cy="3432175"/>
          </a:xfrm>
          <a:prstGeom prst="rect">
            <a:avLst/>
          </a:prstGeom>
        </p:spPr>
        <p:txBody>
          <a:bodyPr/>
          <a:lst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a:lstStyle>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Avoid professional isolation</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Enhance and increase external support</a:t>
            </a:r>
          </a:p>
          <a:p>
            <a:pPr marL="493669" lvl="1"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Family, friends, partners, pets</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Seek mentorship/be a mentor</a:t>
            </a:r>
          </a:p>
          <a:p>
            <a:pPr marL="285750" indent="-285750" defTabSz="914400">
              <a:lnSpc>
                <a:spcPct val="150000"/>
              </a:lnSpc>
              <a:buFont typeface="Arial" panose="020B0604020202020204" pitchFamily="34" charset="0"/>
              <a:buChar char="•"/>
            </a:pPr>
            <a:r>
              <a:rPr lang="en-US" sz="2000" kern="0">
                <a:solidFill>
                  <a:sysClr val="windowText" lastClr="000000"/>
                </a:solidFill>
                <a:latin typeface="Arial Narrow" panose="020B0606020202030204" pitchFamily="34" charset="0"/>
              </a:rPr>
              <a:t>Seek spiritual support</a:t>
            </a:r>
          </a:p>
        </p:txBody>
      </p:sp>
      <p:pic>
        <p:nvPicPr>
          <p:cNvPr id="5" name="Picture 4" descr="Hands holding puzzle pieces">
            <a:extLst>
              <a:ext uri="{FF2B5EF4-FFF2-40B4-BE49-F238E27FC236}">
                <a16:creationId xmlns:a16="http://schemas.microsoft.com/office/drawing/2014/main" id="{BA10A6DC-4605-304B-F1FB-62A5D2CBB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90600"/>
            <a:ext cx="4149877" cy="2996477"/>
          </a:xfrm>
          <a:prstGeom prst="rect">
            <a:avLst/>
          </a:prstGeom>
        </p:spPr>
      </p:pic>
    </p:spTree>
    <p:extLst>
      <p:ext uri="{BB962C8B-B14F-4D97-AF65-F5344CB8AC3E}">
        <p14:creationId xmlns:p14="http://schemas.microsoft.com/office/powerpoint/2010/main" val="72348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CA39F-64AA-8CBE-F79E-902B44175BDB}"/>
              </a:ext>
            </a:extLst>
          </p:cNvPr>
          <p:cNvSpPr>
            <a:spLocks noGrp="1"/>
          </p:cNvSpPr>
          <p:nvPr>
            <p:ph type="ctrTitle"/>
          </p:nvPr>
        </p:nvSpPr>
        <p:spPr>
          <a:xfrm>
            <a:off x="-394892" y="336402"/>
            <a:ext cx="9933781" cy="1037431"/>
          </a:xfrm>
        </p:spPr>
        <p:txBody>
          <a:bodyPr/>
          <a:lstStyle/>
          <a:p>
            <a:pPr algn="ctr"/>
            <a:r>
              <a:rPr lang="en-US" sz="6600" cap="none"/>
              <a:t>C</a:t>
            </a:r>
            <a:r>
              <a:rPr lang="en-US" sz="3200" cap="none"/>
              <a:t>onnection: Role of Identity</a:t>
            </a:r>
          </a:p>
        </p:txBody>
      </p:sp>
      <p:sp>
        <p:nvSpPr>
          <p:cNvPr id="2" name="Content Placeholder 2">
            <a:extLst>
              <a:ext uri="{FF2B5EF4-FFF2-40B4-BE49-F238E27FC236}">
                <a16:creationId xmlns:a16="http://schemas.microsoft.com/office/drawing/2014/main" id="{0B6AD37C-6673-AE85-9FEF-3CA4B529C8F3}"/>
              </a:ext>
            </a:extLst>
          </p:cNvPr>
          <p:cNvSpPr txBox="1">
            <a:spLocks/>
          </p:cNvSpPr>
          <p:nvPr/>
        </p:nvSpPr>
        <p:spPr>
          <a:xfrm>
            <a:off x="381000" y="1676400"/>
            <a:ext cx="8534400" cy="4351338"/>
          </a:xfrm>
          <a:prstGeom prst="rect">
            <a:avLst/>
          </a:prstGeom>
        </p:spPr>
        <p:txBody>
          <a:bodyPr/>
          <a:lst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a:lstStyle>
          <a:p>
            <a:pPr marL="285750"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Shared identity as beneficial; Over identification as a barrier</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Sharing an identity with someone you are supporting can increase rapport, mutual understanding, trust, and knowledge of solutions</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Over identification can cause you to feel overinvolved</a:t>
            </a:r>
          </a:p>
          <a:p>
            <a:pPr marL="742950" lvl="1" indent="-285750" defTabSz="914400">
              <a:buFont typeface="Arial" panose="020B0604020202020204" pitchFamily="34" charset="0"/>
              <a:buChar char="•"/>
            </a:pPr>
            <a:endParaRPr lang="en-US" sz="2400" kern="0">
              <a:solidFill>
                <a:sysClr val="windowText" lastClr="000000"/>
              </a:solidFill>
              <a:latin typeface="Arial Narrow" panose="020B0606020202030204" pitchFamily="34" charset="0"/>
            </a:endParaRPr>
          </a:p>
          <a:p>
            <a:pPr marL="285750"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In supporting yourself, consider how you find community</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Spiritual/Religious Centers</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Race and Ethnicity</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Sexual and Gender Identity</a:t>
            </a:r>
          </a:p>
          <a:p>
            <a:pPr marL="493669" lvl="1" indent="-285750" defTabSz="914400">
              <a:buFont typeface="Arial" panose="020B0604020202020204" pitchFamily="34" charset="0"/>
              <a:buChar char="•"/>
            </a:pPr>
            <a:r>
              <a:rPr lang="en-US" sz="2400" kern="0">
                <a:solidFill>
                  <a:sysClr val="windowText" lastClr="000000"/>
                </a:solidFill>
                <a:latin typeface="Arial Narrow" panose="020B0606020202030204" pitchFamily="34" charset="0"/>
              </a:rPr>
              <a:t>Ability</a:t>
            </a:r>
          </a:p>
        </p:txBody>
      </p:sp>
    </p:spTree>
    <p:extLst>
      <p:ext uri="{BB962C8B-B14F-4D97-AF65-F5344CB8AC3E}">
        <p14:creationId xmlns:p14="http://schemas.microsoft.com/office/powerpoint/2010/main" val="52986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C68F8-BC9C-BBA6-ED18-4ACB95F96B36}"/>
              </a:ext>
            </a:extLst>
          </p:cNvPr>
          <p:cNvSpPr>
            <a:spLocks noGrp="1"/>
          </p:cNvSpPr>
          <p:nvPr>
            <p:ph type="body" sz="half" idx="2"/>
          </p:nvPr>
        </p:nvSpPr>
        <p:spPr/>
        <p:txBody>
          <a:bodyPr/>
          <a:lstStyle/>
          <a:p>
            <a:pPr marL="285750" indent="-285750">
              <a:buFont typeface="Arial" panose="020B0604020202020204" pitchFamily="34" charset="0"/>
              <a:buChar char="•"/>
            </a:pPr>
            <a:r>
              <a:rPr lang="en-US" sz="3200"/>
              <a:t>Apps</a:t>
            </a:r>
          </a:p>
          <a:p>
            <a:pPr marL="285750" indent="-285750">
              <a:buFont typeface="Arial" panose="020B0604020202020204" pitchFamily="34" charset="0"/>
              <a:buChar char="•"/>
            </a:pPr>
            <a:r>
              <a:rPr lang="en-US" sz="3200"/>
              <a:t>Loyola Specific</a:t>
            </a:r>
          </a:p>
          <a:p>
            <a:pPr marL="285750" indent="-285750">
              <a:buFont typeface="Arial" panose="020B0604020202020204" pitchFamily="34" charset="0"/>
              <a:buChar char="•"/>
            </a:pPr>
            <a:r>
              <a:rPr lang="en-US" sz="3200"/>
              <a:t>In the Community</a:t>
            </a:r>
          </a:p>
        </p:txBody>
      </p:sp>
      <p:sp>
        <p:nvSpPr>
          <p:cNvPr id="3" name="Title 2">
            <a:extLst>
              <a:ext uri="{FF2B5EF4-FFF2-40B4-BE49-F238E27FC236}">
                <a16:creationId xmlns:a16="http://schemas.microsoft.com/office/drawing/2014/main" id="{7AF47B2F-AEB4-A811-6FEE-6571FE76B1B5}"/>
              </a:ext>
            </a:extLst>
          </p:cNvPr>
          <p:cNvSpPr>
            <a:spLocks noGrp="1"/>
          </p:cNvSpPr>
          <p:nvPr>
            <p:ph type="ctrTitle"/>
          </p:nvPr>
        </p:nvSpPr>
        <p:spPr/>
        <p:txBody>
          <a:bodyPr/>
          <a:lstStyle/>
          <a:p>
            <a:r>
              <a:rPr lang="en-US"/>
              <a:t>Resources</a:t>
            </a:r>
          </a:p>
        </p:txBody>
      </p:sp>
      <p:pic>
        <p:nvPicPr>
          <p:cNvPr id="5" name="Graphic 4" descr="Smart Phone with solid fill">
            <a:extLst>
              <a:ext uri="{FF2B5EF4-FFF2-40B4-BE49-F238E27FC236}">
                <a16:creationId xmlns:a16="http://schemas.microsoft.com/office/drawing/2014/main" id="{1C0C2291-CA2B-DF7A-DD3A-280460762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5386" y="1553368"/>
            <a:ext cx="1999245" cy="1999245"/>
          </a:xfrm>
          <a:prstGeom prst="rect">
            <a:avLst/>
          </a:prstGeom>
        </p:spPr>
      </p:pic>
      <p:pic>
        <p:nvPicPr>
          <p:cNvPr id="7" name="Graphic 6" descr="Users with solid fill">
            <a:extLst>
              <a:ext uri="{FF2B5EF4-FFF2-40B4-BE49-F238E27FC236}">
                <a16:creationId xmlns:a16="http://schemas.microsoft.com/office/drawing/2014/main" id="{B200311B-9886-C242-A89C-D8F4A6146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9400" y="1435592"/>
            <a:ext cx="2238792" cy="2238792"/>
          </a:xfrm>
          <a:prstGeom prst="rect">
            <a:avLst/>
          </a:prstGeom>
        </p:spPr>
      </p:pic>
      <p:pic>
        <p:nvPicPr>
          <p:cNvPr id="1026" name="Picture 2" descr="Loyola Greyhounds Logo png image | Team colors, Loyola university, Team ...">
            <a:extLst>
              <a:ext uri="{FF2B5EF4-FFF2-40B4-BE49-F238E27FC236}">
                <a16:creationId xmlns:a16="http://schemas.microsoft.com/office/drawing/2014/main" id="{760DD2C9-4039-C260-4553-ADEEA25613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3120" y="3389584"/>
            <a:ext cx="172332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6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08F5E-7BE8-9964-9CE2-F9F88B6245BF}"/>
              </a:ext>
            </a:extLst>
          </p:cNvPr>
          <p:cNvSpPr>
            <a:spLocks noGrp="1"/>
          </p:cNvSpPr>
          <p:nvPr>
            <p:ph type="ctrTitle"/>
          </p:nvPr>
        </p:nvSpPr>
        <p:spPr>
          <a:xfrm>
            <a:off x="457200" y="457200"/>
            <a:ext cx="8229600" cy="1473200"/>
          </a:xfrm>
        </p:spPr>
        <p:txBody>
          <a:bodyPr/>
          <a:lstStyle/>
          <a:p>
            <a:pPr algn="l"/>
            <a:r>
              <a:rPr lang="en-US" sz="4400"/>
              <a:t>Mental well-being apps</a:t>
            </a:r>
          </a:p>
        </p:txBody>
      </p:sp>
      <p:sp>
        <p:nvSpPr>
          <p:cNvPr id="4" name="Content Placeholder 2">
            <a:extLst>
              <a:ext uri="{FF2B5EF4-FFF2-40B4-BE49-F238E27FC236}">
                <a16:creationId xmlns:a16="http://schemas.microsoft.com/office/drawing/2014/main" id="{D60D1E39-C6D6-A9BC-B2D3-2E6A830ED381}"/>
              </a:ext>
            </a:extLst>
          </p:cNvPr>
          <p:cNvSpPr txBox="1">
            <a:spLocks/>
          </p:cNvSpPr>
          <p:nvPr/>
        </p:nvSpPr>
        <p:spPr>
          <a:xfrm>
            <a:off x="152400" y="1828800"/>
            <a:ext cx="8610600" cy="4351338"/>
          </a:xfrm>
          <a:prstGeom prst="rect">
            <a:avLst/>
          </a:prstGeom>
        </p:spPr>
        <p:txBody>
          <a:bodyPr>
            <a:normAutofit/>
          </a:bodyPr>
          <a:lstStyle>
            <a:lvl1pPr marL="0" indent="0" algn="ctr">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342900" indent="-342900" algn="l" defTabSz="914400">
              <a:buFont typeface="Arial" panose="020B0604020202020204" pitchFamily="34" charset="0"/>
              <a:buChar char="•"/>
            </a:pPr>
            <a:r>
              <a:rPr lang="en-US" sz="2300" b="1" kern="0">
                <a:solidFill>
                  <a:sysClr val="windowText" lastClr="000000"/>
                </a:solidFill>
              </a:rPr>
              <a:t>Calm:</a:t>
            </a:r>
            <a:r>
              <a:rPr lang="en-US" sz="2300" b="1" i="1" kern="0">
                <a:solidFill>
                  <a:sysClr val="windowText" lastClr="000000"/>
                </a:solidFill>
              </a:rPr>
              <a:t> </a:t>
            </a:r>
            <a:r>
              <a:rPr lang="en-US" sz="2300" i="1" kern="0">
                <a:solidFill>
                  <a:sysClr val="windowText" lastClr="000000"/>
                </a:solidFill>
              </a:rPr>
              <a:t>Calm </a:t>
            </a:r>
            <a:r>
              <a:rPr lang="en-US" sz="2300" kern="0">
                <a:solidFill>
                  <a:sysClr val="windowText" lastClr="000000"/>
                </a:solidFill>
              </a:rPr>
              <a:t>produces meditation products, including guided meditations, a book, narrated Sleep Stories, and health and meditation videos. Their primary product is the meditation </a:t>
            </a:r>
            <a:r>
              <a:rPr lang="en-US" sz="2300" kern="0">
                <a:solidFill>
                  <a:sysClr val="windowText" lastClr="000000"/>
                </a:solidFill>
                <a:hlinkClick r:id="rId3" tooltip="Mobile app">
                  <a:extLst>
                    <a:ext uri="{A12FA001-AC4F-418D-AE19-62706E023703}">
                      <ahyp:hlinkClr xmlns:ahyp="http://schemas.microsoft.com/office/drawing/2018/hyperlinkcolor" val="tx"/>
                    </a:ext>
                  </a:extLst>
                </a:hlinkClick>
              </a:rPr>
              <a:t>app</a:t>
            </a:r>
            <a:r>
              <a:rPr lang="en-US" sz="2300" kern="0">
                <a:solidFill>
                  <a:sysClr val="windowText" lastClr="000000"/>
                </a:solidFill>
              </a:rPr>
              <a:t>, available on </a:t>
            </a:r>
            <a:r>
              <a:rPr lang="en-US" sz="2300" kern="0">
                <a:solidFill>
                  <a:sysClr val="windowText" lastClr="000000"/>
                </a:solidFill>
                <a:hlinkClick r:id="rId4" tooltip="IPhone">
                  <a:extLst>
                    <a:ext uri="{A12FA001-AC4F-418D-AE19-62706E023703}">
                      <ahyp:hlinkClr xmlns:ahyp="http://schemas.microsoft.com/office/drawing/2018/hyperlinkcolor" val="tx"/>
                    </a:ext>
                  </a:extLst>
                </a:hlinkClick>
              </a:rPr>
              <a:t>iPhone</a:t>
            </a:r>
            <a:r>
              <a:rPr lang="en-US" sz="2300" kern="0">
                <a:solidFill>
                  <a:sysClr val="windowText" lastClr="000000"/>
                </a:solidFill>
              </a:rPr>
              <a:t> and </a:t>
            </a:r>
            <a:r>
              <a:rPr lang="en-US" sz="2300" kern="0">
                <a:solidFill>
                  <a:sysClr val="windowText" lastClr="000000"/>
                </a:solidFill>
                <a:hlinkClick r:id="rId5" tooltip="Android (operating system)">
                  <a:extLst>
                    <a:ext uri="{A12FA001-AC4F-418D-AE19-62706E023703}">
                      <ahyp:hlinkClr xmlns:ahyp="http://schemas.microsoft.com/office/drawing/2018/hyperlinkcolor" val="tx"/>
                    </a:ext>
                  </a:extLst>
                </a:hlinkClick>
              </a:rPr>
              <a:t>Android</a:t>
            </a:r>
            <a:r>
              <a:rPr lang="en-US" sz="2300" kern="0">
                <a:solidFill>
                  <a:sysClr val="windowText" lastClr="000000"/>
                </a:solidFill>
              </a:rPr>
              <a:t> devices.  They offer resources specifically for teachers (including faculty).</a:t>
            </a:r>
          </a:p>
          <a:p>
            <a:pPr marL="342900" indent="-342900" algn="l" defTabSz="914400">
              <a:buFont typeface="Arial" panose="020B0604020202020204" pitchFamily="34" charset="0"/>
              <a:buChar char="•"/>
            </a:pPr>
            <a:r>
              <a:rPr lang="en-US" sz="2300" b="1" kern="0">
                <a:solidFill>
                  <a:sysClr val="windowText" lastClr="000000"/>
                </a:solidFill>
              </a:rPr>
              <a:t>Headspace: </a:t>
            </a:r>
            <a:r>
              <a:rPr lang="en-US" sz="2300" kern="0">
                <a:solidFill>
                  <a:sysClr val="windowText" lastClr="000000"/>
                </a:solidFill>
              </a:rPr>
              <a:t>Meditations, exercises, inspiring wake-up stories, </a:t>
            </a:r>
            <a:r>
              <a:rPr lang="en-US" sz="2300" kern="0" err="1">
                <a:solidFill>
                  <a:sysClr val="windowText" lastClr="000000"/>
                </a:solidFill>
              </a:rPr>
              <a:t>sleepcasts</a:t>
            </a:r>
            <a:r>
              <a:rPr lang="en-US" sz="2300" kern="0">
                <a:solidFill>
                  <a:sysClr val="windowText" lastClr="000000"/>
                </a:solidFill>
              </a:rPr>
              <a:t>, music, audio experiences and courses. Available on </a:t>
            </a:r>
            <a:r>
              <a:rPr lang="en-US" sz="2300" kern="0">
                <a:solidFill>
                  <a:sysClr val="windowText" lastClr="000000"/>
                </a:solidFill>
                <a:hlinkClick r:id="rId4" tooltip="IPhone">
                  <a:extLst>
                    <a:ext uri="{A12FA001-AC4F-418D-AE19-62706E023703}">
                      <ahyp:hlinkClr xmlns:ahyp="http://schemas.microsoft.com/office/drawing/2018/hyperlinkcolor" val="tx"/>
                    </a:ext>
                  </a:extLst>
                </a:hlinkClick>
              </a:rPr>
              <a:t>iPhone</a:t>
            </a:r>
            <a:r>
              <a:rPr lang="en-US" sz="2300" kern="0">
                <a:solidFill>
                  <a:sysClr val="windowText" lastClr="000000"/>
                </a:solidFill>
              </a:rPr>
              <a:t> and </a:t>
            </a:r>
            <a:r>
              <a:rPr lang="en-US" sz="2300" kern="0">
                <a:solidFill>
                  <a:sysClr val="windowText" lastClr="000000"/>
                </a:solidFill>
                <a:hlinkClick r:id="rId5" tooltip="Android (operating system)">
                  <a:extLst>
                    <a:ext uri="{A12FA001-AC4F-418D-AE19-62706E023703}">
                      <ahyp:hlinkClr xmlns:ahyp="http://schemas.microsoft.com/office/drawing/2018/hyperlinkcolor" val="tx"/>
                    </a:ext>
                  </a:extLst>
                </a:hlinkClick>
              </a:rPr>
              <a:t>Android</a:t>
            </a:r>
            <a:r>
              <a:rPr lang="en-US" sz="2300" kern="0">
                <a:solidFill>
                  <a:sysClr val="windowText" lastClr="000000"/>
                </a:solidFill>
              </a:rPr>
              <a:t> devices.</a:t>
            </a:r>
          </a:p>
          <a:p>
            <a:pPr marL="342900" indent="-342900" algn="l" defTabSz="914400">
              <a:buFont typeface="Arial" panose="020B0604020202020204" pitchFamily="34" charset="0"/>
              <a:buChar char="•"/>
            </a:pPr>
            <a:r>
              <a:rPr lang="en-US" sz="2300" b="1" kern="0">
                <a:solidFill>
                  <a:sysClr val="windowText" lastClr="000000"/>
                </a:solidFill>
              </a:rPr>
              <a:t>How We Feel: </a:t>
            </a:r>
            <a:r>
              <a:rPr lang="en-US" sz="2300" kern="0">
                <a:solidFill>
                  <a:sysClr val="windowText" lastClr="000000"/>
                </a:solidFill>
              </a:rPr>
              <a:t>Mood tracker. Includes the impact of sleep, exercise, and weather. Provides analytics to better understand your mood patterns. Available on </a:t>
            </a:r>
            <a:r>
              <a:rPr lang="en-US" sz="2300" kern="0">
                <a:solidFill>
                  <a:sysClr val="windowText" lastClr="000000"/>
                </a:solidFill>
                <a:hlinkClick r:id="rId4" tooltip="IPhone">
                  <a:extLst>
                    <a:ext uri="{A12FA001-AC4F-418D-AE19-62706E023703}">
                      <ahyp:hlinkClr xmlns:ahyp="http://schemas.microsoft.com/office/drawing/2018/hyperlinkcolor" val="tx"/>
                    </a:ext>
                  </a:extLst>
                </a:hlinkClick>
              </a:rPr>
              <a:t>iPhone</a:t>
            </a:r>
            <a:r>
              <a:rPr lang="en-US" sz="2300" kern="0">
                <a:solidFill>
                  <a:sysClr val="windowText" lastClr="000000"/>
                </a:solidFill>
              </a:rPr>
              <a:t> and </a:t>
            </a:r>
            <a:r>
              <a:rPr lang="en-US" sz="2300" kern="0">
                <a:solidFill>
                  <a:sysClr val="windowText" lastClr="000000"/>
                </a:solidFill>
                <a:hlinkClick r:id="rId5" tooltip="Android (operating system)">
                  <a:extLst>
                    <a:ext uri="{A12FA001-AC4F-418D-AE19-62706E023703}">
                      <ahyp:hlinkClr xmlns:ahyp="http://schemas.microsoft.com/office/drawing/2018/hyperlinkcolor" val="tx"/>
                    </a:ext>
                  </a:extLst>
                </a:hlinkClick>
              </a:rPr>
              <a:t>Android</a:t>
            </a:r>
            <a:r>
              <a:rPr lang="en-US" sz="2300" kern="0">
                <a:solidFill>
                  <a:sysClr val="windowText" lastClr="000000"/>
                </a:solidFill>
              </a:rPr>
              <a:t> devices.</a:t>
            </a:r>
          </a:p>
          <a:p>
            <a:pPr marL="342900" indent="-342900" algn="l" defTabSz="914400">
              <a:buFont typeface="Arial" panose="020B0604020202020204" pitchFamily="34" charset="0"/>
              <a:buChar char="•"/>
            </a:pPr>
            <a:endParaRPr lang="en-US" sz="2300" kern="0">
              <a:solidFill>
                <a:sysClr val="windowText" lastClr="000000"/>
              </a:solidFill>
            </a:endParaRPr>
          </a:p>
        </p:txBody>
      </p:sp>
    </p:spTree>
    <p:extLst>
      <p:ext uri="{BB962C8B-B14F-4D97-AF65-F5344CB8AC3E}">
        <p14:creationId xmlns:p14="http://schemas.microsoft.com/office/powerpoint/2010/main" val="284199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964E1B-F11E-C1EA-49BF-F9B2E1E7FDE2}"/>
              </a:ext>
            </a:extLst>
          </p:cNvPr>
          <p:cNvSpPr txBox="1">
            <a:spLocks/>
          </p:cNvSpPr>
          <p:nvPr/>
        </p:nvSpPr>
        <p:spPr>
          <a:xfrm>
            <a:off x="-76200" y="609600"/>
            <a:ext cx="9525000" cy="1325563"/>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ea typeface="+mj-ea"/>
                <a:cs typeface="+mj-cs"/>
              </a:defRPr>
            </a:lvl1pPr>
          </a:lstStyle>
          <a:p>
            <a:pPr defTabSz="914400"/>
            <a:r>
              <a:rPr lang="en-US" sz="4000" kern="0"/>
              <a:t>Self-Guided Presentation Tips</a:t>
            </a:r>
          </a:p>
        </p:txBody>
      </p:sp>
      <p:sp>
        <p:nvSpPr>
          <p:cNvPr id="6" name="Content Placeholder 2">
            <a:extLst>
              <a:ext uri="{FF2B5EF4-FFF2-40B4-BE49-F238E27FC236}">
                <a16:creationId xmlns:a16="http://schemas.microsoft.com/office/drawing/2014/main" id="{24AC4688-B7BD-38DD-CFFD-A9974A2610BC}"/>
              </a:ext>
            </a:extLst>
          </p:cNvPr>
          <p:cNvSpPr txBox="1">
            <a:spLocks/>
          </p:cNvSpPr>
          <p:nvPr/>
        </p:nvSpPr>
        <p:spPr>
          <a:xfrm>
            <a:off x="304800" y="2209800"/>
            <a:ext cx="8153400" cy="4351338"/>
          </a:xfrm>
          <a:prstGeom prst="rect">
            <a:avLst/>
          </a:prstGeom>
        </p:spPr>
        <p:txBody>
          <a:bodyPr/>
          <a:lstStyle>
            <a:lvl1pPr marL="0" indent="0" algn="ctr">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342900" indent="-342900" algn="l" defTabSz="914400">
              <a:buFont typeface="Arial" panose="020B0604020202020204" pitchFamily="34" charset="0"/>
              <a:buChar char="•"/>
            </a:pPr>
            <a:r>
              <a:rPr lang="en-US" kern="0">
                <a:solidFill>
                  <a:sysClr val="windowText" lastClr="000000"/>
                </a:solidFill>
              </a:rPr>
              <a:t>While many of the activities will be identified within the slides, please reference the Notes section as some activities or examples of activities will be written out there. </a:t>
            </a:r>
          </a:p>
          <a:p>
            <a:pPr marL="342900" indent="-342900" algn="l" defTabSz="914400">
              <a:buFont typeface="Arial" panose="020B0604020202020204" pitchFamily="34" charset="0"/>
              <a:buChar char="•"/>
            </a:pPr>
            <a:r>
              <a:rPr lang="en-US" kern="0">
                <a:solidFill>
                  <a:sysClr val="windowText" lastClr="000000"/>
                </a:solidFill>
              </a:rPr>
              <a:t>If engaging as a group, please allow space for pauses for others to comment,  engage in reflection, or ask questions. </a:t>
            </a:r>
          </a:p>
          <a:p>
            <a:pPr marL="342900" indent="-342900" algn="l" defTabSz="914400">
              <a:buFont typeface="Arial" panose="020B0604020202020204" pitchFamily="34" charset="0"/>
              <a:buChar char="•"/>
            </a:pPr>
            <a:r>
              <a:rPr lang="en-US" kern="0">
                <a:solidFill>
                  <a:sysClr val="windowText" lastClr="000000"/>
                </a:solidFill>
              </a:rPr>
              <a:t>Resources are provided at the end of this presentation for ways you can seek addition support around self-care strategies as well as seeking mental health services. </a:t>
            </a:r>
          </a:p>
        </p:txBody>
      </p:sp>
    </p:spTree>
    <p:extLst>
      <p:ext uri="{BB962C8B-B14F-4D97-AF65-F5344CB8AC3E}">
        <p14:creationId xmlns:p14="http://schemas.microsoft.com/office/powerpoint/2010/main" val="245264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4EE0A6-EEA4-9B60-AD9E-852311983BFA}"/>
              </a:ext>
            </a:extLst>
          </p:cNvPr>
          <p:cNvSpPr>
            <a:spLocks noGrp="1"/>
          </p:cNvSpPr>
          <p:nvPr>
            <p:ph type="ctrTitle"/>
          </p:nvPr>
        </p:nvSpPr>
        <p:spPr/>
        <p:txBody>
          <a:bodyPr/>
          <a:lstStyle/>
          <a:p>
            <a:r>
              <a:rPr lang="en-US"/>
              <a:t>Loyola Specific resources</a:t>
            </a:r>
          </a:p>
        </p:txBody>
      </p:sp>
      <p:pic>
        <p:nvPicPr>
          <p:cNvPr id="5" name="Content Placeholder 4">
            <a:extLst>
              <a:ext uri="{FF2B5EF4-FFF2-40B4-BE49-F238E27FC236}">
                <a16:creationId xmlns:a16="http://schemas.microsoft.com/office/drawing/2014/main" id="{06C48684-2757-43C8-14D3-CAFEF35DF6F9}"/>
              </a:ext>
            </a:extLst>
          </p:cNvPr>
          <p:cNvPicPr>
            <a:picLocks noGrp="1" noChangeAspect="1"/>
          </p:cNvPicPr>
          <p:nvPr>
            <p:ph sz="half" idx="2"/>
          </p:nvPr>
        </p:nvPicPr>
        <p:blipFill>
          <a:blip r:embed="rId3"/>
          <a:stretch>
            <a:fillRect/>
          </a:stretch>
        </p:blipFill>
        <p:spPr>
          <a:xfrm>
            <a:off x="4191000" y="2895600"/>
            <a:ext cx="4876800" cy="2166917"/>
          </a:xfrm>
          <a:prstGeom prst="rect">
            <a:avLst/>
          </a:prstGeom>
        </p:spPr>
      </p:pic>
      <p:sp>
        <p:nvSpPr>
          <p:cNvPr id="6" name="Content Placeholder 4">
            <a:extLst>
              <a:ext uri="{FF2B5EF4-FFF2-40B4-BE49-F238E27FC236}">
                <a16:creationId xmlns:a16="http://schemas.microsoft.com/office/drawing/2014/main" id="{73B86C8D-0370-DC7D-299D-5E6596E3F4D4}"/>
              </a:ext>
            </a:extLst>
          </p:cNvPr>
          <p:cNvSpPr>
            <a:spLocks noGrp="1"/>
          </p:cNvSpPr>
          <p:nvPr>
            <p:ph sz="half" idx="1"/>
          </p:nvPr>
        </p:nvSpPr>
        <p:spPr>
          <a:xfrm>
            <a:off x="457200" y="2527300"/>
            <a:ext cx="3733800" cy="3111500"/>
          </a:xfrm>
        </p:spPr>
        <p:txBody>
          <a:bodyPr>
            <a:normAutofit/>
          </a:bodyPr>
          <a:lstStyle/>
          <a:p>
            <a:pPr marL="285750" indent="-285750" algn="l">
              <a:buFont typeface="Arial" panose="020B0604020202020204" pitchFamily="34" charset="0"/>
              <a:buChar char="•"/>
            </a:pPr>
            <a:r>
              <a:rPr lang="en-US">
                <a:hlinkClick r:id="rId4"/>
              </a:rPr>
              <a:t>Employee Assistance Program </a:t>
            </a:r>
            <a:r>
              <a:rPr lang="en-US"/>
              <a:t>(EAP)</a:t>
            </a:r>
          </a:p>
          <a:p>
            <a:pPr marL="285750" indent="-285750" algn="l">
              <a:buFont typeface="Arial" panose="020B0604020202020204" pitchFamily="34" charset="0"/>
              <a:buChar char="•"/>
            </a:pPr>
            <a:r>
              <a:rPr lang="en-US">
                <a:hlinkClick r:id="rId5"/>
              </a:rPr>
              <a:t>Mental Health Task Force</a:t>
            </a:r>
            <a:endParaRPr lang="en-US"/>
          </a:p>
          <a:p>
            <a:pPr marL="493669" lvl="1" indent="-285750" algn="l">
              <a:buFont typeface="Arial" panose="020B0604020202020204" pitchFamily="34" charset="0"/>
              <a:buChar char="•"/>
            </a:pPr>
            <a:r>
              <a:rPr lang="en-US"/>
              <a:t>SAFE-TY Notices</a:t>
            </a:r>
          </a:p>
          <a:p>
            <a:pPr marL="285750" indent="-285750" algn="l">
              <a:buFont typeface="Arial" panose="020B0604020202020204" pitchFamily="34" charset="0"/>
              <a:buChar char="•"/>
            </a:pPr>
            <a:r>
              <a:rPr lang="en-US" err="1"/>
              <a:t>RecWell</a:t>
            </a:r>
            <a:r>
              <a:rPr lang="en-US"/>
              <a:t> – </a:t>
            </a:r>
            <a:r>
              <a:rPr lang="en-US">
                <a:hlinkClick r:id="rId6"/>
              </a:rPr>
              <a:t>FAC Membership</a:t>
            </a:r>
            <a:endParaRPr lang="en-US"/>
          </a:p>
          <a:p>
            <a:pPr marL="285750" indent="-285750" algn="l">
              <a:buFont typeface="Arial" panose="020B0604020202020204" pitchFamily="34" charset="0"/>
              <a:buChar char="•"/>
            </a:pPr>
            <a:r>
              <a:rPr lang="en-US">
                <a:hlinkClick r:id="rId7"/>
              </a:rPr>
              <a:t>Human Resources Wellness Page</a:t>
            </a:r>
            <a:endParaRPr lang="en-US"/>
          </a:p>
          <a:p>
            <a:pPr marL="285750" indent="-285750" algn="l">
              <a:buFont typeface="Arial" panose="020B0604020202020204" pitchFamily="34" charset="0"/>
              <a:buChar char="•"/>
            </a:pPr>
            <a:r>
              <a:rPr lang="en-US"/>
              <a:t>Counseling Center</a:t>
            </a:r>
          </a:p>
          <a:p>
            <a:pPr marL="493669" lvl="1" indent="-285750" algn="l">
              <a:buFont typeface="Arial" panose="020B0604020202020204" pitchFamily="34" charset="0"/>
              <a:buChar char="•"/>
            </a:pPr>
            <a:r>
              <a:rPr lang="en-US">
                <a:hlinkClick r:id="rId8"/>
              </a:rPr>
              <a:t>Secondary and Vicarious Trauma</a:t>
            </a:r>
            <a:endParaRPr lang="en-US"/>
          </a:p>
          <a:p>
            <a:pPr marL="493669" lvl="1" indent="-285750" algn="l">
              <a:buFont typeface="Arial" panose="020B0604020202020204" pitchFamily="34" charset="0"/>
              <a:buChar char="•"/>
            </a:pPr>
            <a:r>
              <a:rPr lang="en-US">
                <a:hlinkClick r:id="rId9"/>
              </a:rPr>
              <a:t>Faculty and Campus Partner Resources</a:t>
            </a:r>
            <a:endParaRPr lang="en-US"/>
          </a:p>
          <a:p>
            <a:pPr marL="493669" lvl="1" indent="-285750" algn="l">
              <a:buFont typeface="Arial" panose="020B0604020202020204" pitchFamily="34" charset="0"/>
              <a:buChar char="•"/>
            </a:pPr>
            <a:endParaRPr lang="en-US"/>
          </a:p>
        </p:txBody>
      </p:sp>
    </p:spTree>
    <p:extLst>
      <p:ext uri="{BB962C8B-B14F-4D97-AF65-F5344CB8AC3E}">
        <p14:creationId xmlns:p14="http://schemas.microsoft.com/office/powerpoint/2010/main" val="100087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E7102-389C-C115-8F98-CBA9F2F460F1}"/>
              </a:ext>
            </a:extLst>
          </p:cNvPr>
          <p:cNvSpPr>
            <a:spLocks noGrp="1"/>
          </p:cNvSpPr>
          <p:nvPr>
            <p:ph type="ctrTitle"/>
          </p:nvPr>
        </p:nvSpPr>
        <p:spPr/>
        <p:txBody>
          <a:bodyPr/>
          <a:lstStyle/>
          <a:p>
            <a:r>
              <a:rPr lang="en-US"/>
              <a:t>Therapy Resources*</a:t>
            </a:r>
          </a:p>
        </p:txBody>
      </p:sp>
      <p:sp>
        <p:nvSpPr>
          <p:cNvPr id="4" name="Content Placeholder 4">
            <a:extLst>
              <a:ext uri="{FF2B5EF4-FFF2-40B4-BE49-F238E27FC236}">
                <a16:creationId xmlns:a16="http://schemas.microsoft.com/office/drawing/2014/main" id="{D78BF00D-2775-17CF-BD37-AEA17DBAF9BE}"/>
              </a:ext>
            </a:extLst>
          </p:cNvPr>
          <p:cNvSpPr>
            <a:spLocks noGrp="1"/>
          </p:cNvSpPr>
          <p:nvPr>
            <p:ph type="body" sz="half" idx="2"/>
          </p:nvPr>
        </p:nvSpPr>
        <p:spPr>
          <a:xfrm>
            <a:off x="630238" y="2209800"/>
            <a:ext cx="7980362" cy="3505200"/>
          </a:xfrm>
        </p:spPr>
        <p:txBody>
          <a:bodyPr/>
          <a:lstStyle/>
          <a:p>
            <a:pPr marL="285750" indent="-285750">
              <a:buFont typeface="Arial" panose="020B0604020202020204" pitchFamily="34" charset="0"/>
              <a:buChar char="•"/>
            </a:pPr>
            <a:r>
              <a:rPr lang="en-US" sz="2800"/>
              <a:t>EAP through LUM</a:t>
            </a:r>
          </a:p>
          <a:p>
            <a:pPr marL="285750" indent="-285750">
              <a:buFont typeface="Arial" panose="020B0604020202020204" pitchFamily="34" charset="0"/>
              <a:buChar char="•"/>
            </a:pPr>
            <a:r>
              <a:rPr lang="en-US" sz="2800">
                <a:hlinkClick r:id="rId3"/>
              </a:rPr>
              <a:t>Psychology Today </a:t>
            </a:r>
            <a:endParaRPr lang="en-US" sz="2800"/>
          </a:p>
          <a:p>
            <a:pPr marL="285750" indent="-285750">
              <a:buFont typeface="Arial" panose="020B0604020202020204" pitchFamily="34" charset="0"/>
              <a:buChar char="•"/>
            </a:pPr>
            <a:r>
              <a:rPr lang="en-US" sz="2800">
                <a:hlinkClick r:id="rId4"/>
              </a:rPr>
              <a:t>Inclusive Therapists </a:t>
            </a:r>
            <a:endParaRPr lang="en-US" sz="2800"/>
          </a:p>
          <a:p>
            <a:pPr marL="285750" indent="-285750">
              <a:buFont typeface="Arial" panose="020B0604020202020204" pitchFamily="34" charset="0"/>
              <a:buChar char="•"/>
            </a:pPr>
            <a:r>
              <a:rPr lang="en-US" sz="2800">
                <a:hlinkClick r:id="rId5"/>
              </a:rPr>
              <a:t>Neurodivergent Therapists</a:t>
            </a:r>
            <a:r>
              <a:rPr lang="en-US" sz="2800"/>
              <a:t>  </a:t>
            </a:r>
          </a:p>
          <a:p>
            <a:pPr marL="285750" indent="-285750">
              <a:buFont typeface="Arial" panose="020B0604020202020204" pitchFamily="34" charset="0"/>
              <a:buChar char="•"/>
            </a:pPr>
            <a:r>
              <a:rPr lang="en-US" sz="2800">
                <a:hlinkClick r:id="rId6"/>
              </a:rPr>
              <a:t>Open Path Collective</a:t>
            </a:r>
            <a:endParaRPr lang="en-US" sz="2800"/>
          </a:p>
        </p:txBody>
      </p:sp>
      <p:sp>
        <p:nvSpPr>
          <p:cNvPr id="5" name="TextBox 4">
            <a:extLst>
              <a:ext uri="{FF2B5EF4-FFF2-40B4-BE49-F238E27FC236}">
                <a16:creationId xmlns:a16="http://schemas.microsoft.com/office/drawing/2014/main" id="{04179BB1-BFF6-3735-8C78-C981956A3758}"/>
              </a:ext>
            </a:extLst>
          </p:cNvPr>
          <p:cNvSpPr txBox="1"/>
          <p:nvPr/>
        </p:nvSpPr>
        <p:spPr>
          <a:xfrm>
            <a:off x="4876800" y="5257800"/>
            <a:ext cx="4034971" cy="707886"/>
          </a:xfrm>
          <a:prstGeom prst="rect">
            <a:avLst/>
          </a:prstGeom>
          <a:noFill/>
        </p:spPr>
        <p:txBody>
          <a:bodyPr wrap="square" rtlCol="0">
            <a:spAutoFit/>
          </a:bodyPr>
          <a:lstStyle/>
          <a:p>
            <a:r>
              <a:rPr lang="en-US" sz="2000">
                <a:latin typeface="Arial Narrow" panose="020B0606020202030204" pitchFamily="34" charset="0"/>
              </a:rPr>
              <a:t>*Therapy is not always necessary even if everyone can benefit from therapy</a:t>
            </a:r>
          </a:p>
        </p:txBody>
      </p:sp>
    </p:spTree>
    <p:extLst>
      <p:ext uri="{BB962C8B-B14F-4D97-AF65-F5344CB8AC3E}">
        <p14:creationId xmlns:p14="http://schemas.microsoft.com/office/powerpoint/2010/main" val="354172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4570012E-B971-47DF-A56F-3BBD829B7E79}"/>
              </a:ext>
            </a:extLst>
          </p:cNvPr>
          <p:cNvPicPr>
            <a:picLocks noChangeAspect="1"/>
          </p:cNvPicPr>
          <p:nvPr/>
        </p:nvPicPr>
        <p:blipFill>
          <a:blip r:embed="rId4"/>
          <a:stretch>
            <a:fillRect/>
          </a:stretch>
        </p:blipFill>
        <p:spPr>
          <a:xfrm>
            <a:off x="312234" y="685800"/>
            <a:ext cx="8450766" cy="5120416"/>
          </a:xfrm>
          <a:prstGeom prst="rect">
            <a:avLst/>
          </a:prstGeom>
        </p:spPr>
      </p:pic>
    </p:spTree>
    <p:extLst>
      <p:ext uri="{BB962C8B-B14F-4D97-AF65-F5344CB8AC3E}">
        <p14:creationId xmlns:p14="http://schemas.microsoft.com/office/powerpoint/2010/main" val="3984434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01023-3CBC-E2D3-E1BD-A3EB9F078B7B}"/>
              </a:ext>
            </a:extLst>
          </p:cNvPr>
          <p:cNvSpPr>
            <a:spLocks noGrp="1"/>
          </p:cNvSpPr>
          <p:nvPr>
            <p:ph type="ctrTitle"/>
          </p:nvPr>
        </p:nvSpPr>
        <p:spPr>
          <a:xfrm>
            <a:off x="-113291" y="2916310"/>
            <a:ext cx="4572572" cy="1037431"/>
          </a:xfrm>
        </p:spPr>
        <p:txBody>
          <a:bodyPr lIns="91440" tIns="45720" rIns="91440" bIns="45720" anchor="b"/>
          <a:lstStyle/>
          <a:p>
            <a:pPr algn="ctr"/>
            <a:r>
              <a:rPr lang="en-US" sz="4000">
                <a:latin typeface="Arial Black"/>
              </a:rPr>
              <a:t>Questions?</a:t>
            </a:r>
            <a:endParaRPr lang="en-US" sz="4000"/>
          </a:p>
        </p:txBody>
      </p:sp>
      <p:pic>
        <p:nvPicPr>
          <p:cNvPr id="5" name="Picture 4" descr="A white and green sign with black text&#10;&#10;Description automatically generated">
            <a:extLst>
              <a:ext uri="{FF2B5EF4-FFF2-40B4-BE49-F238E27FC236}">
                <a16:creationId xmlns:a16="http://schemas.microsoft.com/office/drawing/2014/main" id="{B36DF623-1458-7355-8906-8405265B7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372" y="-328052"/>
            <a:ext cx="3994230" cy="3994230"/>
          </a:xfrm>
          <a:prstGeom prst="rect">
            <a:avLst/>
          </a:prstGeom>
        </p:spPr>
      </p:pic>
      <p:sp>
        <p:nvSpPr>
          <p:cNvPr id="2" name="TextBox 1">
            <a:extLst>
              <a:ext uri="{FF2B5EF4-FFF2-40B4-BE49-F238E27FC236}">
                <a16:creationId xmlns:a16="http://schemas.microsoft.com/office/drawing/2014/main" id="{75B55ACF-108B-EF88-0705-7AA19F3FE266}"/>
              </a:ext>
            </a:extLst>
          </p:cNvPr>
          <p:cNvSpPr txBox="1"/>
          <p:nvPr/>
        </p:nvSpPr>
        <p:spPr>
          <a:xfrm>
            <a:off x="233796" y="4169352"/>
            <a:ext cx="3636818" cy="707886"/>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Email the Counseling Center at counselingcenter@loyola.edu</a:t>
            </a:r>
            <a:endParaRPr lang="en-US" sz="2400" b="1"/>
          </a:p>
        </p:txBody>
      </p:sp>
      <p:sp>
        <p:nvSpPr>
          <p:cNvPr id="6" name="Title 2">
            <a:extLst>
              <a:ext uri="{FF2B5EF4-FFF2-40B4-BE49-F238E27FC236}">
                <a16:creationId xmlns:a16="http://schemas.microsoft.com/office/drawing/2014/main" id="{DC13B010-0C63-ACBE-2E48-35EF8A211297}"/>
              </a:ext>
            </a:extLst>
          </p:cNvPr>
          <p:cNvSpPr txBox="1">
            <a:spLocks/>
          </p:cNvSpPr>
          <p:nvPr/>
        </p:nvSpPr>
        <p:spPr>
          <a:xfrm>
            <a:off x="4571428" y="2736552"/>
            <a:ext cx="4572572" cy="1037431"/>
          </a:xfrm>
          <a:prstGeom prst="rect">
            <a:avLst/>
          </a:prstGeom>
        </p:spPr>
        <p:txBody>
          <a:bodyPr lIns="91440" tIns="45720" rIns="91440" bIns="45720" anchor="b"/>
          <a:lstStyle>
            <a:lvl1pPr algn="l">
              <a:lnSpc>
                <a:spcPct val="80000"/>
              </a:lnSpc>
              <a:defRPr sz="3600" b="1" i="0" cap="all" baseline="0">
                <a:solidFill>
                  <a:srgbClr val="00B385"/>
                </a:solidFill>
                <a:latin typeface="Arial Black" panose="020B0604020202020204" pitchFamily="34" charset="0"/>
                <a:ea typeface="+mj-ea"/>
                <a:cs typeface="+mj-cs"/>
              </a:defRPr>
            </a:lvl1pPr>
          </a:lstStyle>
          <a:p>
            <a:pPr algn="ctr" defTabSz="914400"/>
            <a:r>
              <a:rPr lang="en-US" sz="2000" kern="0">
                <a:latin typeface="Arial Black"/>
              </a:rPr>
              <a:t>Scan the </a:t>
            </a:r>
            <a:r>
              <a:rPr lang="en-US" sz="2000" kern="0" err="1">
                <a:latin typeface="Arial Black"/>
              </a:rPr>
              <a:t>qr</a:t>
            </a:r>
            <a:r>
              <a:rPr lang="en-US" sz="2000" kern="0">
                <a:latin typeface="Arial Black"/>
              </a:rPr>
              <a:t> code to fill out the evaluation survey!</a:t>
            </a:r>
            <a:endParaRPr lang="en-US" sz="1800"/>
          </a:p>
        </p:txBody>
      </p:sp>
      <p:pic>
        <p:nvPicPr>
          <p:cNvPr id="7" name="Picture 6" descr="A qr code on a white background&#10;&#10;Description automatically generated">
            <a:extLst>
              <a:ext uri="{FF2B5EF4-FFF2-40B4-BE49-F238E27FC236}">
                <a16:creationId xmlns:a16="http://schemas.microsoft.com/office/drawing/2014/main" id="{2B269A0E-4BEB-0367-6D9A-19D8B7146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762553"/>
            <a:ext cx="2225260" cy="2225260"/>
          </a:xfrm>
          <a:prstGeom prst="rect">
            <a:avLst/>
          </a:prstGeom>
        </p:spPr>
      </p:pic>
    </p:spTree>
    <p:extLst>
      <p:ext uri="{BB962C8B-B14F-4D97-AF65-F5344CB8AC3E}">
        <p14:creationId xmlns:p14="http://schemas.microsoft.com/office/powerpoint/2010/main" val="262075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artoon owl holding a sign&#10;&#10;Description automatically generated">
            <a:extLst>
              <a:ext uri="{FF2B5EF4-FFF2-40B4-BE49-F238E27FC236}">
                <a16:creationId xmlns:a16="http://schemas.microsoft.com/office/drawing/2014/main" id="{58F8D8D7-D51B-101F-3F07-9D4E0B7C4C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997743"/>
            <a:ext cx="4554538" cy="4554538"/>
          </a:xfrm>
        </p:spPr>
      </p:pic>
      <p:sp>
        <p:nvSpPr>
          <p:cNvPr id="8" name="Text Placeholder 2">
            <a:extLst>
              <a:ext uri="{FF2B5EF4-FFF2-40B4-BE49-F238E27FC236}">
                <a16:creationId xmlns:a16="http://schemas.microsoft.com/office/drawing/2014/main" id="{2A0E5C72-1A2A-4918-A047-875CC3AEA937}"/>
              </a:ext>
            </a:extLst>
          </p:cNvPr>
          <p:cNvSpPr>
            <a:spLocks noGrp="1"/>
          </p:cNvSpPr>
          <p:nvPr>
            <p:ph type="body" sz="half" idx="2"/>
          </p:nvPr>
        </p:nvSpPr>
        <p:spPr>
          <a:xfrm>
            <a:off x="630238" y="2743200"/>
            <a:ext cx="3082925" cy="2819400"/>
          </a:xfrm>
        </p:spPr>
        <p:txBody>
          <a:bodyPr/>
          <a:lstStyle/>
          <a:p>
            <a:pPr marL="285750" indent="-285750">
              <a:buFont typeface="Arial" panose="020B0604020202020204" pitchFamily="34" charset="0"/>
              <a:buChar char="•"/>
            </a:pPr>
            <a:r>
              <a:rPr lang="en-US" sz="2000"/>
              <a:t>Understand the why’s and how’s for caring for yourself when supporting students. </a:t>
            </a:r>
          </a:p>
          <a:p>
            <a:pPr marL="285750" indent="-285750">
              <a:buFont typeface="Arial" panose="020B0604020202020204" pitchFamily="34" charset="0"/>
              <a:buChar char="•"/>
            </a:pPr>
            <a:r>
              <a:rPr lang="en-US" sz="2000"/>
              <a:t>Identify basic strategies for improving mental health.</a:t>
            </a:r>
          </a:p>
          <a:p>
            <a:pPr marL="285750" indent="-285750">
              <a:buFont typeface="Arial" panose="020B0604020202020204" pitchFamily="34" charset="0"/>
              <a:buChar char="•"/>
            </a:pPr>
            <a:r>
              <a:rPr lang="en-US" sz="2000"/>
              <a:t>Share resources and explore how to seek support.</a:t>
            </a:r>
          </a:p>
          <a:p>
            <a:endParaRPr lang="en-US" sz="2000"/>
          </a:p>
        </p:txBody>
      </p:sp>
      <p:sp>
        <p:nvSpPr>
          <p:cNvPr id="3" name="Title 3">
            <a:extLst>
              <a:ext uri="{FF2B5EF4-FFF2-40B4-BE49-F238E27FC236}">
                <a16:creationId xmlns:a16="http://schemas.microsoft.com/office/drawing/2014/main" id="{1C90AD89-DDAC-43F5-B0BB-A3195D594215}"/>
              </a:ext>
            </a:extLst>
          </p:cNvPr>
          <p:cNvSpPr>
            <a:spLocks noGrp="1"/>
          </p:cNvSpPr>
          <p:nvPr>
            <p:ph type="ctrTitle"/>
          </p:nvPr>
        </p:nvSpPr>
        <p:spPr>
          <a:xfrm>
            <a:off x="627062" y="1019969"/>
            <a:ext cx="3086101" cy="1579563"/>
          </a:xfrm>
        </p:spPr>
        <p:txBody>
          <a:bodyPr/>
          <a:lstStyle/>
          <a:p>
            <a:r>
              <a:rPr lang="en-US" sz="3200"/>
              <a:t>Objectives</a:t>
            </a:r>
          </a:p>
        </p:txBody>
      </p:sp>
    </p:spTree>
    <p:extLst>
      <p:ext uri="{BB962C8B-B14F-4D97-AF65-F5344CB8AC3E}">
        <p14:creationId xmlns:p14="http://schemas.microsoft.com/office/powerpoint/2010/main" val="347727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4AC4688-B7BD-38DD-CFFD-A9974A2610BC}"/>
              </a:ext>
            </a:extLst>
          </p:cNvPr>
          <p:cNvSpPr txBox="1">
            <a:spLocks/>
          </p:cNvSpPr>
          <p:nvPr/>
        </p:nvSpPr>
        <p:spPr>
          <a:xfrm>
            <a:off x="304800" y="2209800"/>
            <a:ext cx="8153400" cy="4351338"/>
          </a:xfrm>
          <a:prstGeom prst="rect">
            <a:avLst/>
          </a:prstGeom>
        </p:spPr>
        <p:txBody>
          <a:bodyPr/>
          <a:lstStyle>
            <a:lvl1pPr marL="0" indent="0" algn="ctr">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l" defTabSz="914400"/>
            <a:endParaRPr lang="en-US" kern="0">
              <a:solidFill>
                <a:sysClr val="windowText" lastClr="000000"/>
              </a:solidFill>
            </a:endParaRPr>
          </a:p>
        </p:txBody>
      </p:sp>
      <p:sp>
        <p:nvSpPr>
          <p:cNvPr id="2" name="Title 1">
            <a:extLst>
              <a:ext uri="{FF2B5EF4-FFF2-40B4-BE49-F238E27FC236}">
                <a16:creationId xmlns:a16="http://schemas.microsoft.com/office/drawing/2014/main" id="{84B157C4-C25A-F2EF-18DD-1D41E99C41D1}"/>
              </a:ext>
            </a:extLst>
          </p:cNvPr>
          <p:cNvSpPr txBox="1">
            <a:spLocks/>
          </p:cNvSpPr>
          <p:nvPr/>
        </p:nvSpPr>
        <p:spPr>
          <a:xfrm>
            <a:off x="-609600" y="685800"/>
            <a:ext cx="10515600" cy="1325563"/>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ea typeface="+mj-ea"/>
                <a:cs typeface="+mj-cs"/>
              </a:defRPr>
            </a:lvl1pPr>
          </a:lstStyle>
          <a:p>
            <a:pPr defTabSz="914400"/>
            <a:r>
              <a:rPr lang="en-US" kern="0"/>
              <a:t>Setting Context: </a:t>
            </a:r>
          </a:p>
          <a:p>
            <a:pPr defTabSz="914400"/>
            <a:r>
              <a:rPr lang="en-US" kern="0"/>
              <a:t>The Why’s</a:t>
            </a:r>
          </a:p>
        </p:txBody>
      </p:sp>
      <p:sp>
        <p:nvSpPr>
          <p:cNvPr id="4" name="Content Placeholder 2">
            <a:extLst>
              <a:ext uri="{FF2B5EF4-FFF2-40B4-BE49-F238E27FC236}">
                <a16:creationId xmlns:a16="http://schemas.microsoft.com/office/drawing/2014/main" id="{6AAA7FAB-7235-71B7-DCCA-1C6C42035A44}"/>
              </a:ext>
            </a:extLst>
          </p:cNvPr>
          <p:cNvSpPr txBox="1">
            <a:spLocks/>
          </p:cNvSpPr>
          <p:nvPr/>
        </p:nvSpPr>
        <p:spPr>
          <a:xfrm>
            <a:off x="114300" y="2209800"/>
            <a:ext cx="8915400" cy="4351338"/>
          </a:xfrm>
          <a:prstGeom prst="rect">
            <a:avLst/>
          </a:prstGeom>
        </p:spPr>
        <p:txBody>
          <a:bodyPr>
            <a:normAutofit/>
          </a:bodyPr>
          <a:lstStyle>
            <a:lvl1pPr marL="0" indent="0" algn="ctr">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defTabSz="914400"/>
            <a:r>
              <a:rPr lang="en-US" i="1" kern="0">
                <a:solidFill>
                  <a:sysClr val="windowText" lastClr="000000"/>
                </a:solidFill>
              </a:rPr>
              <a:t>“Why are we talking about this topic?” “Why do you need support when helping students?”</a:t>
            </a:r>
          </a:p>
          <a:p>
            <a:pPr algn="l" defTabSz="914400"/>
            <a:endParaRPr lang="en-US" i="1" kern="0">
              <a:solidFill>
                <a:sysClr val="windowText" lastClr="000000"/>
              </a:solidFill>
            </a:endParaRPr>
          </a:p>
          <a:p>
            <a:pPr marL="342900"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To prioritize </a:t>
            </a:r>
            <a:r>
              <a:rPr lang="en-US" b="1" kern="0">
                <a:solidFill>
                  <a:sysClr val="windowText" lastClr="000000"/>
                </a:solidFill>
                <a:latin typeface="Arial Narrow" panose="020B0606020202030204" pitchFamily="34" charset="0"/>
              </a:rPr>
              <a:t>your</a:t>
            </a:r>
            <a:r>
              <a:rPr lang="en-US" kern="0">
                <a:solidFill>
                  <a:sysClr val="windowText" lastClr="000000"/>
                </a:solidFill>
                <a:latin typeface="Arial Narrow" panose="020B0606020202030204" pitchFamily="34" charset="0"/>
              </a:rPr>
              <a:t> mental health and well-being</a:t>
            </a:r>
          </a:p>
          <a:p>
            <a:pPr marL="342900"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To be a better support person</a:t>
            </a:r>
          </a:p>
          <a:p>
            <a:pPr marL="800100" lvl="1"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Airplane metaphor (you must put your mask on </a:t>
            </a:r>
            <a:r>
              <a:rPr lang="en-US" i="1" u="sng" kern="0">
                <a:solidFill>
                  <a:sysClr val="windowText" lastClr="000000"/>
                </a:solidFill>
                <a:latin typeface="Arial Narrow" panose="020B0606020202030204" pitchFamily="34" charset="0"/>
              </a:rPr>
              <a:t>first</a:t>
            </a:r>
            <a:r>
              <a:rPr lang="en-US" kern="0">
                <a:solidFill>
                  <a:sysClr val="windowText" lastClr="000000"/>
                </a:solidFill>
                <a:latin typeface="Arial Narrow" panose="020B0606020202030204" pitchFamily="34" charset="0"/>
              </a:rPr>
              <a:t> in a crises situation)</a:t>
            </a:r>
          </a:p>
          <a:p>
            <a:pPr marL="800100" lvl="1"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Thinking sustainably (to better create a system of support where the same practices for health we espouse to others we also engage in ourselves) </a:t>
            </a:r>
          </a:p>
          <a:p>
            <a:pPr marL="342900"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To create a ripple effect of community care</a:t>
            </a:r>
          </a:p>
          <a:p>
            <a:pPr marL="800100" lvl="1" indent="-342900" algn="l" defTabSz="914400">
              <a:buFont typeface="Arial" panose="020B0604020202020204" pitchFamily="34" charset="0"/>
              <a:buChar char="•"/>
            </a:pPr>
            <a:r>
              <a:rPr lang="en-US" kern="0">
                <a:solidFill>
                  <a:sysClr val="windowText" lastClr="000000"/>
                </a:solidFill>
                <a:latin typeface="Arial Narrow" panose="020B0606020202030204" pitchFamily="34" charset="0"/>
              </a:rPr>
              <a:t>If our system is burnt out, so are we </a:t>
            </a:r>
            <a:r>
              <a:rPr lang="en-US" kern="0">
                <a:solidFill>
                  <a:sysClr val="windowText" lastClr="000000"/>
                </a:solidFill>
                <a:latin typeface="Arial Narrow" panose="020B0606020202030204" pitchFamily="34" charset="0"/>
                <a:sym typeface="Wingdings" panose="05000000000000000000" pitchFamily="2" charset="2"/>
              </a:rPr>
              <a:t> i</a:t>
            </a:r>
            <a:r>
              <a:rPr lang="en-US" kern="0">
                <a:solidFill>
                  <a:sysClr val="windowText" lastClr="000000"/>
                </a:solidFill>
                <a:latin typeface="Arial Narrow" panose="020B0606020202030204" pitchFamily="34" charset="0"/>
              </a:rPr>
              <a:t>f we are burnt out, so is our system</a:t>
            </a:r>
          </a:p>
        </p:txBody>
      </p:sp>
    </p:spTree>
    <p:extLst>
      <p:ext uri="{BB962C8B-B14F-4D97-AF65-F5344CB8AC3E}">
        <p14:creationId xmlns:p14="http://schemas.microsoft.com/office/powerpoint/2010/main" val="405242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E5375A-2E0B-D7EC-0EB4-59F096555AF2}"/>
              </a:ext>
            </a:extLst>
          </p:cNvPr>
          <p:cNvSpPr>
            <a:spLocks noGrp="1"/>
          </p:cNvSpPr>
          <p:nvPr>
            <p:ph type="subTitle" idx="1"/>
          </p:nvPr>
        </p:nvSpPr>
        <p:spPr>
          <a:xfrm>
            <a:off x="457200" y="3048000"/>
            <a:ext cx="8229600" cy="2732881"/>
          </a:xfrm>
        </p:spPr>
        <p:txBody>
          <a:bodyPr/>
          <a:lstStyle/>
          <a:p>
            <a:pPr marL="342900" indent="-342900" algn="l">
              <a:buFont typeface="Arial" panose="020B0604020202020204" pitchFamily="34" charset="0"/>
              <a:buChar char="•"/>
            </a:pPr>
            <a:r>
              <a:rPr lang="en-US"/>
              <a:t>What’s one way you prioritize your mental health?</a:t>
            </a:r>
          </a:p>
          <a:p>
            <a:pPr marL="342900" indent="-342900" algn="l">
              <a:buFont typeface="Arial" panose="020B0604020202020204" pitchFamily="34" charset="0"/>
              <a:buChar char="•"/>
            </a:pPr>
            <a:r>
              <a:rPr lang="en-US"/>
              <a:t>What’s an example of a way you supported a student recently?</a:t>
            </a:r>
          </a:p>
          <a:p>
            <a:pPr marL="342900" indent="-342900" algn="l">
              <a:buFont typeface="Arial" panose="020B0604020202020204" pitchFamily="34" charset="0"/>
              <a:buChar char="•"/>
            </a:pPr>
            <a:r>
              <a:rPr lang="en-US"/>
              <a:t>How do you find community?</a:t>
            </a:r>
          </a:p>
          <a:p>
            <a:pPr marL="342900" indent="-342900" algn="l">
              <a:buFont typeface="Arial" panose="020B0604020202020204" pitchFamily="34" charset="0"/>
              <a:buChar char="•"/>
            </a:pPr>
            <a:endParaRPr lang="en-US"/>
          </a:p>
        </p:txBody>
      </p:sp>
      <p:sp>
        <p:nvSpPr>
          <p:cNvPr id="4" name="Title 1">
            <a:extLst>
              <a:ext uri="{FF2B5EF4-FFF2-40B4-BE49-F238E27FC236}">
                <a16:creationId xmlns:a16="http://schemas.microsoft.com/office/drawing/2014/main" id="{DB7F043D-7046-5614-4936-84FC04B64232}"/>
              </a:ext>
            </a:extLst>
          </p:cNvPr>
          <p:cNvSpPr>
            <a:spLocks noGrp="1"/>
          </p:cNvSpPr>
          <p:nvPr>
            <p:ph type="ctrTitle"/>
          </p:nvPr>
        </p:nvSpPr>
        <p:spPr>
          <a:xfrm>
            <a:off x="609600" y="1219200"/>
            <a:ext cx="8229600" cy="1473200"/>
          </a:xfrm>
        </p:spPr>
        <p:txBody>
          <a:bodyPr/>
          <a:lstStyle/>
          <a:p>
            <a:r>
              <a:rPr lang="en-US"/>
              <a:t>Brainstorming Icebreaker*</a:t>
            </a:r>
            <a:br>
              <a:rPr lang="en-US"/>
            </a:br>
            <a:r>
              <a:rPr lang="en-US" sz="1400" i="1">
                <a:latin typeface="Arial Narrow" panose="020B0606020202030204" pitchFamily="34" charset="0"/>
              </a:rPr>
              <a:t>Think about for a few minutes individually and then report out as a group. See notes section for examples to each question if you feel stumped.*</a:t>
            </a:r>
            <a:br>
              <a:rPr lang="en-US" sz="1400" i="1">
                <a:latin typeface="Arial Narrow" panose="020B0606020202030204" pitchFamily="34" charset="0"/>
              </a:rPr>
            </a:br>
            <a:endParaRPr lang="en-US" sz="1400">
              <a:latin typeface="Arial Narrow" panose="020B0606020202030204" pitchFamily="34" charset="0"/>
            </a:endParaRPr>
          </a:p>
        </p:txBody>
      </p:sp>
      <p:pic>
        <p:nvPicPr>
          <p:cNvPr id="6" name="Graphic 5" descr="Two circles, one solid and one filled with dots">
            <a:extLst>
              <a:ext uri="{FF2B5EF4-FFF2-40B4-BE49-F238E27FC236}">
                <a16:creationId xmlns:a16="http://schemas.microsoft.com/office/drawing/2014/main" id="{DB3E7B24-592F-12F1-A5BD-C1430EB8A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3657600"/>
            <a:ext cx="2732881" cy="2732881"/>
          </a:xfrm>
          <a:prstGeom prst="rect">
            <a:avLst/>
          </a:prstGeom>
        </p:spPr>
      </p:pic>
    </p:spTree>
    <p:extLst>
      <p:ext uri="{BB962C8B-B14F-4D97-AF65-F5344CB8AC3E}">
        <p14:creationId xmlns:p14="http://schemas.microsoft.com/office/powerpoint/2010/main" val="33019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212C8-A016-6F15-B4B5-D954D3FE876A}"/>
              </a:ext>
            </a:extLst>
          </p:cNvPr>
          <p:cNvSpPr>
            <a:spLocks noGrp="1"/>
          </p:cNvSpPr>
          <p:nvPr>
            <p:ph type="ctrTitle"/>
          </p:nvPr>
        </p:nvSpPr>
        <p:spPr>
          <a:xfrm>
            <a:off x="627062" y="381000"/>
            <a:ext cx="3086101" cy="1579563"/>
          </a:xfrm>
        </p:spPr>
        <p:txBody>
          <a:bodyPr anchor="b">
            <a:normAutofit/>
          </a:bodyPr>
          <a:lstStyle/>
          <a:p>
            <a:r>
              <a:rPr lang="en-US" sz="3600"/>
              <a:t>Faculty/</a:t>
            </a:r>
            <a:br>
              <a:rPr lang="en-US" sz="3600"/>
            </a:br>
            <a:r>
              <a:rPr lang="en-US" sz="3600"/>
              <a:t>STAFF Burnout</a:t>
            </a:r>
          </a:p>
        </p:txBody>
      </p:sp>
      <p:graphicFrame>
        <p:nvGraphicFramePr>
          <p:cNvPr id="4" name="Content Placeholder 5">
            <a:extLst>
              <a:ext uri="{FF2B5EF4-FFF2-40B4-BE49-F238E27FC236}">
                <a16:creationId xmlns:a16="http://schemas.microsoft.com/office/drawing/2014/main" id="{92E257D8-C276-047E-6453-99B6A97F1F22}"/>
              </a:ext>
            </a:extLst>
          </p:cNvPr>
          <p:cNvGraphicFramePr>
            <a:graphicFrameLocks/>
          </p:cNvGraphicFramePr>
          <p:nvPr>
            <p:extLst>
              <p:ext uri="{D42A27DB-BD31-4B8C-83A1-F6EECF244321}">
                <p14:modId xmlns:p14="http://schemas.microsoft.com/office/powerpoint/2010/main" val="572974040"/>
              </p:ext>
            </p:extLst>
          </p:nvPr>
        </p:nvGraphicFramePr>
        <p:xfrm>
          <a:off x="3962400" y="987425"/>
          <a:ext cx="5029200" cy="457517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F0B2D1D1-CBAC-A726-2DED-72D5D76C8CAA}"/>
              </a:ext>
            </a:extLst>
          </p:cNvPr>
          <p:cNvSpPr>
            <a:spLocks noGrp="1"/>
          </p:cNvSpPr>
          <p:nvPr>
            <p:ph type="body" sz="half" idx="2"/>
          </p:nvPr>
        </p:nvSpPr>
        <p:spPr>
          <a:xfrm>
            <a:off x="457200" y="2209800"/>
            <a:ext cx="3082925" cy="3709736"/>
          </a:xfrm>
        </p:spPr>
        <p:txBody>
          <a:bodyPr lIns="91440" tIns="45720" rIns="91440" bIns="45720" anchor="t">
            <a:normAutofit lnSpcReduction="10000"/>
          </a:bodyPr>
          <a:lstStyle/>
          <a:p>
            <a:pPr marL="285750" indent="-285750">
              <a:buFont typeface="Arial" panose="020B0604020202020204" pitchFamily="34" charset="0"/>
              <a:buChar char="•"/>
            </a:pPr>
            <a:r>
              <a:rPr lang="en-US" sz="2000"/>
              <a:t>The majority of burnout is a systems-level issue</a:t>
            </a:r>
          </a:p>
          <a:p>
            <a:pPr marL="285750" indent="-285750">
              <a:buFont typeface="Arial" panose="020B0604020202020204" pitchFamily="34" charset="0"/>
              <a:buChar char="•"/>
            </a:pPr>
            <a:r>
              <a:rPr lang="en-US" sz="2000">
                <a:latin typeface="Arial Narrow"/>
              </a:rPr>
              <a:t>We work in imperfect systems:</a:t>
            </a:r>
            <a:endParaRPr lang="en-US" sz="1800">
              <a:latin typeface="Arial Narrow"/>
            </a:endParaRPr>
          </a:p>
          <a:p>
            <a:pPr marL="742950" lvl="1" indent="-285750">
              <a:buFont typeface="Arial" panose="020B0604020202020204" pitchFamily="34" charset="0"/>
              <a:buChar char="•"/>
            </a:pPr>
            <a:r>
              <a:rPr lang="en-US" sz="1800"/>
              <a:t>Lack of societal resources for childcare or eldercare</a:t>
            </a:r>
          </a:p>
          <a:p>
            <a:pPr marL="742950" lvl="1" indent="-285750">
              <a:buFont typeface="Arial" panose="020B0604020202020204" pitchFamily="34" charset="0"/>
              <a:buChar char="•"/>
            </a:pPr>
            <a:r>
              <a:rPr lang="en-US" sz="1800"/>
              <a:t>Cultural attitudes toward productivity and work/life balance</a:t>
            </a:r>
            <a:endParaRPr lang="en-US"/>
          </a:p>
          <a:p>
            <a:pPr marL="742950" lvl="1" indent="-285750">
              <a:buFont typeface="Arial" panose="020B0604020202020204" pitchFamily="34" charset="0"/>
              <a:buChar char="•"/>
            </a:pPr>
            <a:r>
              <a:rPr lang="en-US" sz="1800">
                <a:latin typeface="Calibri"/>
                <a:cs typeface="Calibri"/>
              </a:rPr>
              <a:t>Constant connectivity &amp; expectations of immediate response</a:t>
            </a:r>
          </a:p>
          <a:p>
            <a:pPr lvl="1"/>
            <a:endParaRPr lang="en-US" sz="1800">
              <a:latin typeface="Calibri"/>
              <a:cs typeface="Calibri"/>
            </a:endParaRPr>
          </a:p>
          <a:p>
            <a:endParaRPr lang="en-US" sz="2000"/>
          </a:p>
        </p:txBody>
      </p:sp>
    </p:spTree>
    <p:extLst>
      <p:ext uri="{BB962C8B-B14F-4D97-AF65-F5344CB8AC3E}">
        <p14:creationId xmlns:p14="http://schemas.microsoft.com/office/powerpoint/2010/main" val="227306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A4F3D726-91A0-6081-DF8B-898A7A0BD085}"/>
              </a:ext>
            </a:extLst>
          </p:cNvPr>
          <p:cNvGraphicFramePr>
            <a:graphicFrameLocks/>
          </p:cNvGraphicFramePr>
          <p:nvPr>
            <p:extLst>
              <p:ext uri="{D42A27DB-BD31-4B8C-83A1-F6EECF244321}">
                <p14:modId xmlns:p14="http://schemas.microsoft.com/office/powerpoint/2010/main" val="3732704136"/>
              </p:ext>
            </p:extLst>
          </p:nvPr>
        </p:nvGraphicFramePr>
        <p:xfrm>
          <a:off x="914400" y="990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947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AC7280-109B-03EC-B1C9-86CADB2EECDC}"/>
              </a:ext>
            </a:extLst>
          </p:cNvPr>
          <p:cNvSpPr>
            <a:spLocks noGrp="1"/>
          </p:cNvSpPr>
          <p:nvPr>
            <p:ph type="body" sz="half" idx="2"/>
          </p:nvPr>
        </p:nvSpPr>
        <p:spPr>
          <a:xfrm>
            <a:off x="608619" y="2895601"/>
            <a:ext cx="5106381" cy="1661716"/>
          </a:xfrm>
        </p:spPr>
        <p:txBody>
          <a:bodyPr/>
          <a:lstStyle/>
          <a:p>
            <a:r>
              <a:rPr lang="en-US" sz="2400"/>
              <a:t>What do you think are some factors that make it difficult to imagine holding emotional space for students while maintaining a sense of wellness for yourself? </a:t>
            </a:r>
          </a:p>
          <a:p>
            <a:endParaRPr lang="en-US" sz="2400"/>
          </a:p>
        </p:txBody>
      </p:sp>
      <p:sp>
        <p:nvSpPr>
          <p:cNvPr id="3" name="Title 2">
            <a:extLst>
              <a:ext uri="{FF2B5EF4-FFF2-40B4-BE49-F238E27FC236}">
                <a16:creationId xmlns:a16="http://schemas.microsoft.com/office/drawing/2014/main" id="{FC1FCBB1-2D04-E29A-99AF-CA9D14B13F5A}"/>
              </a:ext>
            </a:extLst>
          </p:cNvPr>
          <p:cNvSpPr>
            <a:spLocks noGrp="1"/>
          </p:cNvSpPr>
          <p:nvPr>
            <p:ph type="ctrTitle"/>
          </p:nvPr>
        </p:nvSpPr>
        <p:spPr>
          <a:xfrm>
            <a:off x="546798" y="1995884"/>
            <a:ext cx="7988583" cy="1037431"/>
          </a:xfrm>
        </p:spPr>
        <p:txBody>
          <a:bodyPr/>
          <a:lstStyle/>
          <a:p>
            <a:r>
              <a:rPr lang="en-US"/>
              <a:t>Barriers to Supporting Others and Ourselves*</a:t>
            </a:r>
            <a:br>
              <a:rPr lang="en-US"/>
            </a:br>
            <a:br>
              <a:rPr lang="en-US"/>
            </a:br>
            <a:r>
              <a:rPr lang="en-US" sz="1400" i="1">
                <a:latin typeface="Arial Narrow" panose="020B0606020202030204" pitchFamily="34" charset="0"/>
              </a:rPr>
              <a:t>Think about for a few minutes individually and then report out as a group. See notes section for examples to each question if you feel stumped.*</a:t>
            </a:r>
            <a:br>
              <a:rPr lang="en-US" sz="3600" i="1"/>
            </a:br>
            <a:endParaRPr lang="en-US"/>
          </a:p>
        </p:txBody>
      </p:sp>
      <p:pic>
        <p:nvPicPr>
          <p:cNvPr id="5" name="Picture 4" descr="A person talking to another person&#10;&#10;Description automatically generated">
            <a:extLst>
              <a:ext uri="{FF2B5EF4-FFF2-40B4-BE49-F238E27FC236}">
                <a16:creationId xmlns:a16="http://schemas.microsoft.com/office/drawing/2014/main" id="{A5A60B45-6870-12FD-9ED5-B5FCCBB585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9280" y="3962399"/>
            <a:ext cx="3915025" cy="2079857"/>
          </a:xfrm>
          <a:prstGeom prst="rect">
            <a:avLst/>
          </a:prstGeom>
        </p:spPr>
      </p:pic>
      <p:sp>
        <p:nvSpPr>
          <p:cNvPr id="6" name="TextBox 5">
            <a:extLst>
              <a:ext uri="{FF2B5EF4-FFF2-40B4-BE49-F238E27FC236}">
                <a16:creationId xmlns:a16="http://schemas.microsoft.com/office/drawing/2014/main" id="{E4DBD94F-D175-4078-7BE7-2E96AA76ED1D}"/>
              </a:ext>
            </a:extLst>
          </p:cNvPr>
          <p:cNvSpPr txBox="1"/>
          <p:nvPr/>
        </p:nvSpPr>
        <p:spPr>
          <a:xfrm>
            <a:off x="5850222" y="7429500"/>
            <a:ext cx="2514600" cy="369332"/>
          </a:xfrm>
          <a:prstGeom prst="rect">
            <a:avLst/>
          </a:prstGeom>
          <a:noFill/>
        </p:spPr>
        <p:txBody>
          <a:bodyPr wrap="square" rtlCol="0">
            <a:spAutoFit/>
          </a:bodyPr>
          <a:lstStyle/>
          <a:p>
            <a:r>
              <a:rPr lang="en-US" sz="900">
                <a:hlinkClick r:id="rId4" tooltip="https://scherlund.blogspot.com/2016/06/faculty-mentoring-undergraduates-nature.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94989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AF2CF-039C-59BB-7FBA-7DB80D3287C9}"/>
              </a:ext>
            </a:extLst>
          </p:cNvPr>
          <p:cNvSpPr>
            <a:spLocks noGrp="1"/>
          </p:cNvSpPr>
          <p:nvPr>
            <p:ph type="ctrTitle"/>
          </p:nvPr>
        </p:nvSpPr>
        <p:spPr>
          <a:xfrm>
            <a:off x="457200" y="609600"/>
            <a:ext cx="8229600" cy="1473200"/>
          </a:xfrm>
        </p:spPr>
        <p:txBody>
          <a:bodyPr/>
          <a:lstStyle/>
          <a:p>
            <a:r>
              <a:rPr lang="en-US"/>
              <a:t>Secondary &amp; Vicarious Trauma</a:t>
            </a:r>
          </a:p>
        </p:txBody>
      </p:sp>
      <p:sp>
        <p:nvSpPr>
          <p:cNvPr id="4" name="Content Placeholder 2">
            <a:extLst>
              <a:ext uri="{FF2B5EF4-FFF2-40B4-BE49-F238E27FC236}">
                <a16:creationId xmlns:a16="http://schemas.microsoft.com/office/drawing/2014/main" id="{8E6BD7EE-6FBD-3D59-EEDA-231C158D0419}"/>
              </a:ext>
            </a:extLst>
          </p:cNvPr>
          <p:cNvSpPr txBox="1">
            <a:spLocks/>
          </p:cNvSpPr>
          <p:nvPr/>
        </p:nvSpPr>
        <p:spPr>
          <a:xfrm>
            <a:off x="246935" y="2513012"/>
            <a:ext cx="4150895" cy="3203575"/>
          </a:xfrm>
          <a:prstGeom prst="rect">
            <a:avLst/>
          </a:prstGeom>
        </p:spPr>
        <p:txBody>
          <a:bodyPr>
            <a:normAutofit/>
          </a:bodyPr>
          <a:lstStyle>
            <a:lvl1pPr marL="0" indent="0" algn="ctr">
              <a:buNone/>
              <a:defRPr sz="2400" b="0" i="0">
                <a:latin typeface="Arial Narrow" panose="020B0604020202020204" pitchFamily="34" charset="0"/>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342900" indent="-342900" algn="l" defTabSz="914400">
              <a:buFont typeface="Arial" panose="020B0604020202020204" pitchFamily="34" charset="0"/>
              <a:buChar char="•"/>
            </a:pPr>
            <a:r>
              <a:rPr lang="en-US" sz="1800" b="1" kern="0">
                <a:solidFill>
                  <a:sysClr val="windowText" lastClr="000000"/>
                </a:solidFill>
                <a:latin typeface="Arial Narrow" panose="020B0606020202030204" pitchFamily="34" charset="0"/>
              </a:rPr>
              <a:t>Secondary trauma </a:t>
            </a:r>
            <a:r>
              <a:rPr lang="en-US" sz="1800" kern="0">
                <a:solidFill>
                  <a:sysClr val="windowText" lastClr="000000"/>
                </a:solidFill>
                <a:latin typeface="Arial Narrow" panose="020B0606020202030204" pitchFamily="34" charset="0"/>
              </a:rPr>
              <a:t>and </a:t>
            </a:r>
            <a:r>
              <a:rPr lang="en-US" sz="1800" b="1" kern="0">
                <a:solidFill>
                  <a:sysClr val="windowText" lastClr="000000"/>
                </a:solidFill>
                <a:latin typeface="Arial Narrow" panose="020B0606020202030204" pitchFamily="34" charset="0"/>
              </a:rPr>
              <a:t>vicarious trauma </a:t>
            </a:r>
            <a:r>
              <a:rPr lang="en-US" sz="1800" kern="0">
                <a:solidFill>
                  <a:sysClr val="windowText" lastClr="000000"/>
                </a:solidFill>
                <a:latin typeface="Arial Narrow" panose="020B0606020202030204" pitchFamily="34" charset="0"/>
              </a:rPr>
              <a:t>both result from bearing witness to the traumatizing experience of others, causing significant distress in oneself</a:t>
            </a:r>
          </a:p>
          <a:p>
            <a:pPr marL="800100" lvl="1" indent="-342900" algn="l" defTabSz="914400">
              <a:buFont typeface="Arial" panose="020B0604020202020204" pitchFamily="34" charset="0"/>
              <a:buChar char="•"/>
            </a:pPr>
            <a:r>
              <a:rPr lang="en-US" sz="1600" b="1" i="1" kern="0">
                <a:solidFill>
                  <a:sysClr val="windowText" lastClr="000000"/>
                </a:solidFill>
                <a:latin typeface="Arial Narrow" panose="020B0606020202030204" pitchFamily="34" charset="0"/>
              </a:rPr>
              <a:t>Secondary trauma </a:t>
            </a:r>
            <a:r>
              <a:rPr lang="en-US" sz="1600" kern="0">
                <a:solidFill>
                  <a:sysClr val="windowText" lastClr="000000"/>
                </a:solidFill>
                <a:latin typeface="Arial Narrow" panose="020B0606020202030204" pitchFamily="34" charset="0"/>
              </a:rPr>
              <a:t>is more likely to present suddenly after being exposed to someone’s traumatic experience</a:t>
            </a:r>
          </a:p>
          <a:p>
            <a:pPr marL="800100" lvl="1" indent="-342900" algn="l" defTabSz="914400">
              <a:buFont typeface="Arial" panose="020B0604020202020204" pitchFamily="34" charset="0"/>
              <a:buChar char="•"/>
            </a:pPr>
            <a:r>
              <a:rPr lang="en-US" sz="1600" b="1" i="1" kern="0">
                <a:solidFill>
                  <a:sysClr val="windowText" lastClr="000000"/>
                </a:solidFill>
                <a:latin typeface="Arial Narrow" panose="020B0606020202030204" pitchFamily="34" charset="0"/>
              </a:rPr>
              <a:t>Vicarious trauma </a:t>
            </a:r>
            <a:r>
              <a:rPr lang="en-US" sz="1600" kern="0">
                <a:solidFill>
                  <a:sysClr val="windowText" lastClr="000000"/>
                </a:solidFill>
                <a:latin typeface="Arial Narrow" panose="020B0606020202030204" pitchFamily="34" charset="0"/>
              </a:rPr>
              <a:t>is more likely to present over time and represent a broad change in attitude or worldview </a:t>
            </a:r>
          </a:p>
          <a:p>
            <a:pPr marL="800100" lvl="1" indent="-342900" algn="l" defTabSz="914400">
              <a:buFont typeface="Arial" panose="020B0604020202020204" pitchFamily="34" charset="0"/>
              <a:buChar char="•"/>
            </a:pPr>
            <a:endParaRPr lang="en-US" sz="1600" kern="0">
              <a:solidFill>
                <a:sysClr val="windowText" lastClr="000000"/>
              </a:solidFill>
              <a:latin typeface="Arial Narrow" panose="020B0606020202030204" pitchFamily="34" charset="0"/>
            </a:endParaRPr>
          </a:p>
        </p:txBody>
      </p:sp>
      <p:sp>
        <p:nvSpPr>
          <p:cNvPr id="5" name="Rectangle: Rounded Corners 4">
            <a:extLst>
              <a:ext uri="{FF2B5EF4-FFF2-40B4-BE49-F238E27FC236}">
                <a16:creationId xmlns:a16="http://schemas.microsoft.com/office/drawing/2014/main" id="{E6D3A335-3746-3537-2F65-692894EF7ECA}"/>
              </a:ext>
            </a:extLst>
          </p:cNvPr>
          <p:cNvSpPr/>
          <p:nvPr/>
        </p:nvSpPr>
        <p:spPr>
          <a:xfrm>
            <a:off x="4724400" y="2286000"/>
            <a:ext cx="4038600" cy="3657600"/>
          </a:xfrm>
          <a:prstGeom prst="roundRect">
            <a:avLst/>
          </a:prstGeom>
          <a:solidFill>
            <a:srgbClr val="00B385"/>
          </a:solidFill>
          <a:ln>
            <a:solidFill>
              <a:srgbClr val="004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FD399B3E-8B35-6CC3-09D0-2C2757BA8325}"/>
              </a:ext>
            </a:extLst>
          </p:cNvPr>
          <p:cNvSpPr txBox="1">
            <a:spLocks/>
          </p:cNvSpPr>
          <p:nvPr/>
        </p:nvSpPr>
        <p:spPr>
          <a:xfrm>
            <a:off x="4866663" y="2412999"/>
            <a:ext cx="3820137" cy="2949576"/>
          </a:xfrm>
          <a:prstGeom prst="rect">
            <a:avLst/>
          </a:prstGeom>
        </p:spPr>
        <p:txBody>
          <a:bodyPr>
            <a:noAutofit/>
          </a:bodyPr>
          <a:lstStyle>
            <a:lvl1pPr marL="0">
              <a:defRPr>
                <a:latin typeface="+mn-lt"/>
                <a:ea typeface="+mn-ea"/>
                <a:cs typeface="+mn-cs"/>
              </a:defRPr>
            </a:lvl1pPr>
            <a:lvl2pPr marL="207919">
              <a:defRPr>
                <a:latin typeface="+mn-lt"/>
                <a:ea typeface="+mn-ea"/>
                <a:cs typeface="+mn-cs"/>
              </a:defRPr>
            </a:lvl2pPr>
            <a:lvl3pPr marL="415837">
              <a:defRPr>
                <a:latin typeface="+mn-lt"/>
                <a:ea typeface="+mn-ea"/>
                <a:cs typeface="+mn-cs"/>
              </a:defRPr>
            </a:lvl3pPr>
            <a:lvl4pPr marL="623756">
              <a:defRPr>
                <a:latin typeface="+mn-lt"/>
                <a:ea typeface="+mn-ea"/>
                <a:cs typeface="+mn-cs"/>
              </a:defRPr>
            </a:lvl4pPr>
            <a:lvl5pPr marL="831674">
              <a:defRPr>
                <a:latin typeface="+mn-lt"/>
                <a:ea typeface="+mn-ea"/>
                <a:cs typeface="+mn-cs"/>
              </a:defRPr>
            </a:lvl5pPr>
            <a:lvl6pPr marL="1039593">
              <a:defRPr>
                <a:latin typeface="+mn-lt"/>
                <a:ea typeface="+mn-ea"/>
                <a:cs typeface="+mn-cs"/>
              </a:defRPr>
            </a:lvl6pPr>
            <a:lvl7pPr marL="1247511">
              <a:defRPr>
                <a:latin typeface="+mn-lt"/>
                <a:ea typeface="+mn-ea"/>
                <a:cs typeface="+mn-cs"/>
              </a:defRPr>
            </a:lvl7pPr>
            <a:lvl8pPr marL="1455430">
              <a:defRPr>
                <a:latin typeface="+mn-lt"/>
                <a:ea typeface="+mn-ea"/>
                <a:cs typeface="+mn-cs"/>
              </a:defRPr>
            </a:lvl8pPr>
            <a:lvl9pPr marL="1663348">
              <a:defRPr>
                <a:latin typeface="+mn-lt"/>
                <a:ea typeface="+mn-ea"/>
                <a:cs typeface="+mn-cs"/>
              </a:defRPr>
            </a:lvl9pPr>
          </a:lstStyle>
          <a:p>
            <a:pPr algn="ctr" defTabSz="914400"/>
            <a:r>
              <a:rPr lang="en-US" sz="1600" b="1" kern="0">
                <a:solidFill>
                  <a:sysClr val="windowText" lastClr="000000"/>
                </a:solidFill>
                <a:latin typeface="Arial Narrow" panose="020B0606020202030204" pitchFamily="34" charset="0"/>
              </a:rPr>
              <a:t>Symptoms Include:</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Difficulty concentrating or persisting in tasks</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Feelings of numbness, hopelessness, of being overwhelmed</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Experiencing trauma imagery – not just media or memories, but visualizations of described events</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Physical and emotional hyper vigilance for threats or danger</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Physically or emotionally withdrawing from others particularly salient for vicarious trauma among community/family/friend “rocks” or helpers and may be harder to detect</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Spiritual doubt and worry</a:t>
            </a:r>
          </a:p>
          <a:p>
            <a:pPr marL="285750" indent="-285750" defTabSz="914400">
              <a:buFont typeface="Arial" panose="020B0604020202020204" pitchFamily="34" charset="0"/>
              <a:buChar char="•"/>
            </a:pPr>
            <a:r>
              <a:rPr lang="en-US" sz="1400" kern="0">
                <a:solidFill>
                  <a:sysClr val="windowText" lastClr="000000"/>
                </a:solidFill>
                <a:latin typeface="Arial Narrow" panose="020B0606020202030204" pitchFamily="34" charset="0"/>
              </a:rPr>
              <a:t>Fundamental shifts in beliefs about the world, people, and the future </a:t>
            </a:r>
          </a:p>
        </p:txBody>
      </p:sp>
    </p:spTree>
    <p:extLst>
      <p:ext uri="{BB962C8B-B14F-4D97-AF65-F5344CB8AC3E}">
        <p14:creationId xmlns:p14="http://schemas.microsoft.com/office/powerpoint/2010/main" val="3196054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0D318756C332409E778EC4CD033278" ma:contentTypeVersion="16" ma:contentTypeDescription="Create a new document." ma:contentTypeScope="" ma:versionID="119992e181d20ceb10a84d21ce1d03f3">
  <xsd:schema xmlns:xsd="http://www.w3.org/2001/XMLSchema" xmlns:xs="http://www.w3.org/2001/XMLSchema" xmlns:p="http://schemas.microsoft.com/office/2006/metadata/properties" xmlns:ns2="3742b8e2-ff7a-4afb-993f-e43f1c065a8a" xmlns:ns3="7221e530-d3f2-46fd-b61b-4b98be90f8e9" targetNamespace="http://schemas.microsoft.com/office/2006/metadata/properties" ma:root="true" ma:fieldsID="bb65254efb3fa502e77588015cce0a93" ns2:_="" ns3:_="">
    <xsd:import namespace="3742b8e2-ff7a-4afb-993f-e43f1c065a8a"/>
    <xsd:import namespace="7221e530-d3f2-46fd-b61b-4b98be90f8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2b8e2-ff7a-4afb-993f-e43f1c065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570c208-9045-4890-9406-2594c6b9c8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1e530-d3f2-46fd-b61b-4b98be90f8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361f1f4-6566-43f8-a2aa-0833ec0d1bde}" ma:internalName="TaxCatchAll" ma:showField="CatchAllData" ma:web="7221e530-d3f2-46fd-b61b-4b98be90f8e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AA924-593A-49FC-A84D-F495A56F9E54}">
  <ds:schemaRefs>
    <ds:schemaRef ds:uri="http://schemas.microsoft.com/sharepoint/v3/contenttype/forms"/>
  </ds:schemaRefs>
</ds:datastoreItem>
</file>

<file path=customXml/itemProps2.xml><?xml version="1.0" encoding="utf-8"?>
<ds:datastoreItem xmlns:ds="http://schemas.openxmlformats.org/officeDocument/2006/customXml" ds:itemID="{FE851537-62B4-4E90-A98C-DD658D126C28}">
  <ds:schemaRefs>
    <ds:schemaRef ds:uri="3742b8e2-ff7a-4afb-993f-e43f1c065a8a"/>
    <ds:schemaRef ds:uri="7221e530-d3f2-46fd-b61b-4b98be90f8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Being Your Best Self:  Caring for Yourself while Supporting Students</vt:lpstr>
      <vt:lpstr>PowerPoint Presentation</vt:lpstr>
      <vt:lpstr>Objectives</vt:lpstr>
      <vt:lpstr>PowerPoint Presentation</vt:lpstr>
      <vt:lpstr>Brainstorming Icebreaker* Think about for a few minutes individually and then report out as a group. See notes section for examples to each question if you feel stumped.* </vt:lpstr>
      <vt:lpstr>Faculty/ STAFF Burnout</vt:lpstr>
      <vt:lpstr>PowerPoint Presentation</vt:lpstr>
      <vt:lpstr>Barriers to Supporting Others and Ourselves*  Think about for a few minutes individually and then report out as a group. See notes section for examples to each question if you feel stumped.* </vt:lpstr>
      <vt:lpstr>Secondary &amp; Vicarious Trauma</vt:lpstr>
      <vt:lpstr>ABC’s of Preventing and Managing Secondary Trauma</vt:lpstr>
      <vt:lpstr>Awareness</vt:lpstr>
      <vt:lpstr>Awareness: Empathy vs. Sympathy</vt:lpstr>
      <vt:lpstr>Awareness: Lifestyle Choices</vt:lpstr>
      <vt:lpstr>Balance</vt:lpstr>
      <vt:lpstr>Balance: Leisure Activities</vt:lpstr>
      <vt:lpstr>Connection</vt:lpstr>
      <vt:lpstr>Connection: Role of Identity</vt:lpstr>
      <vt:lpstr>Resources</vt:lpstr>
      <vt:lpstr>Mental well-being apps</vt:lpstr>
      <vt:lpstr>Loyola Specific resources</vt:lpstr>
      <vt:lpstr>Therapy Resources*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Young</dc:creator>
  <cp:revision>2</cp:revision>
  <dcterms:created xsi:type="dcterms:W3CDTF">2020-01-15T19:11:13Z</dcterms:created>
  <dcterms:modified xsi:type="dcterms:W3CDTF">2024-09-30T17:10:47Z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2024-01-12T19:23:30Z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44fdf5aa-127e-4566-af73-78e42f02a39e</vt:lpwstr>
  </property>
  <property fmtid="{D5CDD505-2E9C-101B-9397-08002B2CF9AE}" pid="8" name="MSIP_Label_6da50fe2-ad8e-4b2e-b16c-4bb0954d6763_ContentBits">
    <vt:lpwstr>2</vt:lpwstr>
  </property>
  <property fmtid="{D5CDD505-2E9C-101B-9397-08002B2CF9AE}" pid="9" name="ClassificationContentMarkingFooterLocations">
    <vt:lpwstr>Office Theme:3</vt:lpwstr>
  </property>
  <property fmtid="{D5CDD505-2E9C-101B-9397-08002B2CF9AE}" pid="10" name="ClassificationContentMarkingFooterText">
    <vt:lpwstr>Loyola University Maryland Internal Use Only</vt:lpwstr>
  </property>
</Properties>
</file>